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9.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0.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1.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12.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13.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14.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15.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16.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17.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4112" r:id="rId5"/>
    <p:sldMasterId id="2147484117" r:id="rId6"/>
    <p:sldMasterId id="2147483734" r:id="rId7"/>
    <p:sldMasterId id="2147483776" r:id="rId8"/>
    <p:sldMasterId id="2147483812" r:id="rId9"/>
    <p:sldMasterId id="2147483831" r:id="rId10"/>
    <p:sldMasterId id="2147483868" r:id="rId11"/>
    <p:sldMasterId id="2147483900" r:id="rId12"/>
    <p:sldMasterId id="2147483936" r:id="rId13"/>
    <p:sldMasterId id="2147483972" r:id="rId14"/>
    <p:sldMasterId id="2147484124" r:id="rId15"/>
    <p:sldMasterId id="2147484259" r:id="rId16"/>
    <p:sldMasterId id="2147484295" r:id="rId17"/>
    <p:sldMasterId id="2147484362" r:id="rId18"/>
    <p:sldMasterId id="2147484395" r:id="rId19"/>
    <p:sldMasterId id="2147484399" r:id="rId20"/>
    <p:sldMasterId id="2147484435" r:id="rId21"/>
  </p:sldMasterIdLst>
  <p:notesMasterIdLst>
    <p:notesMasterId r:id="rId59"/>
  </p:notesMasterIdLst>
  <p:sldIdLst>
    <p:sldId id="256" r:id="rId22"/>
    <p:sldId id="2147376379" r:id="rId23"/>
    <p:sldId id="2147375039" r:id="rId24"/>
    <p:sldId id="2147375041" r:id="rId25"/>
    <p:sldId id="2147375040" r:id="rId26"/>
    <p:sldId id="982" r:id="rId27"/>
    <p:sldId id="318" r:id="rId28"/>
    <p:sldId id="358" r:id="rId29"/>
    <p:sldId id="259" r:id="rId30"/>
    <p:sldId id="980" r:id="rId31"/>
    <p:sldId id="2147478377" r:id="rId32"/>
    <p:sldId id="287" r:id="rId33"/>
    <p:sldId id="296" r:id="rId34"/>
    <p:sldId id="291" r:id="rId35"/>
    <p:sldId id="300" r:id="rId36"/>
    <p:sldId id="303" r:id="rId37"/>
    <p:sldId id="304" r:id="rId38"/>
    <p:sldId id="298" r:id="rId39"/>
    <p:sldId id="2147478380" r:id="rId40"/>
    <p:sldId id="2147478384" r:id="rId41"/>
    <p:sldId id="2147478382" r:id="rId42"/>
    <p:sldId id="2147478386" r:id="rId43"/>
    <p:sldId id="2147478388" r:id="rId44"/>
    <p:sldId id="2147478389" r:id="rId45"/>
    <p:sldId id="310" r:id="rId46"/>
    <p:sldId id="412" r:id="rId47"/>
    <p:sldId id="10351" r:id="rId48"/>
    <p:sldId id="10352" r:id="rId49"/>
    <p:sldId id="10357" r:id="rId50"/>
    <p:sldId id="10354" r:id="rId51"/>
    <p:sldId id="10355" r:id="rId52"/>
    <p:sldId id="10356" r:id="rId53"/>
    <p:sldId id="10353" r:id="rId54"/>
    <p:sldId id="10358" r:id="rId55"/>
    <p:sldId id="10338" r:id="rId56"/>
    <p:sldId id="2147478390" r:id="rId57"/>
    <p:sldId id="27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49" autoAdjust="0"/>
  </p:normalViewPr>
  <p:slideViewPr>
    <p:cSldViewPr snapToGrid="0">
      <p:cViewPr varScale="1">
        <p:scale>
          <a:sx n="78" d="100"/>
          <a:sy n="78" d="100"/>
        </p:scale>
        <p:origin x="828"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F70FB-D41D-44FB-A114-8BF50CE6263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09A7FB7-2618-4AE0-8345-B5D2D9E52BE7}">
      <dgm:prSet phldrT="[Text]" custT="1"/>
      <dgm:spPr>
        <a:xfrm>
          <a:off x="296196" y="482119"/>
          <a:ext cx="10223511"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ln>
        <a:effectLst/>
      </dgm:spPr>
      <dgm:t>
        <a:bodyPr/>
        <a:lstStyle/>
        <a:p>
          <a:pPr algn="l">
            <a:buNone/>
          </a:pPr>
          <a:r>
            <a:rPr lang="en-US" sz="2000" dirty="0">
              <a:solidFill>
                <a:srgbClr val="FFFFFF"/>
              </a:solidFill>
              <a:latin typeface="Arial"/>
              <a:ea typeface="+mn-ea"/>
              <a:cs typeface="+mn-cs"/>
            </a:rPr>
            <a:t>Enables Sodexo Users to Post a Transfer or Request an Adjustment During Financial Close</a:t>
          </a:r>
        </a:p>
      </dgm:t>
    </dgm:pt>
    <dgm:pt modelId="{70AFE97F-34D5-4415-A501-E7C973087EBB}" type="parTrans" cxnId="{0641878C-1694-486A-B4CD-5A3F6EC6AB0D}">
      <dgm:prSet/>
      <dgm:spPr/>
      <dgm:t>
        <a:bodyPr/>
        <a:lstStyle/>
        <a:p>
          <a:endParaRPr lang="en-US"/>
        </a:p>
      </dgm:t>
    </dgm:pt>
    <dgm:pt modelId="{A83BC4E8-781F-43BD-AE89-34F943E12695}" type="sibTrans" cxnId="{0641878C-1694-486A-B4CD-5A3F6EC6AB0D}">
      <dgm:prSet/>
      <dgm:spPr>
        <a:xfrm>
          <a:off x="-5889153" y="-888470"/>
          <a:ext cx="6911073" cy="6911073"/>
        </a:xfrm>
        <a:prstGeom prst="blockArc">
          <a:avLst>
            <a:gd name="adj1" fmla="val 18900000"/>
            <a:gd name="adj2" fmla="val 2700000"/>
            <a:gd name="adj3" fmla="val 313"/>
          </a:avLst>
        </a:prstGeom>
        <a:noFill/>
        <a:ln w="25400" cap="flat" cmpd="sng" algn="ctr">
          <a:solidFill>
            <a:srgbClr val="2A295C">
              <a:shade val="60000"/>
              <a:hueOff val="0"/>
              <a:satOff val="0"/>
              <a:lumOff val="0"/>
              <a:alphaOff val="0"/>
            </a:srgbClr>
          </a:solidFill>
          <a:prstDash val="solid"/>
        </a:ln>
        <a:effectLst/>
      </dgm:spPr>
      <dgm:t>
        <a:bodyPr/>
        <a:lstStyle/>
        <a:p>
          <a:endParaRPr lang="en-US"/>
        </a:p>
      </dgm:t>
    </dgm:pt>
    <dgm:pt modelId="{DA4525D4-AB14-4872-9BA6-824F36F0B570}">
      <dgm:prSet phldrT="[Text]" custT="1"/>
      <dgm:spPr>
        <a:xfrm>
          <a:off x="832231" y="2885223"/>
          <a:ext cx="9665178"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ln>
        <a:effectLst/>
      </dgm:spPr>
      <dgm:t>
        <a:bodyPr/>
        <a:lstStyle/>
        <a:p>
          <a:pPr algn="l">
            <a:buNone/>
          </a:pPr>
          <a:r>
            <a:rPr lang="en-US" sz="2000" dirty="0"/>
            <a:t>Adjustment Requests Will Be Automatically Routed for Approvals When Appropriate</a:t>
          </a:r>
          <a:endParaRPr lang="en-US" sz="2000" dirty="0">
            <a:solidFill>
              <a:srgbClr val="FFFFFF"/>
            </a:solidFill>
            <a:latin typeface="Arial"/>
            <a:ea typeface="+mn-ea"/>
            <a:cs typeface="+mn-cs"/>
          </a:endParaRPr>
        </a:p>
      </dgm:t>
    </dgm:pt>
    <dgm:pt modelId="{70B0B4FA-A999-4D2F-8340-0AC91A245EA0}" type="parTrans" cxnId="{D1AC11F3-6554-466D-A243-5C994E98A2E3}">
      <dgm:prSet/>
      <dgm:spPr/>
      <dgm:t>
        <a:bodyPr/>
        <a:lstStyle/>
        <a:p>
          <a:endParaRPr lang="en-US"/>
        </a:p>
      </dgm:t>
    </dgm:pt>
    <dgm:pt modelId="{7D068718-EC65-41BB-A6EE-DF832AAB5093}" type="sibTrans" cxnId="{D1AC11F3-6554-466D-A243-5C994E98A2E3}">
      <dgm:prSet/>
      <dgm:spPr/>
      <dgm:t>
        <a:bodyPr/>
        <a:lstStyle/>
        <a:p>
          <a:endParaRPr lang="en-US"/>
        </a:p>
      </dgm:t>
    </dgm:pt>
    <dgm:pt modelId="{E0C49ED8-4E4E-4711-84EE-50C624269FFD}">
      <dgm:prSet phldrT="[Text]" custT="1"/>
      <dgm:spPr>
        <a:xfrm>
          <a:off x="318294" y="4043018"/>
          <a:ext cx="10222028"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ln>
        <a:effectLst/>
      </dgm:spPr>
      <dgm:t>
        <a:bodyPr/>
        <a:lstStyle/>
        <a:p>
          <a:pPr algn="l">
            <a:buNone/>
          </a:pPr>
          <a:r>
            <a:rPr lang="en-US" sz="2000" dirty="0"/>
            <a:t>Transfers and Adjustments Will Be Visible in </a:t>
          </a:r>
          <a:r>
            <a:rPr lang="en-US" sz="2000"/>
            <a:t>CCOR Once Posted</a:t>
          </a:r>
          <a:endParaRPr lang="en-US" sz="2000" dirty="0">
            <a:solidFill>
              <a:srgbClr val="FFFFFF"/>
            </a:solidFill>
            <a:latin typeface="Arial"/>
            <a:ea typeface="+mn-ea"/>
            <a:cs typeface="+mn-cs"/>
          </a:endParaRPr>
        </a:p>
      </dgm:t>
    </dgm:pt>
    <dgm:pt modelId="{0B9F7363-3FD2-49E0-9DE4-81E0FF828368}" type="parTrans" cxnId="{7A85BFA4-7A01-4433-A291-585EF1F6E02D}">
      <dgm:prSet/>
      <dgm:spPr/>
      <dgm:t>
        <a:bodyPr/>
        <a:lstStyle/>
        <a:p>
          <a:endParaRPr lang="en-US"/>
        </a:p>
      </dgm:t>
    </dgm:pt>
    <dgm:pt modelId="{3E54A42A-A344-408A-8417-92BBA27AAB73}" type="sibTrans" cxnId="{7A85BFA4-7A01-4433-A291-585EF1F6E02D}">
      <dgm:prSet/>
      <dgm:spPr/>
      <dgm:t>
        <a:bodyPr/>
        <a:lstStyle/>
        <a:p>
          <a:endParaRPr lang="en-US"/>
        </a:p>
      </dgm:t>
    </dgm:pt>
    <dgm:pt modelId="{561B47B1-27A9-454C-947D-B26538355925}">
      <dgm:prSet custT="1"/>
      <dgm:spPr>
        <a:xfrm>
          <a:off x="828740" y="1700265"/>
          <a:ext cx="9672159"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ln>
        <a:effectLst/>
      </dgm:spPr>
      <dgm:t>
        <a:bodyPr/>
        <a:lstStyle/>
        <a:p>
          <a:pPr algn="l">
            <a:buNone/>
          </a:pPr>
          <a:r>
            <a:rPr lang="en-US" sz="2000" dirty="0">
              <a:solidFill>
                <a:srgbClr val="FFFFFF"/>
              </a:solidFill>
              <a:latin typeface="Arial"/>
              <a:ea typeface="+mn-ea"/>
              <a:cs typeface="+mn-cs"/>
            </a:rPr>
            <a:t>Enables Sodexo Users to Upload Applicable Support Documentation </a:t>
          </a:r>
        </a:p>
      </dgm:t>
    </dgm:pt>
    <dgm:pt modelId="{EF0974B0-0F35-457C-A878-CDF4133C53F5}" type="parTrans" cxnId="{273245AC-F6EB-49BF-84B8-0B56001929F5}">
      <dgm:prSet/>
      <dgm:spPr/>
      <dgm:t>
        <a:bodyPr/>
        <a:lstStyle/>
        <a:p>
          <a:endParaRPr lang="en-US"/>
        </a:p>
      </dgm:t>
    </dgm:pt>
    <dgm:pt modelId="{10C404C2-E2B7-44A1-BE62-00BB16683ADB}" type="sibTrans" cxnId="{273245AC-F6EB-49BF-84B8-0B56001929F5}">
      <dgm:prSet/>
      <dgm:spPr/>
      <dgm:t>
        <a:bodyPr/>
        <a:lstStyle/>
        <a:p>
          <a:endParaRPr lang="en-US"/>
        </a:p>
      </dgm:t>
    </dgm:pt>
    <dgm:pt modelId="{E01D0B6E-1B8D-43D0-830F-9ABB30B2802D}" type="pres">
      <dgm:prSet presAssocID="{8C8F70FB-D41D-44FB-A114-8BF50CE62637}" presName="Name0" presStyleCnt="0">
        <dgm:presLayoutVars>
          <dgm:chMax val="7"/>
          <dgm:chPref val="7"/>
          <dgm:dir/>
        </dgm:presLayoutVars>
      </dgm:prSet>
      <dgm:spPr/>
    </dgm:pt>
    <dgm:pt modelId="{3EF40B9D-8AAB-4B81-AA4C-5564C2849FF1}" type="pres">
      <dgm:prSet presAssocID="{8C8F70FB-D41D-44FB-A114-8BF50CE62637}" presName="Name1" presStyleCnt="0"/>
      <dgm:spPr/>
    </dgm:pt>
    <dgm:pt modelId="{46BD4D8D-FFCF-4719-9426-5C0E613605C3}" type="pres">
      <dgm:prSet presAssocID="{8C8F70FB-D41D-44FB-A114-8BF50CE62637}" presName="cycle" presStyleCnt="0"/>
      <dgm:spPr/>
    </dgm:pt>
    <dgm:pt modelId="{46C6633E-F2AC-4ED6-9D3B-2FA8837994FA}" type="pres">
      <dgm:prSet presAssocID="{8C8F70FB-D41D-44FB-A114-8BF50CE62637}" presName="srcNode" presStyleLbl="node1" presStyleIdx="0" presStyleCnt="4"/>
      <dgm:spPr/>
    </dgm:pt>
    <dgm:pt modelId="{A14DD2F0-10C3-4C0D-BDF4-6F2D8B4CFFE5}" type="pres">
      <dgm:prSet presAssocID="{8C8F70FB-D41D-44FB-A114-8BF50CE62637}" presName="conn" presStyleLbl="parChTrans1D2" presStyleIdx="0" presStyleCnt="1"/>
      <dgm:spPr/>
    </dgm:pt>
    <dgm:pt modelId="{575E44D6-DC62-4088-B080-5413D9B0F227}" type="pres">
      <dgm:prSet presAssocID="{8C8F70FB-D41D-44FB-A114-8BF50CE62637}" presName="extraNode" presStyleLbl="node1" presStyleIdx="0" presStyleCnt="4"/>
      <dgm:spPr/>
    </dgm:pt>
    <dgm:pt modelId="{9D7DADAC-B340-4852-9D86-8FAE439DD23B}" type="pres">
      <dgm:prSet presAssocID="{8C8F70FB-D41D-44FB-A114-8BF50CE62637}" presName="dstNode" presStyleLbl="node1" presStyleIdx="0" presStyleCnt="4"/>
      <dgm:spPr/>
    </dgm:pt>
    <dgm:pt modelId="{429D01BA-FBAC-4A22-8A84-41D8640983FF}" type="pres">
      <dgm:prSet presAssocID="{E09A7FB7-2618-4AE0-8345-B5D2D9E52BE7}" presName="text_1" presStyleLbl="node1" presStyleIdx="0" presStyleCnt="4" custScaleX="103402" custScaleY="69463" custLinFactNeighborX="-308" custLinFactNeighborY="-4202">
        <dgm:presLayoutVars>
          <dgm:bulletEnabled val="1"/>
        </dgm:presLayoutVars>
      </dgm:prSet>
      <dgm:spPr/>
    </dgm:pt>
    <dgm:pt modelId="{10A2A4A4-498B-49E9-B95C-DA75B2E4783D}" type="pres">
      <dgm:prSet presAssocID="{E09A7FB7-2618-4AE0-8345-B5D2D9E52BE7}" presName="accent_1" presStyleCnt="0"/>
      <dgm:spPr/>
    </dgm:pt>
    <dgm:pt modelId="{3F5C9B16-5A73-4D09-B6F3-D3A16B04771F}" type="pres">
      <dgm:prSet presAssocID="{E09A7FB7-2618-4AE0-8345-B5D2D9E52BE7}" presName="accentRepeatNode" presStyleLbl="solidFgAcc1" presStyleIdx="0" presStyleCnt="4" custScaleX="63532" custScaleY="62484" custLinFactNeighborX="-5188" custLinFactNeighborY="-6128"/>
      <dgm:spPr>
        <a:xfrm>
          <a:off x="129985" y="420677"/>
          <a:ext cx="627247" cy="616900"/>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ln>
        <a:effectLst/>
      </dgm:spPr>
    </dgm:pt>
    <dgm:pt modelId="{41EECFD2-AF18-4B15-AA54-154A94F82058}" type="pres">
      <dgm:prSet presAssocID="{561B47B1-27A9-454C-947D-B26538355925}" presName="text_2" presStyleLbl="node1" presStyleIdx="1" presStyleCnt="4" custScaleX="102521" custScaleY="69463">
        <dgm:presLayoutVars>
          <dgm:bulletEnabled val="1"/>
        </dgm:presLayoutVars>
      </dgm:prSet>
      <dgm:spPr/>
    </dgm:pt>
    <dgm:pt modelId="{19867BAA-BF56-4606-8853-EE2AB112FCF6}" type="pres">
      <dgm:prSet presAssocID="{561B47B1-27A9-454C-947D-B26538355925}" presName="accent_2" presStyleCnt="0"/>
      <dgm:spPr/>
    </dgm:pt>
    <dgm:pt modelId="{6E662130-E418-4217-A86D-EC8581C12793}" type="pres">
      <dgm:prSet presAssocID="{561B47B1-27A9-454C-947D-B26538355925}" presName="accentRepeatNode" presStyleLbl="solidFgAcc1" presStyleIdx="1" presStyleCnt="4" custScaleX="68302" custScaleY="65468" custLinFactNeighborX="-51" custLinFactNeighborY="-1975"/>
      <dgm:spPr>
        <a:xfrm>
          <a:off x="609985" y="1631907"/>
          <a:ext cx="674341" cy="646361"/>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ln>
        <a:effectLst/>
      </dgm:spPr>
    </dgm:pt>
    <dgm:pt modelId="{5CC00031-48C7-4866-A1AF-6BCBFE1F86FC}" type="pres">
      <dgm:prSet presAssocID="{DA4525D4-AB14-4872-9BA6-824F36F0B570}" presName="text_3" presStyleLbl="node1" presStyleIdx="2" presStyleCnt="4" custScaleX="102447" custScaleY="69463">
        <dgm:presLayoutVars>
          <dgm:bulletEnabled val="1"/>
        </dgm:presLayoutVars>
      </dgm:prSet>
      <dgm:spPr/>
    </dgm:pt>
    <dgm:pt modelId="{0AAB4310-A839-494B-8880-7B14F05BE3F7}" type="pres">
      <dgm:prSet presAssocID="{DA4525D4-AB14-4872-9BA6-824F36F0B570}" presName="accent_3" presStyleCnt="0"/>
      <dgm:spPr/>
    </dgm:pt>
    <dgm:pt modelId="{0D2D9FE1-F476-4119-92C1-2600F27F2252}" type="pres">
      <dgm:prSet presAssocID="{DA4525D4-AB14-4872-9BA6-824F36F0B570}" presName="accentRepeatNode" presStyleLbl="solidFgAcc1" presStyleIdx="2" presStyleCnt="4" custScaleX="63532" custScaleY="62484" custLinFactNeighborX="3517" custLinFactNeighborY="-2096"/>
      <dgm:spPr>
        <a:xfrm>
          <a:off x="688643" y="2860217"/>
          <a:ext cx="627247" cy="616900"/>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ln>
        <a:effectLst/>
      </dgm:spPr>
    </dgm:pt>
    <dgm:pt modelId="{F911D371-FA22-4F31-BFE8-D40AB463C86F}" type="pres">
      <dgm:prSet presAssocID="{E0C49ED8-4E4E-4711-84EE-50C624269FFD}" presName="text_4" presStyleLbl="node1" presStyleIdx="3" presStyleCnt="4" custScaleX="103387" custScaleY="69463" custLinFactNeighborX="-92" custLinFactNeighborY="-3439">
        <dgm:presLayoutVars>
          <dgm:bulletEnabled val="1"/>
        </dgm:presLayoutVars>
      </dgm:prSet>
      <dgm:spPr/>
    </dgm:pt>
    <dgm:pt modelId="{03407070-0405-4E99-B142-F91C5FCF2E50}" type="pres">
      <dgm:prSet presAssocID="{E0C49ED8-4E4E-4711-84EE-50C624269FFD}" presName="accent_4" presStyleCnt="0"/>
      <dgm:spPr/>
    </dgm:pt>
    <dgm:pt modelId="{116644D3-2D60-4D25-9861-4B2167F92444}" type="pres">
      <dgm:prSet presAssocID="{E0C49ED8-4E4E-4711-84EE-50C624269FFD}" presName="accentRepeatNode" presStyleLbl="solidFgAcc1" presStyleIdx="3" presStyleCnt="4" custScaleX="63532" custScaleY="62484" custLinFactNeighborX="2779" custLinFactNeighborY="-4615"/>
      <dgm:spPr>
        <a:xfrm>
          <a:off x="208642" y="3990488"/>
          <a:ext cx="627247" cy="616900"/>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ln>
        <a:effectLst/>
      </dgm:spPr>
    </dgm:pt>
  </dgm:ptLst>
  <dgm:cxnLst>
    <dgm:cxn modelId="{30770318-9AE6-4B5D-9C84-1F974AC90998}" type="presOf" srcId="{DA4525D4-AB14-4872-9BA6-824F36F0B570}" destId="{5CC00031-48C7-4866-A1AF-6BCBFE1F86FC}" srcOrd="0" destOrd="0" presId="urn:microsoft.com/office/officeart/2008/layout/VerticalCurvedList"/>
    <dgm:cxn modelId="{144CDF59-B4F5-483A-87DC-494F6780CB4A}" type="presOf" srcId="{561B47B1-27A9-454C-947D-B26538355925}" destId="{41EECFD2-AF18-4B15-AA54-154A94F82058}" srcOrd="0" destOrd="0" presId="urn:microsoft.com/office/officeart/2008/layout/VerticalCurvedList"/>
    <dgm:cxn modelId="{4B0AA285-A0DF-41F4-9131-C6A474ACC43B}" type="presOf" srcId="{E09A7FB7-2618-4AE0-8345-B5D2D9E52BE7}" destId="{429D01BA-FBAC-4A22-8A84-41D8640983FF}" srcOrd="0" destOrd="0" presId="urn:microsoft.com/office/officeart/2008/layout/VerticalCurvedList"/>
    <dgm:cxn modelId="{0641878C-1694-486A-B4CD-5A3F6EC6AB0D}" srcId="{8C8F70FB-D41D-44FB-A114-8BF50CE62637}" destId="{E09A7FB7-2618-4AE0-8345-B5D2D9E52BE7}" srcOrd="0" destOrd="0" parTransId="{70AFE97F-34D5-4415-A501-E7C973087EBB}" sibTransId="{A83BC4E8-781F-43BD-AE89-34F943E12695}"/>
    <dgm:cxn modelId="{7A85BFA4-7A01-4433-A291-585EF1F6E02D}" srcId="{8C8F70FB-D41D-44FB-A114-8BF50CE62637}" destId="{E0C49ED8-4E4E-4711-84EE-50C624269FFD}" srcOrd="3" destOrd="0" parTransId="{0B9F7363-3FD2-49E0-9DE4-81E0FF828368}" sibTransId="{3E54A42A-A344-408A-8417-92BBA27AAB73}"/>
    <dgm:cxn modelId="{273245AC-F6EB-49BF-84B8-0B56001929F5}" srcId="{8C8F70FB-D41D-44FB-A114-8BF50CE62637}" destId="{561B47B1-27A9-454C-947D-B26538355925}" srcOrd="1" destOrd="0" parTransId="{EF0974B0-0F35-457C-A878-CDF4133C53F5}" sibTransId="{10C404C2-E2B7-44A1-BE62-00BB16683ADB}"/>
    <dgm:cxn modelId="{61EEE5B1-7038-41E5-A70A-8A6DEE32D9FF}" type="presOf" srcId="{8C8F70FB-D41D-44FB-A114-8BF50CE62637}" destId="{E01D0B6E-1B8D-43D0-830F-9ABB30B2802D}" srcOrd="0" destOrd="0" presId="urn:microsoft.com/office/officeart/2008/layout/VerticalCurvedList"/>
    <dgm:cxn modelId="{33249CCB-7A9C-40E6-8F9F-81A4BFE44FB7}" type="presOf" srcId="{E0C49ED8-4E4E-4711-84EE-50C624269FFD}" destId="{F911D371-FA22-4F31-BFE8-D40AB463C86F}" srcOrd="0" destOrd="0" presId="urn:microsoft.com/office/officeart/2008/layout/VerticalCurvedList"/>
    <dgm:cxn modelId="{5F9602CF-8914-4DD0-B498-47A69A77485F}" type="presOf" srcId="{A83BC4E8-781F-43BD-AE89-34F943E12695}" destId="{A14DD2F0-10C3-4C0D-BDF4-6F2D8B4CFFE5}" srcOrd="0" destOrd="0" presId="urn:microsoft.com/office/officeart/2008/layout/VerticalCurvedList"/>
    <dgm:cxn modelId="{D1AC11F3-6554-466D-A243-5C994E98A2E3}" srcId="{8C8F70FB-D41D-44FB-A114-8BF50CE62637}" destId="{DA4525D4-AB14-4872-9BA6-824F36F0B570}" srcOrd="2" destOrd="0" parTransId="{70B0B4FA-A999-4D2F-8340-0AC91A245EA0}" sibTransId="{7D068718-EC65-41BB-A6EE-DF832AAB5093}"/>
    <dgm:cxn modelId="{00B73454-2595-4281-9B6A-0B4722CB8EEB}" type="presParOf" srcId="{E01D0B6E-1B8D-43D0-830F-9ABB30B2802D}" destId="{3EF40B9D-8AAB-4B81-AA4C-5564C2849FF1}" srcOrd="0" destOrd="0" presId="urn:microsoft.com/office/officeart/2008/layout/VerticalCurvedList"/>
    <dgm:cxn modelId="{AD3CA68C-B761-4873-BA7D-6A77E6140CD5}" type="presParOf" srcId="{3EF40B9D-8AAB-4B81-AA4C-5564C2849FF1}" destId="{46BD4D8D-FFCF-4719-9426-5C0E613605C3}" srcOrd="0" destOrd="0" presId="urn:microsoft.com/office/officeart/2008/layout/VerticalCurvedList"/>
    <dgm:cxn modelId="{E1D28398-4772-4921-8DF4-67EEFF1CDB8D}" type="presParOf" srcId="{46BD4D8D-FFCF-4719-9426-5C0E613605C3}" destId="{46C6633E-F2AC-4ED6-9D3B-2FA8837994FA}" srcOrd="0" destOrd="0" presId="urn:microsoft.com/office/officeart/2008/layout/VerticalCurvedList"/>
    <dgm:cxn modelId="{C45F3281-6244-426A-9B1A-FDB4E62575D0}" type="presParOf" srcId="{46BD4D8D-FFCF-4719-9426-5C0E613605C3}" destId="{A14DD2F0-10C3-4C0D-BDF4-6F2D8B4CFFE5}" srcOrd="1" destOrd="0" presId="urn:microsoft.com/office/officeart/2008/layout/VerticalCurvedList"/>
    <dgm:cxn modelId="{F269CF57-157C-4369-93EE-8BB67EC3C33F}" type="presParOf" srcId="{46BD4D8D-FFCF-4719-9426-5C0E613605C3}" destId="{575E44D6-DC62-4088-B080-5413D9B0F227}" srcOrd="2" destOrd="0" presId="urn:microsoft.com/office/officeart/2008/layout/VerticalCurvedList"/>
    <dgm:cxn modelId="{16D3B099-4ABB-48C1-AAA4-856C824F0A84}" type="presParOf" srcId="{46BD4D8D-FFCF-4719-9426-5C0E613605C3}" destId="{9D7DADAC-B340-4852-9D86-8FAE439DD23B}" srcOrd="3" destOrd="0" presId="urn:microsoft.com/office/officeart/2008/layout/VerticalCurvedList"/>
    <dgm:cxn modelId="{249965EC-80BB-49F9-ACD8-9DA197EC3F1F}" type="presParOf" srcId="{3EF40B9D-8AAB-4B81-AA4C-5564C2849FF1}" destId="{429D01BA-FBAC-4A22-8A84-41D8640983FF}" srcOrd="1" destOrd="0" presId="urn:microsoft.com/office/officeart/2008/layout/VerticalCurvedList"/>
    <dgm:cxn modelId="{429CD5D9-EB81-4BB3-9D40-9AFAEF416727}" type="presParOf" srcId="{3EF40B9D-8AAB-4B81-AA4C-5564C2849FF1}" destId="{10A2A4A4-498B-49E9-B95C-DA75B2E4783D}" srcOrd="2" destOrd="0" presId="urn:microsoft.com/office/officeart/2008/layout/VerticalCurvedList"/>
    <dgm:cxn modelId="{188592C3-DE6A-4A59-A03C-198F726CC3D2}" type="presParOf" srcId="{10A2A4A4-498B-49E9-B95C-DA75B2E4783D}" destId="{3F5C9B16-5A73-4D09-B6F3-D3A16B04771F}" srcOrd="0" destOrd="0" presId="urn:microsoft.com/office/officeart/2008/layout/VerticalCurvedList"/>
    <dgm:cxn modelId="{3B1F7D90-FC22-4570-A55A-91D86BD8EE53}" type="presParOf" srcId="{3EF40B9D-8AAB-4B81-AA4C-5564C2849FF1}" destId="{41EECFD2-AF18-4B15-AA54-154A94F82058}" srcOrd="3" destOrd="0" presId="urn:microsoft.com/office/officeart/2008/layout/VerticalCurvedList"/>
    <dgm:cxn modelId="{C257AA4A-F9A9-4FCD-B79C-3241B7A8595A}" type="presParOf" srcId="{3EF40B9D-8AAB-4B81-AA4C-5564C2849FF1}" destId="{19867BAA-BF56-4606-8853-EE2AB112FCF6}" srcOrd="4" destOrd="0" presId="urn:microsoft.com/office/officeart/2008/layout/VerticalCurvedList"/>
    <dgm:cxn modelId="{BAE73631-9ABC-431A-9031-589C8DCD7681}" type="presParOf" srcId="{19867BAA-BF56-4606-8853-EE2AB112FCF6}" destId="{6E662130-E418-4217-A86D-EC8581C12793}" srcOrd="0" destOrd="0" presId="urn:microsoft.com/office/officeart/2008/layout/VerticalCurvedList"/>
    <dgm:cxn modelId="{97B101CC-75D7-46CE-862F-A65BD688A88F}" type="presParOf" srcId="{3EF40B9D-8AAB-4B81-AA4C-5564C2849FF1}" destId="{5CC00031-48C7-4866-A1AF-6BCBFE1F86FC}" srcOrd="5" destOrd="0" presId="urn:microsoft.com/office/officeart/2008/layout/VerticalCurvedList"/>
    <dgm:cxn modelId="{816EC861-6272-4965-9349-D5F3FC272C04}" type="presParOf" srcId="{3EF40B9D-8AAB-4B81-AA4C-5564C2849FF1}" destId="{0AAB4310-A839-494B-8880-7B14F05BE3F7}" srcOrd="6" destOrd="0" presId="urn:microsoft.com/office/officeart/2008/layout/VerticalCurvedList"/>
    <dgm:cxn modelId="{5C6F4318-55AC-45EA-B135-612364F05882}" type="presParOf" srcId="{0AAB4310-A839-494B-8880-7B14F05BE3F7}" destId="{0D2D9FE1-F476-4119-92C1-2600F27F2252}" srcOrd="0" destOrd="0" presId="urn:microsoft.com/office/officeart/2008/layout/VerticalCurvedList"/>
    <dgm:cxn modelId="{4B0B5DCF-1AB0-4658-B4BE-BD03A9195FDE}" type="presParOf" srcId="{3EF40B9D-8AAB-4B81-AA4C-5564C2849FF1}" destId="{F911D371-FA22-4F31-BFE8-D40AB463C86F}" srcOrd="7" destOrd="0" presId="urn:microsoft.com/office/officeart/2008/layout/VerticalCurvedList"/>
    <dgm:cxn modelId="{DF55D369-2077-404D-9338-87A44D835C58}" type="presParOf" srcId="{3EF40B9D-8AAB-4B81-AA4C-5564C2849FF1}" destId="{03407070-0405-4E99-B142-F91C5FCF2E50}" srcOrd="8" destOrd="0" presId="urn:microsoft.com/office/officeart/2008/layout/VerticalCurvedList"/>
    <dgm:cxn modelId="{38D22366-D438-47CB-BB70-3C213334C67C}" type="presParOf" srcId="{03407070-0405-4E99-B142-F91C5FCF2E50}" destId="{116644D3-2D60-4D25-9861-4B2167F924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DD2F0-10C3-4C0D-BDF4-6F2D8B4CFFE5}">
      <dsp:nvSpPr>
        <dsp:cNvPr id="0" name=""/>
        <dsp:cNvSpPr/>
      </dsp:nvSpPr>
      <dsp:spPr>
        <a:xfrm>
          <a:off x="-5895457" y="-888470"/>
          <a:ext cx="6911073" cy="6911073"/>
        </a:xfrm>
        <a:prstGeom prst="blockArc">
          <a:avLst>
            <a:gd name="adj1" fmla="val 18900000"/>
            <a:gd name="adj2" fmla="val 2700000"/>
            <a:gd name="adj3" fmla="val 313"/>
          </a:avLst>
        </a:prstGeom>
        <a:noFill/>
        <a:ln w="25400" cap="flat" cmpd="sng" algn="ctr">
          <a:solidFill>
            <a:srgbClr val="2A295C">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29D01BA-FBAC-4A22-8A84-41D8640983FF}">
      <dsp:nvSpPr>
        <dsp:cNvPr id="0" name=""/>
        <dsp:cNvSpPr/>
      </dsp:nvSpPr>
      <dsp:spPr>
        <a:xfrm>
          <a:off x="275002" y="482119"/>
          <a:ext cx="10989894"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9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latin typeface="Arial"/>
              <a:ea typeface="+mn-ea"/>
              <a:cs typeface="+mn-cs"/>
            </a:rPr>
            <a:t>Enables Sodexo Users to Post a Transfer or Request an Adjustment During Financial Close</a:t>
          </a:r>
        </a:p>
      </dsp:txBody>
      <dsp:txXfrm>
        <a:off x="275002" y="482119"/>
        <a:ext cx="10989894" cy="548642"/>
      </dsp:txXfrm>
    </dsp:sp>
    <dsp:sp modelId="{3F5C9B16-5A73-4D09-B6F3-D3A16B04771F}">
      <dsp:nvSpPr>
        <dsp:cNvPr id="0" name=""/>
        <dsp:cNvSpPr/>
      </dsp:nvSpPr>
      <dsp:spPr>
        <a:xfrm>
          <a:off x="123681" y="420677"/>
          <a:ext cx="627247" cy="616900"/>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1EECFD2-AF18-4B15-AA54-154A94F82058}">
      <dsp:nvSpPr>
        <dsp:cNvPr id="0" name=""/>
        <dsp:cNvSpPr/>
      </dsp:nvSpPr>
      <dsp:spPr>
        <a:xfrm>
          <a:off x="813094" y="1700265"/>
          <a:ext cx="10432012"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9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latin typeface="Arial"/>
              <a:ea typeface="+mn-ea"/>
              <a:cs typeface="+mn-cs"/>
            </a:rPr>
            <a:t>Enables Sodexo Users to Upload Applicable Support Documentation </a:t>
          </a:r>
        </a:p>
      </dsp:txBody>
      <dsp:txXfrm>
        <a:off x="813094" y="1700265"/>
        <a:ext cx="10432012" cy="548642"/>
      </dsp:txXfrm>
    </dsp:sp>
    <dsp:sp modelId="{6E662130-E418-4217-A86D-EC8581C12793}">
      <dsp:nvSpPr>
        <dsp:cNvPr id="0" name=""/>
        <dsp:cNvSpPr/>
      </dsp:nvSpPr>
      <dsp:spPr>
        <a:xfrm>
          <a:off x="603682" y="1631907"/>
          <a:ext cx="674341" cy="646361"/>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CC00031-48C7-4866-A1AF-6BCBFE1F86FC}">
      <dsp:nvSpPr>
        <dsp:cNvPr id="0" name=""/>
        <dsp:cNvSpPr/>
      </dsp:nvSpPr>
      <dsp:spPr>
        <a:xfrm>
          <a:off x="816859" y="2885223"/>
          <a:ext cx="10424482"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9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Adjustment Requests Will Be Automatically Routed for Approvals When Appropriate</a:t>
          </a:r>
          <a:endParaRPr lang="en-US" sz="2000" kern="1200" dirty="0">
            <a:solidFill>
              <a:srgbClr val="FFFFFF"/>
            </a:solidFill>
            <a:latin typeface="Arial"/>
            <a:ea typeface="+mn-ea"/>
            <a:cs typeface="+mn-cs"/>
          </a:endParaRPr>
        </a:p>
      </dsp:txBody>
      <dsp:txXfrm>
        <a:off x="816859" y="2885223"/>
        <a:ext cx="10424482" cy="548642"/>
      </dsp:txXfrm>
    </dsp:sp>
    <dsp:sp modelId="{0D2D9FE1-F476-4119-92C1-2600F27F2252}">
      <dsp:nvSpPr>
        <dsp:cNvPr id="0" name=""/>
        <dsp:cNvSpPr/>
      </dsp:nvSpPr>
      <dsp:spPr>
        <a:xfrm>
          <a:off x="662455" y="2830400"/>
          <a:ext cx="627247" cy="616900"/>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911D371-FA22-4F31-BFE8-D40AB463C86F}">
      <dsp:nvSpPr>
        <dsp:cNvPr id="0" name=""/>
        <dsp:cNvSpPr/>
      </dsp:nvSpPr>
      <dsp:spPr>
        <a:xfrm>
          <a:off x="298757" y="4043018"/>
          <a:ext cx="10988300" cy="548642"/>
        </a:xfrm>
        <a:prstGeom prst="rect">
          <a:avLst/>
        </a:prstGeom>
        <a:solidFill>
          <a:srgbClr val="2A295C">
            <a:hueOff val="0"/>
            <a:satOff val="0"/>
            <a:lumOff val="0"/>
            <a:alphaOff val="0"/>
          </a:srgbClr>
        </a:solidFill>
        <a:ln w="25400" cap="flat" cmpd="sng" algn="ctr">
          <a:solidFill>
            <a:srgbClr val="D3D0C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93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Transfers and Adjustments Will Be Visible in </a:t>
          </a:r>
          <a:r>
            <a:rPr lang="en-US" sz="2000" kern="1200"/>
            <a:t>CCOR Once Posted</a:t>
          </a:r>
          <a:endParaRPr lang="en-US" sz="2000" kern="1200" dirty="0">
            <a:solidFill>
              <a:srgbClr val="FFFFFF"/>
            </a:solidFill>
            <a:latin typeface="Arial"/>
            <a:ea typeface="+mn-ea"/>
            <a:cs typeface="+mn-cs"/>
          </a:endParaRPr>
        </a:p>
      </dsp:txBody>
      <dsp:txXfrm>
        <a:off x="298757" y="4043018"/>
        <a:ext cx="10988300" cy="548642"/>
      </dsp:txXfrm>
    </dsp:sp>
    <dsp:sp modelId="{116644D3-2D60-4D25-9861-4B2167F92444}">
      <dsp:nvSpPr>
        <dsp:cNvPr id="0" name=""/>
        <dsp:cNvSpPr/>
      </dsp:nvSpPr>
      <dsp:spPr>
        <a:xfrm>
          <a:off x="202339" y="3990488"/>
          <a:ext cx="627247" cy="616900"/>
        </a:xfrm>
        <a:prstGeom prst="ellipse">
          <a:avLst/>
        </a:prstGeom>
        <a:solidFill>
          <a:srgbClr val="D3D0C9">
            <a:hueOff val="0"/>
            <a:satOff val="0"/>
            <a:lumOff val="0"/>
            <a:alphaOff val="0"/>
          </a:srgbClr>
        </a:solidFill>
        <a:ln w="25400" cap="flat" cmpd="sng" algn="ctr">
          <a:solidFill>
            <a:srgbClr val="2A295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16F0-C4A3-433C-B6E8-801C7450AC52}"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3082-39AC-4E05-8EB6-D119EF4B8E28}" type="slidenum">
              <a:rPr lang="en-US" smtClean="0"/>
              <a:t>‹#›</a:t>
            </a:fld>
            <a:endParaRPr lang="en-US"/>
          </a:p>
        </p:txBody>
      </p:sp>
    </p:spTree>
    <p:extLst>
      <p:ext uri="{BB962C8B-B14F-4D97-AF65-F5344CB8AC3E}">
        <p14:creationId xmlns:p14="http://schemas.microsoft.com/office/powerpoint/2010/main" val="6743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 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Finance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May.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5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23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15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59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1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BE7-2595-60F4-3117-2A9059184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39DDE-AE61-F819-FECC-CCC7614AC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69D09-6EB6-D499-0009-DB70673B3C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1E269-1DA4-9950-4C5F-4DA48D6AA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30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Explain what is deferred income</a:t>
            </a:r>
          </a:p>
          <a:p>
            <a:pPr marL="171450" indent="-171450">
              <a:buFontTx/>
              <a:buChar char="-"/>
            </a:pPr>
            <a:r>
              <a:rPr lang="en-US" dirty="0"/>
              <a:t>Highlight Prepaid Purchase Cards &amp; Deferred Income Miscellaneous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EE508-040F-4073-9BB3-BE6F7092C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22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Explain what is deferred income</a:t>
            </a:r>
          </a:p>
          <a:p>
            <a:pPr marL="171450" indent="-171450">
              <a:buFontTx/>
              <a:buChar char="-"/>
            </a:pPr>
            <a:r>
              <a:rPr lang="en-US" dirty="0"/>
              <a:t>Highlight Prepaid Purchase Cards &amp; Deferred Income Miscellaneous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EE508-040F-4073-9BB3-BE6F7092C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0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Supporting this month we have Jill Helms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Credit &amp; Collections Q3 – update provided by Brad Hamman</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SAP Fiori JE Update – Wendy Cano</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Cashier Guidelines and Cashier Audits – Rubylyn Tantoy, Chad Mayerhofer from FSS Integrated Internal Control</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i="0" dirty="0">
                <a:effectLst/>
                <a:latin typeface="Calibri" panose="020F0502020204030204" pitchFamily="34" charset="0"/>
                <a:ea typeface="Times New Roman" panose="02020603050405020304" pitchFamily="18" charset="0"/>
              </a:rPr>
              <a:t>Revenue Accounting Reporting Procedures on Unit-Managed Deferred Income Programs – Paul Pasco</a:t>
            </a:r>
            <a:endParaRPr lang="en-US" sz="1800" i="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Q&amp;A – we will continue to pause between topics to address questions in chat</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within this Team meeting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mn-cs"/>
              </a:rPr>
              <a:t>Jill Helms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mn-cs"/>
              </a:rPr>
              <a:t>With Spring and Summer comes fun in the sun! </a:t>
            </a:r>
            <a:r>
              <a:rPr lang="en-US" sz="1800" dirty="0">
                <a:effectLst/>
                <a:ea typeface="Calibri" panose="020F0502020204030204" pitchFamily="34" charset="0"/>
                <a:cs typeface="Times New Roman" panose="02020603050405020304" pitchFamily="18" charset="0"/>
              </a:rPr>
              <a:t>As you have fun in the sun, here are some tips on how to stay safe and protected from one of the leading causes of skin cancer. This topic is very personal for me as I have had multiple cancers removed from my skin.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ea typeface="Calibri" panose="020F0502020204030204" pitchFamily="34" charset="0"/>
                <a:cs typeface="Times New Roman" panose="02020603050405020304" pitchFamily="18" charset="0"/>
              </a:rPr>
              <a:t>Next slide …</a:t>
            </a:r>
            <a:endParaRPr lang="en-US"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Open Sans" panose="020B0606030504020204" pitchFamily="34" charset="0"/>
              </a:rPr>
              <a:t>Sun protection is important all year round, any time you are outside. When you’re working in the yard, watching a ballgame, or taking an afternoon walk, make sun safety an everyday habit so you can avoid getting a sunburn and lower your chance of getting skin cancer. You probably put sunscreen on yourself and your kids when you go to the pool or the beach. But  you should protect your skin with more than just sunscreen.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Open Sans" panose="020B0606030504020204" pitchFamily="34" charset="0"/>
            </a:endParaRPr>
          </a:p>
          <a:p>
            <a:pPr marL="285750" indent="-285750">
              <a:buClr>
                <a:srgbClr val="C00000"/>
              </a:buClr>
              <a:buFont typeface="Wingdings" panose="05000000000000000000" pitchFamily="2" charset="2"/>
              <a:buChar char="q"/>
              <a:defRPr/>
            </a:pPr>
            <a:r>
              <a:rPr lang="en-US" sz="1200" b="1" dirty="0">
                <a:ea typeface="Calibri" panose="020F0502020204030204" pitchFamily="34" charset="0"/>
                <a:cs typeface="Times New Roman" panose="02020603050405020304" pitchFamily="18" charset="0"/>
              </a:rPr>
              <a:t>Wear sun protective clothing </a:t>
            </a:r>
            <a:r>
              <a:rPr lang="en-US" sz="1200" dirty="0">
                <a:ea typeface="Calibri" panose="020F0502020204030204" pitchFamily="34" charset="0"/>
                <a:cs typeface="Times New Roman" panose="02020603050405020304" pitchFamily="18" charset="0"/>
              </a:rPr>
              <a:t>– look for a label of UPF 50</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lang="en-US" sz="1200" b="1" dirty="0">
                <a:ea typeface="Calibri" panose="020F0502020204030204" pitchFamily="34" charset="0"/>
                <a:cs typeface="Times New Roman" panose="02020603050405020304" pitchFamily="18" charset="0"/>
              </a:rPr>
              <a:t>Wear sunscreen</a:t>
            </a:r>
            <a:r>
              <a:rPr lang="en-US" sz="1200" dirty="0">
                <a:ea typeface="Calibri" panose="020F0502020204030204" pitchFamily="34" charset="0"/>
                <a:cs typeface="Times New Roman" panose="02020603050405020304" pitchFamily="18" charset="0"/>
              </a:rPr>
              <a:t>- </a:t>
            </a:r>
            <a:r>
              <a:rPr lang="en-US" b="0" i="0" dirty="0">
                <a:solidFill>
                  <a:srgbClr val="202124"/>
                </a:solidFill>
                <a:effectLst/>
                <a:latin typeface="Google Sans"/>
              </a:rPr>
              <a:t>the FDA recommends that you </a:t>
            </a:r>
            <a:r>
              <a:rPr lang="en-US" b="0" i="0" dirty="0">
                <a:solidFill>
                  <a:srgbClr val="040C28"/>
                </a:solidFill>
                <a:effectLst/>
                <a:latin typeface="Google Sans"/>
              </a:rPr>
              <a:t>use broad spectrum sunscreen with an SPF of 15 or higher, even on cloudy days</a:t>
            </a:r>
            <a:r>
              <a:rPr lang="en-US" b="0" i="0" dirty="0">
                <a:solidFill>
                  <a:srgbClr val="202124"/>
                </a:solidFill>
                <a:effectLst/>
                <a:latin typeface="Google Sans"/>
              </a:rPr>
              <a:t>. Apply sunscreen liberally and reapply every two hours.</a:t>
            </a:r>
            <a:r>
              <a:rPr lang="en-US" b="0" i="0" dirty="0">
                <a:solidFill>
                  <a:srgbClr val="333333"/>
                </a:solidFill>
                <a:effectLst/>
                <a:latin typeface="Georgia" panose="02040502050405020303" pitchFamily="18" charset="0"/>
              </a:rPr>
              <a:t> </a:t>
            </a:r>
            <a:r>
              <a:rPr lang="en-US" b="0" i="0" dirty="0">
                <a:solidFill>
                  <a:srgbClr val="202124"/>
                </a:solidFill>
                <a:effectLst/>
                <a:latin typeface="Google Sans"/>
              </a:rPr>
              <a:t>Consult a physician before applying sunscreen to infants younger than 6 months. </a:t>
            </a:r>
            <a:endParaRPr lang="en-US" dirty="0">
              <a:effectLst/>
              <a:ea typeface="Calibri" panose="020F0502020204030204" pitchFamily="34" charset="0"/>
              <a:cs typeface="Times New Roman" panose="02020603050405020304" pitchFamily="18" charset="0"/>
            </a:endParaRPr>
          </a:p>
          <a:p>
            <a:pPr marL="285750" indent="-285750">
              <a:buClr>
                <a:srgbClr val="C00000"/>
              </a:buClr>
              <a:buFont typeface="Wingdings" panose="05000000000000000000" pitchFamily="2" charset="2"/>
              <a:buChar char="q"/>
              <a:defRPr/>
            </a:pPr>
            <a:r>
              <a:rPr lang="en-US" sz="1200" b="1" dirty="0">
                <a:effectLst/>
                <a:ea typeface="Calibri" panose="020F0502020204030204" pitchFamily="34" charset="0"/>
                <a:cs typeface="Times New Roman" panose="02020603050405020304" pitchFamily="18" charset="0"/>
              </a:rPr>
              <a:t>Seek shade</a:t>
            </a:r>
            <a:r>
              <a:rPr lang="en-US" sz="1200" dirty="0">
                <a:effectLst/>
                <a:ea typeface="Calibri" panose="020F0502020204030204" pitchFamily="34" charset="0"/>
                <a:cs typeface="Times New Roman" panose="02020603050405020304" pitchFamily="18" charset="0"/>
              </a:rPr>
              <a:t> – </a:t>
            </a:r>
            <a:r>
              <a:rPr lang="en-US" b="0" i="0" dirty="0">
                <a:solidFill>
                  <a:srgbClr val="333333"/>
                </a:solidFill>
                <a:effectLst/>
                <a:latin typeface="Georgia" panose="02040502050405020303" pitchFamily="18" charset="0"/>
              </a:rPr>
              <a:t>Limit your time in the sun, especially between 10 a.m. and 2 p.m., when the sun’s rays are most intense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2060"/>
                </a:solidFill>
              </a:rPr>
              <a:t>Check your skin! Most skin cancers can be found early with skin exams. </a:t>
            </a:r>
            <a:r>
              <a:rPr lang="en-US" sz="1200" b="1" dirty="0"/>
              <a:t>Early detection of skin cancer can be a true-life saver. </a:t>
            </a:r>
            <a:r>
              <a:rPr lang="en-US" dirty="0">
                <a:solidFill>
                  <a:srgbClr val="002060"/>
                </a:solidFill>
              </a:rPr>
              <a:t>Perform a monthly skin exam checking for these warning signs. </a:t>
            </a:r>
          </a:p>
          <a:p>
            <a:pPr marL="285750" indent="-285750">
              <a:buFont typeface="Arial" panose="020B0604020202020204" pitchFamily="34" charset="0"/>
              <a:buChar char="•"/>
            </a:pPr>
            <a:r>
              <a:rPr lang="en-US" dirty="0"/>
              <a:t>Is the mole irregularly shaped?</a:t>
            </a:r>
          </a:p>
          <a:p>
            <a:pPr marL="285750" indent="-285750">
              <a:buFont typeface="Arial" panose="020B0604020202020204" pitchFamily="34" charset="0"/>
              <a:buChar char="•"/>
            </a:pPr>
            <a:r>
              <a:rPr lang="en-US" dirty="0"/>
              <a:t>Are the borders/edges uneven?</a:t>
            </a:r>
          </a:p>
          <a:p>
            <a:pPr marL="285750" indent="-285750">
              <a:buFont typeface="Arial" panose="020B0604020202020204" pitchFamily="34" charset="0"/>
              <a:buChar char="•"/>
            </a:pPr>
            <a:r>
              <a:rPr lang="en-US" dirty="0"/>
              <a:t>Is the mole multi=colored or changing colors over time?</a:t>
            </a:r>
          </a:p>
          <a:p>
            <a:pPr marL="285750" indent="-285750">
              <a:buFont typeface="Arial" panose="020B0604020202020204" pitchFamily="34" charset="0"/>
              <a:buChar char="•"/>
            </a:pPr>
            <a:r>
              <a:rPr lang="en-US" dirty="0"/>
              <a:t>Is the mole larger than 6 mm? a bit shy of ¼” and gradually getting larger</a:t>
            </a:r>
          </a:p>
          <a:p>
            <a:pPr marL="285750" indent="-285750">
              <a:buFont typeface="Arial" panose="020B0604020202020204" pitchFamily="34" charset="0"/>
              <a:buChar char="•"/>
            </a:pPr>
            <a:r>
              <a:rPr lang="en-US" dirty="0"/>
              <a:t>Is the mole harder than the surrounding skin?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rgbClr val="002060"/>
                </a:solidFill>
              </a:rPr>
              <a:t>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803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Open Sans" panose="020B0606030504020204" pitchFamily="34" charset="0"/>
              </a:rPr>
              <a:t>Here are three common types of skin cancer. </a:t>
            </a:r>
            <a:endParaRPr lang="en-US" b="1"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000000"/>
              </a:solidFill>
              <a:effectLst/>
              <a:latin typeface="Open Sans" panose="020B0606030504020204" pitchFamily="34" charset="0"/>
            </a:endParaRPr>
          </a:p>
          <a:p>
            <a:pPr>
              <a:defRPr/>
            </a:pPr>
            <a:r>
              <a:rPr lang="en-US" b="1" dirty="0">
                <a:ea typeface="Calibri" panose="020F0502020204030204" pitchFamily="34" charset="0"/>
                <a:cs typeface="Times New Roman" panose="02020603050405020304" pitchFamily="18" charset="0"/>
              </a:rPr>
              <a:t>Basal Cell Carcinoma </a:t>
            </a:r>
            <a:r>
              <a:rPr lang="en-US" dirty="0">
                <a:ea typeface="Calibri" panose="020F0502020204030204" pitchFamily="34" charset="0"/>
                <a:cs typeface="Times New Roman" panose="02020603050405020304" pitchFamily="18" charset="0"/>
              </a:rPr>
              <a:t>is the most common form. It is usually flat, with an uneven smudgy outline. Can present as a darker flesh color patch of skin sore that heals and then comes back. </a:t>
            </a:r>
          </a:p>
          <a:p>
            <a:pPr>
              <a:defRPr/>
            </a:pPr>
            <a:r>
              <a:rPr lang="en-US" b="1" dirty="0">
                <a:ea typeface="Calibri" panose="020F0502020204030204" pitchFamily="34" charset="0"/>
                <a:cs typeface="Times New Roman" panose="02020603050405020304" pitchFamily="18" charset="0"/>
              </a:rPr>
              <a:t>Squamous Cell Carcinoma </a:t>
            </a:r>
            <a:r>
              <a:rPr lang="en-US" dirty="0">
                <a:ea typeface="Calibri" panose="020F0502020204030204" pitchFamily="34" charset="0"/>
                <a:cs typeface="Times New Roman" panose="02020603050405020304" pitchFamily="18" charset="0"/>
              </a:rPr>
              <a:t>occurs most often on areas of the body exposed to the sun with a firm red bump or flat scaly lesion that heals and then reopens. One tell-tale sign are these lesions may bleed if they are disturbed or bumped. </a:t>
            </a: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ffectLst/>
                <a:ea typeface="Calibri" panose="020F0502020204030204" pitchFamily="34" charset="0"/>
                <a:cs typeface="Times New Roman" panose="02020603050405020304" pitchFamily="18" charset="0"/>
              </a:rPr>
              <a:t>Melanoma</a:t>
            </a:r>
            <a:r>
              <a:rPr lang="en-US" dirty="0">
                <a:effectLst/>
                <a:ea typeface="Calibri" panose="020F0502020204030204" pitchFamily="34" charset="0"/>
                <a:cs typeface="Times New Roman" panose="02020603050405020304" pitchFamily="18" charset="0"/>
              </a:rPr>
              <a:t> – is the deadliest type of skin cancer. It can grow quickly and become life-threatening. While melanoma may look similar to a mo</a:t>
            </a:r>
            <a:r>
              <a:rPr lang="en-US" dirty="0">
                <a:ea typeface="Calibri" panose="020F0502020204030204" pitchFamily="34" charset="0"/>
                <a:cs typeface="Times New Roman" panose="02020603050405020304" pitchFamily="18" charset="0"/>
              </a:rPr>
              <a:t>le, there are may differences. A mole can be melanoma if it has irregular borders, if the color of the area is not uniform, or if its diameter is more than 6 millimeters.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2060"/>
                </a:solidFill>
              </a:rPr>
              <a:t>Early detection of skin cancer can be a true-life saver. Visit a dermatologist for regular exams if you have a high-risk factor or notice a suspicious change in your skin.</a:t>
            </a:r>
            <a:endParaRPr lang="en-US" b="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245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Hamman</a:t>
            </a:r>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6</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65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BE7-2595-60F4-3117-2A9059184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39DDE-AE61-F819-FECC-CCC7614AC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69D09-6EB6-D499-0009-DB70673B3C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1E269-1DA4-9950-4C5F-4DA48D6AA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58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6.wmf"/></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12.xml"/><Relationship Id="rId4" Type="http://schemas.openxmlformats.org/officeDocument/2006/relationships/image" Target="../media/image16.w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6.wmf"/></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7.xml"/><Relationship Id="rId4" Type="http://schemas.openxmlformats.org/officeDocument/2006/relationships/image" Target="../media/image8.png"/></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7.xml"/><Relationship Id="rId4" Type="http://schemas.openxmlformats.org/officeDocument/2006/relationships/image" Target="../media/image8.png"/></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7.xml"/><Relationship Id="rId4" Type="http://schemas.openxmlformats.org/officeDocument/2006/relationships/image" Target="../media/image8.png"/></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481.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8.xml"/><Relationship Id="rId4" Type="http://schemas.openxmlformats.org/officeDocument/2006/relationships/image" Target="../media/image18.png"/></Relationships>
</file>

<file path=ppt/slideLayouts/_rels/slideLayout482.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8.xml"/><Relationship Id="rId4" Type="http://schemas.openxmlformats.org/officeDocument/2006/relationships/image" Target="../media/image19.png"/></Relationships>
</file>

<file path=ppt/slideLayouts/_rels/slideLayout483.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8.xml"/><Relationship Id="rId4" Type="http://schemas.openxmlformats.org/officeDocument/2006/relationships/image" Target="../media/image18.png"/></Relationships>
</file>

<file path=ppt/slideLayouts/_rels/slideLayout484.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Master" Target="../slideMasters/slideMaster18.xml"/><Relationship Id="rId4" Type="http://schemas.openxmlformats.org/officeDocument/2006/relationships/image" Target="../media/image18.png"/></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May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5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771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723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160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54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8170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2345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40972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31104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9180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496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239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7145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6730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2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88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4987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040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13622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892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591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217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3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951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11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464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59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953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18778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3397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159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265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474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240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176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47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32659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29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6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324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01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9907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t>
            </a:r>
            <a:r>
              <a:rPr lang="en-US" sz="1200" kern="1200" err="1">
                <a:solidFill>
                  <a:schemeClr val="tx2"/>
                </a:solidFill>
                <a:latin typeface="+mn-lt"/>
                <a:ea typeface="+mn-ea"/>
                <a:cs typeface="+mn-cs"/>
              </a:rPr>
              <a:t>amet</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consectetuer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adipiscing</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elit</a:t>
            </a:r>
            <a:r>
              <a:rPr lang="en-US" sz="1200" kern="1200">
                <a:solidFill>
                  <a:schemeClr val="tx2"/>
                </a:solidFill>
                <a:latin typeface="+mn-lt"/>
                <a:ea typeface="+mn-ea"/>
                <a:cs typeface="+mn-cs"/>
              </a:rPr>
              <a:t>. Maecenas </a:t>
            </a:r>
            <a:r>
              <a:rPr lang="en-US" sz="1200" kern="1200" err="1">
                <a:solidFill>
                  <a:schemeClr val="tx2"/>
                </a:solidFill>
                <a:latin typeface="+mn-lt"/>
                <a:ea typeface="+mn-ea"/>
                <a:cs typeface="+mn-cs"/>
              </a:rPr>
              <a:t>porttitor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congue</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massa</a:t>
            </a:r>
            <a:endParaRPr lang="en-US" sz="1200" kern="120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35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51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0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3" name="Footer Placeholder 12"/>
          <p:cNvSpPr>
            <a:spLocks noGrp="1"/>
          </p:cNvSpPr>
          <p:nvPr>
            <p:ph type="ftr" sz="quarter" idx="13"/>
          </p:nvPr>
        </p:nvSpPr>
        <p:spPr>
          <a:xfrm>
            <a:off x="914400" y="6387880"/>
            <a:ext cx="8160000" cy="317720"/>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4576079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557461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3848734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19603874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bwMode="ltGray">
          <a:xfrm>
            <a:off x="2743200" y="304801"/>
            <a:ext cx="8851899" cy="5803729"/>
          </a:xfrm>
          <a:no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5135161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889948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1"/>
          </a:solidFill>
          <a:ln>
            <a:solidFill>
              <a:srgbClr val="2A295C"/>
            </a:solidFill>
          </a:ln>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26561131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12759706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11596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385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23654893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2"/>
          <p:cNvSpPr>
            <a:spLocks noGrp="1"/>
          </p:cNvSpPr>
          <p:nvPr>
            <p:ph type="ftr" sz="quarter" idx="17"/>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517602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26862501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4465171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9"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11844293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6"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1553712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480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4407554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Rectangle 3"/>
          <p:cNvSpPr/>
          <p:nvPr userDrawn="1"/>
        </p:nvSpPr>
        <p:spPr bwMode="gray">
          <a:xfrm>
            <a:off x="601134" y="1268760"/>
            <a:ext cx="10993967" cy="48912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spTree>
    <p:extLst>
      <p:ext uri="{BB962C8B-B14F-4D97-AF65-F5344CB8AC3E}">
        <p14:creationId xmlns:p14="http://schemas.microsoft.com/office/powerpoint/2010/main" val="34483683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39783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2484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36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7383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5440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051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228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722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826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74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69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498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fr-FR"/>
              <a:t>D</a:t>
            </a:r>
            <a:r>
              <a:rPr lang="en-US" noProof="0"/>
              <a:t>eux</a:t>
            </a:r>
            <a:r>
              <a:rPr lang="fr-FR"/>
              <a:t>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noProof="0"/>
              <a:t>Deuxième</a:t>
            </a:r>
            <a:r>
              <a:rPr lang="fr-FR"/>
              <a:t>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noProof="0"/>
              <a:t>Deuxième</a:t>
            </a:r>
            <a:r>
              <a:rPr lang="fr-FR"/>
              <a:t>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09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42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554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err="1"/>
              <a:t>text</a:t>
            </a:r>
            <a:r>
              <a:rPr lang="fr-FR"/>
              <a:t> </a:t>
            </a:r>
            <a:r>
              <a:rPr lang="fr-FR" err="1"/>
              <a:t>level</a:t>
            </a:r>
            <a:r>
              <a:rPr lang="fr-FR"/>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675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70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036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7044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1379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606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594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5679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6843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21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82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43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627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5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620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662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37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857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89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082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211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356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4137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May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3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8521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5340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May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May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0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49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600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853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25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868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48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5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78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5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97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219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886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591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439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27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462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6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22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8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32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52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7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661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5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1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4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3701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18375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8017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245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27321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861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835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32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59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660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506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293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22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078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9069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457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742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937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5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9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5866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30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4518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6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850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661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71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284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28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2085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884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582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9256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7965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7763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117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2559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23187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1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10758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258580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089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005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889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356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02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1661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420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3311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6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044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441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598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575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4348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45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691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604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52122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309662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1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9092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1851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13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227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148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294912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635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2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730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0004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8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515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25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204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164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May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2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51046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749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1" y="3880001"/>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1" y="1447801"/>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8"/>
            <a:ext cx="3614737" cy="1211871"/>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55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5" y="3038159"/>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9"/>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3038159"/>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581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5904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25801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494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81"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1"/>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121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4" y="1447800"/>
            <a:ext cx="11269663" cy="268877"/>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53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9"/>
            <a:ext cx="3614739"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9"/>
            <a:ext cx="3614739"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111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4"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3"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9336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3"/>
            <a:ext cx="4068763" cy="286319"/>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38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85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096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710303"/>
            <a:ext cx="2717227" cy="748496"/>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21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2284080"/>
            <a:ext cx="11269663" cy="1564019"/>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900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6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1" y="2276475"/>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76476"/>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641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1544229"/>
            <a:ext cx="11269663" cy="1776961"/>
          </a:xfrm>
          <a:noFill/>
        </p:spPr>
        <p:txBody>
          <a:bodyPr anchor="t"/>
          <a:lstStyle>
            <a:lvl1pPr marL="285744" indent="-285744">
              <a:buClr>
                <a:srgbClr val="EE0000"/>
              </a:buClr>
              <a:buFont typeface="Arial" panose="020B0604020202020204" pitchFamily="34" charset="0"/>
              <a:buChar char="▬"/>
              <a:defRPr sz="1500" b="1">
                <a:solidFill>
                  <a:srgbClr val="2A295C"/>
                </a:solidFill>
              </a:defRPr>
            </a:lvl1pPr>
            <a:lvl2pPr marL="804843" indent="-201608">
              <a:spcBef>
                <a:spcPts val="1200"/>
              </a:spcBef>
              <a:spcAft>
                <a:spcPts val="0"/>
              </a:spcAft>
              <a:buClr>
                <a:schemeClr val="tx2"/>
              </a:buClr>
              <a:buFont typeface="Arial" panose="020B0604020202020204" pitchFamily="34" charset="0"/>
              <a:buChar char="►"/>
              <a:defRPr sz="1500" b="0">
                <a:solidFill>
                  <a:srgbClr val="2A295C"/>
                </a:solidFill>
              </a:defRPr>
            </a:lvl2pPr>
            <a:lvl3pPr marL="1076298" indent="-125410">
              <a:spcBef>
                <a:spcPts val="600"/>
              </a:spcBef>
              <a:buClr>
                <a:srgbClr val="2A295C"/>
              </a:buClr>
              <a:buFont typeface="Verdana" panose="020B0604030504040204" pitchFamily="34" charset="0"/>
              <a:buChar char="-"/>
              <a:defRPr sz="1500">
                <a:solidFill>
                  <a:srgbClr val="2A295C"/>
                </a:solidFill>
              </a:defRPr>
            </a:lvl3pPr>
            <a:lvl4pPr marL="1492213" indent="-117472">
              <a:spcBef>
                <a:spcPts val="300"/>
              </a:spcBef>
              <a:buClr>
                <a:srgbClr val="FF0000"/>
              </a:buClr>
              <a:buSzPct val="100000"/>
              <a:buFont typeface="Arial" panose="020B0604020202020204" pitchFamily="34" charset="0"/>
              <a:buChar char="·"/>
              <a:defRPr sz="1500">
                <a:solidFill>
                  <a:srgbClr val="2A295C"/>
                </a:solidFill>
              </a:defRPr>
            </a:lvl4pPr>
            <a:lvl5pPr marL="1863679" indent="-118797">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01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74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140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719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7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2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2" y="280448"/>
            <a:ext cx="2495551" cy="903544"/>
          </a:xfrm>
          <a:ln>
            <a:solidFill>
              <a:srgbClr val="E6FF17"/>
            </a:solidFill>
          </a:ln>
        </p:spPr>
        <p:txBody>
          <a:bodyPr lIns="216000" tIns="144000" bIns="144000" anchor="ctr"/>
          <a:lstStyle>
            <a:lvl1pPr>
              <a:lnSpc>
                <a:spcPct val="100000"/>
              </a:lnSpc>
              <a:defRPr sz="1991"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5"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90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lvl="0" algn="r"/>
            <a:r>
              <a:rPr lang="fr-FR" sz="1400" b="1" dirty="0"/>
              <a:t>REPLACE</a:t>
            </a:r>
            <a:r>
              <a:rPr lang="fr-FR" sz="1400" dirty="0"/>
              <a:t> </a:t>
            </a:r>
            <a:r>
              <a:rPr lang="fr-FR" sz="1400" b="1" dirty="0"/>
              <a:t>THE IMAGE: </a:t>
            </a:r>
          </a:p>
          <a:p>
            <a:pPr lvl="0" algn="r"/>
            <a:endParaRPr lang="fr-FR" sz="1400" b="1" dirty="0"/>
          </a:p>
          <a:p>
            <a:pPr lvl="0" algn="r"/>
            <a:r>
              <a:rPr lang="en-US" sz="1400" b="0" noProof="0" dirty="0"/>
              <a:t>Right  click &gt; </a:t>
            </a:r>
            <a:r>
              <a:rPr lang="en-US" sz="1400" b="0" i="1" noProof="0" dirty="0"/>
              <a:t>Background layout…</a:t>
            </a:r>
          </a:p>
          <a:p>
            <a:pPr lvl="0" algn="r"/>
            <a:endParaRPr lang="en-US" sz="1400" b="0" noProof="0" dirty="0"/>
          </a:p>
          <a:p>
            <a:pPr lvl="0" algn="r"/>
            <a:r>
              <a:rPr lang="en-US" sz="1400" b="0" noProof="0" dirty="0"/>
              <a:t>Select </a:t>
            </a:r>
            <a:r>
              <a:rPr lang="en-US" sz="1400" b="0" i="1" noProof="0" dirty="0"/>
              <a:t>Filling with image or texture</a:t>
            </a:r>
          </a:p>
          <a:p>
            <a:pPr lvl="0" algn="r"/>
            <a:endParaRPr lang="en-US" sz="1400" b="0" noProof="0" dirty="0"/>
          </a:p>
          <a:p>
            <a:pPr lvl="0" algn="r"/>
            <a:r>
              <a:rPr lang="en-US" sz="1400" b="0" i="1" noProof="0" dirty="0"/>
              <a:t>Insert from… File</a:t>
            </a:r>
            <a:r>
              <a:rPr lang="en-US" sz="1400" b="0" noProof="0" dirty="0"/>
              <a:t> button</a:t>
            </a:r>
          </a:p>
          <a:p>
            <a:pPr lvl="0" algn="r"/>
            <a:endParaRPr lang="en-US" sz="1400" b="0" noProof="0" dirty="0"/>
          </a:p>
          <a:p>
            <a:pPr lvl="0" algn="r"/>
            <a:r>
              <a:rPr lang="en-US" sz="1400" b="0" noProof="0" dirty="0"/>
              <a:t>Select your picture</a:t>
            </a:r>
          </a:p>
          <a:p>
            <a:pPr lvl="0" algn="r"/>
            <a:endParaRPr lang="en-US" sz="1400" b="0" noProof="0" dirty="0"/>
          </a:p>
          <a:p>
            <a:pPr lvl="0" algn="r"/>
            <a:r>
              <a:rPr lang="en-US" sz="1400" b="0" noProof="0" dirty="0"/>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lvl="0" algn="r"/>
            <a:r>
              <a:rPr lang="en-US" sz="1400" b="1" noProof="0" dirty="0"/>
              <a:t>On a dark background remove the STOP Hunger color logo</a:t>
            </a:r>
            <a:endParaRPr lang="en-US" sz="1400" b="0" noProof="0" dirty="0"/>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39458173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77630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EF689C9-253B-8683-D2C5-4BA2E7B77186}"/>
              </a:ext>
            </a:extLst>
          </p:cNvPr>
          <p:cNvSpPr>
            <a:spLocks noChangeArrowheads="1"/>
          </p:cNvSpPr>
          <p:nvPr userDrawn="1"/>
        </p:nvSpPr>
        <p:spPr bwMode="auto">
          <a:xfrm>
            <a:off x="0" y="4575176"/>
            <a:ext cx="12192000" cy="2282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lvl1pPr defTabSz="814388">
              <a:defRPr>
                <a:solidFill>
                  <a:schemeClr val="tx1"/>
                </a:solidFill>
                <a:latin typeface="Arial" panose="020B0604020202020204" pitchFamily="34" charset="0"/>
              </a:defRPr>
            </a:lvl1pPr>
            <a:lvl2pPr marL="742950" indent="-285750" defTabSz="814388">
              <a:defRPr>
                <a:solidFill>
                  <a:schemeClr val="tx1"/>
                </a:solidFill>
                <a:latin typeface="Arial" panose="020B0604020202020204" pitchFamily="34" charset="0"/>
              </a:defRPr>
            </a:lvl2pPr>
            <a:lvl3pPr marL="1143000" indent="-228600" defTabSz="814388">
              <a:defRPr>
                <a:solidFill>
                  <a:schemeClr val="tx1"/>
                </a:solidFill>
                <a:latin typeface="Arial" panose="020B0604020202020204" pitchFamily="34" charset="0"/>
              </a:defRPr>
            </a:lvl3pPr>
            <a:lvl4pPr marL="1600200" indent="-228600" defTabSz="814388">
              <a:defRPr>
                <a:solidFill>
                  <a:schemeClr val="tx1"/>
                </a:solidFill>
                <a:latin typeface="Arial" panose="020B0604020202020204" pitchFamily="34" charset="0"/>
              </a:defRPr>
            </a:lvl4pPr>
            <a:lvl5pPr marL="2057400" indent="-228600" defTabSz="814388">
              <a:defRPr>
                <a:solidFill>
                  <a:schemeClr val="tx1"/>
                </a:solidFill>
                <a:latin typeface="Arial" panose="020B0604020202020204" pitchFamily="34" charset="0"/>
              </a:defRPr>
            </a:lvl5pPr>
            <a:lvl6pPr marL="2514600" indent="-228600" defTabSz="814388" fontAlgn="base">
              <a:spcBef>
                <a:spcPct val="0"/>
              </a:spcBef>
              <a:spcAft>
                <a:spcPct val="0"/>
              </a:spcAft>
              <a:defRPr>
                <a:solidFill>
                  <a:schemeClr val="tx1"/>
                </a:solidFill>
                <a:latin typeface="Arial" panose="020B0604020202020204" pitchFamily="34" charset="0"/>
              </a:defRPr>
            </a:lvl6pPr>
            <a:lvl7pPr marL="2971800" indent="-228600" defTabSz="814388" fontAlgn="base">
              <a:spcBef>
                <a:spcPct val="0"/>
              </a:spcBef>
              <a:spcAft>
                <a:spcPct val="0"/>
              </a:spcAft>
              <a:defRPr>
                <a:solidFill>
                  <a:schemeClr val="tx1"/>
                </a:solidFill>
                <a:latin typeface="Arial" panose="020B0604020202020204" pitchFamily="34" charset="0"/>
              </a:defRPr>
            </a:lvl7pPr>
            <a:lvl8pPr marL="3429000" indent="-228600" defTabSz="814388" fontAlgn="base">
              <a:spcBef>
                <a:spcPct val="0"/>
              </a:spcBef>
              <a:spcAft>
                <a:spcPct val="0"/>
              </a:spcAft>
              <a:defRPr>
                <a:solidFill>
                  <a:schemeClr val="tx1"/>
                </a:solidFill>
                <a:latin typeface="Arial" panose="020B0604020202020204" pitchFamily="34" charset="0"/>
              </a:defRPr>
            </a:lvl8pPr>
            <a:lvl9pPr marL="3886200" indent="-228600" defTabSz="814388" fontAlgn="base">
              <a:spcBef>
                <a:spcPct val="0"/>
              </a:spcBef>
              <a:spcAft>
                <a:spcPct val="0"/>
              </a:spcAft>
              <a:defRPr>
                <a:solidFill>
                  <a:schemeClr val="tx1"/>
                </a:solidFill>
                <a:latin typeface="Arial" panose="020B0604020202020204" pitchFamily="34" charset="0"/>
              </a:defRPr>
            </a:lvl9pPr>
          </a:lstStyle>
          <a:p>
            <a:pPr algn="ctr">
              <a:lnSpc>
                <a:spcPct val="90000"/>
              </a:lnSpc>
            </a:pPr>
            <a:endParaRPr lang="en-US" altLang="en-US" sz="2400"/>
          </a:p>
        </p:txBody>
      </p:sp>
      <p:pic>
        <p:nvPicPr>
          <p:cNvPr id="3" name="Picture 5" descr="Duarte-Logo">
            <a:extLst>
              <a:ext uri="{FF2B5EF4-FFF2-40B4-BE49-F238E27FC236}">
                <a16:creationId xmlns:a16="http://schemas.microsoft.com/office/drawing/2014/main" id="{487EBA3C-9A9F-AD3B-02D4-287B584F5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
        <p:nvSpPr>
          <p:cNvPr id="978948" name="Rectangle 4"/>
          <p:cNvSpPr>
            <a:spLocks noGrp="1" noChangeArrowheads="1"/>
          </p:cNvSpPr>
          <p:nvPr>
            <p:ph type="subTitle" sz="quarter" idx="1"/>
          </p:nvPr>
        </p:nvSpPr>
        <p:spPr>
          <a:xfrm>
            <a:off x="683094" y="5679084"/>
            <a:ext cx="7437967" cy="1038410"/>
          </a:xfrm>
        </p:spPr>
        <p:txBody>
          <a:bodyPr/>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a:t>Click to edit Master subtitle style</a:t>
            </a:r>
          </a:p>
        </p:txBody>
      </p:sp>
    </p:spTree>
    <p:extLst>
      <p:ext uri="{BB962C8B-B14F-4D97-AF65-F5344CB8AC3E}">
        <p14:creationId xmlns:p14="http://schemas.microsoft.com/office/powerpoint/2010/main" val="10685799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34286988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6"/>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16952657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6"/>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2" y="352426"/>
            <a:ext cx="3873600" cy="5813425"/>
          </a:xfrm>
          <a:prstGeom prst="rect">
            <a:avLst/>
          </a:prstGeom>
          <a:solidFill>
            <a:schemeClr val="tx2"/>
          </a:solidFill>
          <a:ln>
            <a:noFill/>
          </a:ln>
          <a:effectLst/>
        </p:spPr>
        <p:txBody>
          <a:bodyPr vert="wordArtVert" lIns="0" rIns="72000" anchor="ctr"/>
          <a:lstStyle/>
          <a:p>
            <a:pPr algn="ctr"/>
            <a:r>
              <a:rPr lang="en-US" sz="5400" noProof="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1850262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bwMode="ltGray">
          <a:xfrm>
            <a:off x="601135" y="3212977"/>
            <a:ext cx="10993965"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0129659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301908534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11976110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381771223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0"/>
            <a:ext cx="11088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339503070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1573240"/>
            <a:ext cx="6309591"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66133370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29847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pic>
        <p:nvPicPr>
          <p:cNvPr id="2" name="Picture 5" descr="Duarte-Logo">
            <a:extLst>
              <a:ext uri="{FF2B5EF4-FFF2-40B4-BE49-F238E27FC236}">
                <a16:creationId xmlns:a16="http://schemas.microsoft.com/office/drawing/2014/main" id="{CA43E11F-763B-17AA-93AB-FA1990456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Tree>
    <p:extLst>
      <p:ext uri="{BB962C8B-B14F-4D97-AF65-F5344CB8AC3E}">
        <p14:creationId xmlns:p14="http://schemas.microsoft.com/office/powerpoint/2010/main" val="114741522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1253220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0"/>
            <a:ext cx="11088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64242019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67480757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p:txBody>
      </p:sp>
      <p:sp>
        <p:nvSpPr>
          <p:cNvPr id="12" name="Espace réservé du texte 11"/>
          <p:cNvSpPr>
            <a:spLocks noGrp="1"/>
          </p:cNvSpPr>
          <p:nvPr>
            <p:ph type="body" sz="quarter" idx="13"/>
          </p:nvPr>
        </p:nvSpPr>
        <p:spPr>
          <a:xfrm>
            <a:off x="601134" y="1567062"/>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119917835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l"/>
            <a:endParaRPr lang="fr-FR" sz="1200" dirty="0">
              <a:solidFill>
                <a:schemeClr val="tx1"/>
              </a:solidFill>
            </a:endParaRPr>
          </a:p>
          <a:p>
            <a:pPr algn="l"/>
            <a:endParaRPr lang="fr-FR" sz="1200" dirty="0">
              <a:solidFill>
                <a:schemeClr val="tx1"/>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144264760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12396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11893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9538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21517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1530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08367157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71969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285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51726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6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5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5458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6240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473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53851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865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a:t>Click to edit Master title style</a:t>
            </a:r>
          </a:p>
        </p:txBody>
      </p:sp>
      <p:sp>
        <p:nvSpPr>
          <p:cNvPr id="4" name="Content Placeholder 3"/>
          <p:cNvSpPr>
            <a:spLocks noGrp="1"/>
          </p:cNvSpPr>
          <p:nvPr>
            <p:ph sz="quarter" idx="10"/>
          </p:nvPr>
        </p:nvSpPr>
        <p:spPr>
          <a:xfrm>
            <a:off x="662518" y="2196231"/>
            <a:ext cx="8835033"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a:t>Click to edit Master text styles</a:t>
            </a:r>
          </a:p>
        </p:txBody>
      </p:sp>
    </p:spTree>
    <p:extLst>
      <p:ext uri="{BB962C8B-B14F-4D97-AF65-F5344CB8AC3E}">
        <p14:creationId xmlns:p14="http://schemas.microsoft.com/office/powerpoint/2010/main" val="182801291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870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857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457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748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425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545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683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529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650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909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12683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418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151937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0935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96291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1746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0215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27870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50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51336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05427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367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55346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3492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389158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23296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May 2024.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672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May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6976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May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37949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May 2024.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7849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May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088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May 2024.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27473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8966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39181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0983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32718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74632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671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22605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May 2024.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7820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83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76705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7241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271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452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542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5125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527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9283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5840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862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675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72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6485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May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2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7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May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9954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505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959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40923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May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3234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6391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14465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8024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May 2024.  All rights Reserved</a:t>
            </a:r>
            <a:endParaRPr lang="fr-FR" dirty="0">
              <a:solidFill>
                <a:srgbClr val="000000"/>
              </a:solidFill>
            </a:endParaRPr>
          </a:p>
        </p:txBody>
      </p:sp>
    </p:spTree>
    <p:extLst>
      <p:ext uri="{BB962C8B-B14F-4D97-AF65-F5344CB8AC3E}">
        <p14:creationId xmlns:p14="http://schemas.microsoft.com/office/powerpoint/2010/main" val="113658266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r>
              <a:rPr lang="en-US"/>
              <a:t>Unit Controller Call Series © Sodexo, May 2024.  All rights Reserved</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2107638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04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340677700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2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4001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10897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71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5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9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560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519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58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407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6304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401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8766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563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543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4383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721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714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30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9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26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69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586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55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484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90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0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0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200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08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13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268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265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sp>
        <p:nvSpPr>
          <p:cNvPr id="5" name="Titre 4"/>
          <p:cNvSpPr>
            <a:spLocks noGrp="1"/>
          </p:cNvSpPr>
          <p:nvPr>
            <p:ph type="title" hasCustomPrompt="1"/>
          </p:nvPr>
        </p:nvSpPr>
        <p:spPr bwMode="gray">
          <a:xfrm>
            <a:off x="565097" y="2613432"/>
            <a:ext cx="11040000" cy="553998"/>
          </a:xfrm>
          <a:noFill/>
        </p:spPr>
        <p:txBody>
          <a:bodyPr lIns="0" tIns="0" rIns="0" bIns="0">
            <a:spAutoFit/>
          </a:bodyPr>
          <a:lstStyle>
            <a:lvl1pPr>
              <a:defRPr sz="4000" b="1">
                <a:solidFill>
                  <a:schemeClr val="tx2"/>
                </a:solidFill>
              </a:defRPr>
            </a:lvl1pPr>
          </a:lstStyle>
          <a:p>
            <a:r>
              <a:rPr lang="fr-FR" dirty="0"/>
              <a:t>MODIFIEZ LE STYLE DU TITRE</a:t>
            </a:r>
          </a:p>
        </p:txBody>
      </p:sp>
      <p:sp>
        <p:nvSpPr>
          <p:cNvPr id="8" name="Espace réservé du texte 7"/>
          <p:cNvSpPr>
            <a:spLocks noGrp="1"/>
          </p:cNvSpPr>
          <p:nvPr>
            <p:ph type="body" sz="quarter" idx="11" hasCustomPrompt="1"/>
          </p:nvPr>
        </p:nvSpPr>
        <p:spPr bwMode="gray">
          <a:xfrm>
            <a:off x="596901" y="3716711"/>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a:t>Month</a:t>
            </a:r>
            <a:r>
              <a:rPr lang="fr-FR" altLang="fr-FR" dirty="0"/>
              <a:t> XX, 2012</a:t>
            </a:r>
          </a:p>
        </p:txBody>
      </p:sp>
      <p:sp>
        <p:nvSpPr>
          <p:cNvPr id="7" name="ZoneTexte 6"/>
          <p:cNvSpPr txBox="1"/>
          <p:nvPr/>
        </p:nvSpPr>
        <p:spPr>
          <a:xfrm>
            <a:off x="-1731663" y="369220"/>
            <a:ext cx="1596052" cy="3447098"/>
          </a:xfrm>
          <a:prstGeom prst="rect">
            <a:avLst/>
          </a:prstGeom>
          <a:noFill/>
        </p:spPr>
        <p:txBody>
          <a:bodyPr wrap="square" lIns="0" tIns="0" rIns="0" bIns="0" rtlCol="0">
            <a:spAutoFit/>
          </a:bodyPr>
          <a:lstStyle/>
          <a:p>
            <a:pPr algn="r" fontAlgn="auto">
              <a:spcBef>
                <a:spcPts val="0"/>
              </a:spcBef>
              <a:spcAft>
                <a:spcPts val="0"/>
              </a:spcAft>
            </a:pP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fontAlgn="auto">
              <a:spcBef>
                <a:spcPts val="0"/>
              </a:spcBef>
              <a:spcAft>
                <a:spcPts val="0"/>
              </a:spcAft>
            </a:pPr>
            <a:endParaRPr lang="fr-FR" sz="1400" b="1" dirty="0">
              <a:solidFill>
                <a:srgbClr val="000000"/>
              </a:solidFill>
              <a:latin typeface="Arial"/>
            </a:endParaRPr>
          </a:p>
          <a:p>
            <a:pPr algn="r" fontAlgn="auto">
              <a:spcBef>
                <a:spcPts val="0"/>
              </a:spcBef>
              <a:spcAft>
                <a:spcPts val="0"/>
              </a:spcAft>
            </a:pPr>
            <a:r>
              <a:rPr lang="fr-FR" sz="1400" dirty="0">
                <a:solidFill>
                  <a:srgbClr val="000000"/>
                </a:solidFill>
                <a:latin typeface="Arial"/>
              </a:rPr>
              <a:t>Right  click &gt; </a:t>
            </a:r>
            <a:r>
              <a:rPr lang="fr-FR" sz="1400" i="1" dirty="0">
                <a:solidFill>
                  <a:srgbClr val="000000"/>
                </a:solidFill>
                <a:latin typeface="Arial"/>
              </a:rPr>
              <a:t>Background </a:t>
            </a:r>
            <a:r>
              <a:rPr lang="fr-FR" sz="1400" i="1" dirty="0" err="1">
                <a:solidFill>
                  <a:srgbClr val="000000"/>
                </a:solidFill>
                <a:latin typeface="Arial"/>
              </a:rPr>
              <a:t>layout</a:t>
            </a:r>
            <a:r>
              <a:rPr lang="fr-FR" sz="1400" i="1" dirty="0">
                <a:solidFill>
                  <a:srgbClr val="000000"/>
                </a:solidFill>
                <a:latin typeface="Arial"/>
              </a:rPr>
              <a:t>…</a:t>
            </a: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Select </a:t>
            </a:r>
            <a:r>
              <a:rPr lang="fr-FR" sz="1400" i="1" dirty="0" err="1">
                <a:solidFill>
                  <a:srgbClr val="000000"/>
                </a:solidFill>
                <a:latin typeface="Arial"/>
              </a:rPr>
              <a:t>Filling</a:t>
            </a:r>
            <a:r>
              <a:rPr lang="fr-FR" sz="1400" i="1" dirty="0">
                <a:solidFill>
                  <a:srgbClr val="000000"/>
                </a:solidFill>
                <a:latin typeface="Arial"/>
              </a:rPr>
              <a:t> </a:t>
            </a:r>
            <a:r>
              <a:rPr lang="fr-FR" sz="1400" i="1" dirty="0" err="1">
                <a:solidFill>
                  <a:srgbClr val="000000"/>
                </a:solidFill>
                <a:latin typeface="Arial"/>
              </a:rPr>
              <a:t>with</a:t>
            </a:r>
            <a:r>
              <a:rPr lang="fr-FR" sz="1400" i="1" dirty="0">
                <a:solidFill>
                  <a:srgbClr val="000000"/>
                </a:solidFill>
                <a:latin typeface="Arial"/>
              </a:rPr>
              <a:t> image or texture</a:t>
            </a: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i="1" dirty="0">
                <a:solidFill>
                  <a:srgbClr val="000000"/>
                </a:solidFill>
                <a:latin typeface="Arial"/>
              </a:rPr>
              <a:t>Insert </a:t>
            </a:r>
            <a:r>
              <a:rPr lang="fr-FR" sz="1400" i="1" dirty="0" err="1">
                <a:solidFill>
                  <a:srgbClr val="000000"/>
                </a:solidFill>
                <a:latin typeface="Arial"/>
              </a:rPr>
              <a:t>from</a:t>
            </a:r>
            <a:r>
              <a:rPr lang="fr-FR" sz="1400" i="1" dirty="0">
                <a:solidFill>
                  <a:srgbClr val="000000"/>
                </a:solidFill>
                <a:latin typeface="Arial"/>
              </a:rPr>
              <a:t>… File</a:t>
            </a:r>
            <a:r>
              <a:rPr lang="fr-FR" sz="1400" dirty="0">
                <a:solidFill>
                  <a:srgbClr val="000000"/>
                </a:solidFill>
                <a:latin typeface="Arial"/>
              </a:rPr>
              <a:t> </a:t>
            </a:r>
            <a:r>
              <a:rPr lang="fr-FR" sz="1400" dirty="0" err="1">
                <a:solidFill>
                  <a:srgbClr val="000000"/>
                </a:solidFill>
                <a:latin typeface="Arial"/>
              </a:rPr>
              <a:t>button</a:t>
            </a:r>
            <a:endParaRPr lang="fr-FR" sz="1400" dirty="0">
              <a:solidFill>
                <a:srgbClr val="000000"/>
              </a:solidFill>
              <a:latin typeface="Arial"/>
            </a:endParaRP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Select </a:t>
            </a:r>
            <a:r>
              <a:rPr lang="fr-FR" sz="1400" dirty="0" err="1">
                <a:solidFill>
                  <a:srgbClr val="000000"/>
                </a:solidFill>
                <a:latin typeface="Arial"/>
              </a:rPr>
              <a:t>your</a:t>
            </a:r>
            <a:r>
              <a:rPr lang="fr-FR" sz="1400" dirty="0">
                <a:solidFill>
                  <a:srgbClr val="000000"/>
                </a:solidFill>
                <a:latin typeface="Arial"/>
              </a:rPr>
              <a:t> </a:t>
            </a:r>
            <a:r>
              <a:rPr lang="fr-FR" sz="1400" dirty="0" err="1">
                <a:solidFill>
                  <a:srgbClr val="000000"/>
                </a:solidFill>
                <a:latin typeface="Arial"/>
              </a:rPr>
              <a:t>picture</a:t>
            </a:r>
            <a:endParaRPr lang="fr-FR" sz="1400" dirty="0">
              <a:solidFill>
                <a:srgbClr val="000000"/>
              </a:solidFill>
              <a:latin typeface="Arial"/>
            </a:endParaRP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Close </a:t>
            </a:r>
            <a:r>
              <a:rPr lang="fr-FR" sz="1400" dirty="0" err="1">
                <a:solidFill>
                  <a:srgbClr val="000000"/>
                </a:solidFill>
                <a:latin typeface="Arial"/>
              </a:rPr>
              <a:t>window</a:t>
            </a:r>
            <a:endParaRPr lang="fr-FR" sz="1400" dirty="0">
              <a:solidFill>
                <a:srgbClr val="000000"/>
              </a:solidFill>
              <a:latin typeface="Arial"/>
            </a:endParaRPr>
          </a:p>
        </p:txBody>
      </p:sp>
      <p:sp>
        <p:nvSpPr>
          <p:cNvPr id="11" name="ZoneTexte 10"/>
          <p:cNvSpPr txBox="1"/>
          <p:nvPr/>
        </p:nvSpPr>
        <p:spPr>
          <a:xfrm>
            <a:off x="-1731663" y="5583907"/>
            <a:ext cx="1596052" cy="861774"/>
          </a:xfrm>
          <a:prstGeom prst="rect">
            <a:avLst/>
          </a:prstGeom>
          <a:noFill/>
        </p:spPr>
        <p:txBody>
          <a:bodyPr wrap="square" lIns="0" tIns="0" rIns="0" bIns="0" rtlCol="0">
            <a:spAutoFit/>
          </a:bodyPr>
          <a:lstStyle/>
          <a:p>
            <a:pPr algn="r" fontAlgn="auto">
              <a:spcBef>
                <a:spcPts val="0"/>
              </a:spcBef>
              <a:spcAft>
                <a:spcPts val="0"/>
              </a:spcAft>
            </a:pPr>
            <a:r>
              <a:rPr lang="fr-FR" sz="1400" b="1" dirty="0">
                <a:solidFill>
                  <a:srgbClr val="000000"/>
                </a:solidFill>
                <a:latin typeface="Arial"/>
              </a:rPr>
              <a:t>On a </a:t>
            </a:r>
            <a:r>
              <a:rPr lang="fr-FR" sz="1400" b="1" dirty="0" err="1">
                <a:solidFill>
                  <a:srgbClr val="000000"/>
                </a:solidFill>
                <a:latin typeface="Arial"/>
              </a:rPr>
              <a:t>dark</a:t>
            </a:r>
            <a:r>
              <a:rPr lang="fr-FR" sz="1400" b="1" dirty="0">
                <a:solidFill>
                  <a:srgbClr val="000000"/>
                </a:solidFill>
                <a:latin typeface="Arial"/>
              </a:rPr>
              <a:t> background </a:t>
            </a:r>
            <a:r>
              <a:rPr lang="fr-FR" sz="1400" b="1" dirty="0" err="1">
                <a:solidFill>
                  <a:srgbClr val="000000"/>
                </a:solidFill>
                <a:latin typeface="Arial"/>
              </a:rPr>
              <a:t>remove</a:t>
            </a:r>
            <a:r>
              <a:rPr lang="fr-FR" sz="1400" b="1" dirty="0">
                <a:solidFill>
                  <a:srgbClr val="000000"/>
                </a:solidFill>
                <a:latin typeface="Arial"/>
              </a:rPr>
              <a:t> the STOP Hunger </a:t>
            </a:r>
            <a:r>
              <a:rPr lang="fr-FR" sz="1400" b="1" dirty="0" err="1">
                <a:solidFill>
                  <a:srgbClr val="000000"/>
                </a:solidFill>
                <a:latin typeface="Arial"/>
              </a:rPr>
              <a:t>color</a:t>
            </a:r>
            <a:r>
              <a:rPr lang="fr-FR" sz="1400" b="1" dirty="0">
                <a:solidFill>
                  <a:srgbClr val="000000"/>
                </a:solidFill>
                <a:latin typeface="Arial"/>
              </a:rPr>
              <a:t> logo</a:t>
            </a:r>
            <a:endParaRPr lang="fr-FR" sz="1400" dirty="0">
              <a:solidFill>
                <a:srgbClr val="000000"/>
              </a:solidFill>
              <a:latin typeface="Aria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289384447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D0DFE12C-590F-414E-89CA-A05058A2EC28}" type="slidenum">
              <a:rPr lang="en-US">
                <a:solidFill>
                  <a:srgbClr val="000000"/>
                </a:solidFill>
              </a:rPr>
              <a:pPr/>
              <a:t>‹#›</a:t>
            </a:fld>
            <a:endParaRPr lang="en-US">
              <a:solidFill>
                <a:srgbClr val="000000"/>
              </a:solidFill>
            </a:endParaRPr>
          </a:p>
        </p:txBody>
      </p:sp>
      <p:sp>
        <p:nvSpPr>
          <p:cNvPr id="6" name="Espace réservé du texte 5"/>
          <p:cNvSpPr>
            <a:spLocks noGrp="1"/>
          </p:cNvSpPr>
          <p:nvPr>
            <p:ph type="body" sz="quarter" idx="13"/>
          </p:nvPr>
        </p:nvSpPr>
        <p:spPr>
          <a:xfrm>
            <a:off x="4463820"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1" y="352425"/>
            <a:ext cx="10998201"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SUMMARY</a:t>
            </a:r>
          </a:p>
        </p:txBody>
      </p:sp>
      <p:sp>
        <p:nvSpPr>
          <p:cNvPr id="10" name="Espace réservé pour une image  6"/>
          <p:cNvSpPr>
            <a:spLocks noGrp="1"/>
          </p:cNvSpPr>
          <p:nvPr>
            <p:ph type="pic" sz="quarter" idx="12"/>
          </p:nvPr>
        </p:nvSpPr>
        <p:spPr>
          <a:xfrm>
            <a:off x="596899" y="954156"/>
            <a:ext cx="3771903"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53" y="1872115"/>
            <a:ext cx="1487433" cy="3139321"/>
          </a:xfrm>
          <a:prstGeom prst="rect">
            <a:avLst/>
          </a:prstGeom>
          <a:noFill/>
        </p:spPr>
        <p:txBody>
          <a:bodyPr wrap="square" lIns="0" tIns="0" rIns="0" bIns="0" rtlCol="0">
            <a:spAutoFit/>
          </a:bodyPr>
          <a:lstStyle/>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b="1" dirty="0">
                <a:solidFill>
                  <a:srgbClr val="000000"/>
                </a:solidFill>
                <a:latin typeface="Arial"/>
              </a:rPr>
              <a:t>TO</a:t>
            </a:r>
          </a:p>
          <a:p>
            <a:pPr algn="r" fontAlgn="auto">
              <a:spcBef>
                <a:spcPts val="0"/>
              </a:spcBef>
              <a:spcAft>
                <a:spcPts val="0"/>
              </a:spcAft>
            </a:pPr>
            <a:r>
              <a:rPr lang="fr-FR" sz="1200" b="1" dirty="0">
                <a:solidFill>
                  <a:srgbClr val="000000"/>
                </a:solidFill>
                <a:latin typeface="Arial"/>
              </a:rPr>
              <a:t>REPLACE</a:t>
            </a:r>
            <a:r>
              <a:rPr lang="fr-FR" sz="1200" dirty="0">
                <a:solidFill>
                  <a:srgbClr val="000000"/>
                </a:solidFill>
                <a:latin typeface="Arial"/>
              </a:rPr>
              <a:t> </a:t>
            </a:r>
            <a:br>
              <a:rPr lang="fr-FR" sz="1200" dirty="0">
                <a:solidFill>
                  <a:srgbClr val="000000"/>
                </a:solidFill>
                <a:latin typeface="Arial"/>
              </a:rPr>
            </a:br>
            <a:r>
              <a:rPr lang="fr-FR" sz="1200" dirty="0">
                <a:solidFill>
                  <a:srgbClr val="000000"/>
                </a:solidFill>
                <a:latin typeface="Arial"/>
              </a:rPr>
              <a:t>AN IMAGE: </a:t>
            </a:r>
            <a:r>
              <a:rPr lang="fr-FR" sz="1200" b="1" dirty="0">
                <a:solidFill>
                  <a:srgbClr val="000000"/>
                </a:solidFill>
                <a:latin typeface="Arial"/>
              </a:rPr>
              <a:t>Click on the image and </a:t>
            </a:r>
            <a:r>
              <a:rPr lang="fr-FR" sz="1200" b="1" dirty="0" err="1">
                <a:solidFill>
                  <a:srgbClr val="000000"/>
                </a:solidFill>
                <a:latin typeface="Arial"/>
              </a:rPr>
              <a:t>delete</a:t>
            </a:r>
            <a:r>
              <a:rPr lang="fr-FR" sz="1200" b="1" dirty="0">
                <a:solidFill>
                  <a:srgbClr val="000000"/>
                </a:solidFill>
                <a:latin typeface="Arial"/>
              </a:rPr>
              <a:t> </a:t>
            </a:r>
          </a:p>
          <a:p>
            <a:pPr algn="r" fontAlgn="auto">
              <a:spcBef>
                <a:spcPts val="0"/>
              </a:spcBef>
              <a:spcAft>
                <a:spcPts val="0"/>
              </a:spcAft>
            </a:pPr>
            <a:endParaRPr lang="fr-FR" sz="1200" b="1" dirty="0">
              <a:solidFill>
                <a:srgbClr val="000000"/>
              </a:solidFill>
              <a:latin typeface="Arial"/>
            </a:endParaRPr>
          </a:p>
          <a:p>
            <a:pPr algn="r" fontAlgn="auto">
              <a:spcBef>
                <a:spcPts val="0"/>
              </a:spcBef>
              <a:spcAft>
                <a:spcPts val="0"/>
              </a:spcAft>
            </a:pPr>
            <a:r>
              <a:rPr lang="fr-FR" sz="1200" dirty="0" err="1">
                <a:solidFill>
                  <a:srgbClr val="000000"/>
                </a:solidFill>
                <a:latin typeface="Arial"/>
              </a:rPr>
              <a:t>then</a:t>
            </a:r>
            <a:r>
              <a:rPr lang="fr-FR" sz="1200" dirty="0">
                <a:solidFill>
                  <a:srgbClr val="000000"/>
                </a:solidFill>
                <a:latin typeface="Arial"/>
              </a:rPr>
              <a:t> click on the photo </a:t>
            </a:r>
            <a:r>
              <a:rPr lang="fr-FR" sz="1200" dirty="0" err="1">
                <a:solidFill>
                  <a:srgbClr val="000000"/>
                </a:solidFill>
                <a:latin typeface="Arial"/>
              </a:rPr>
              <a:t>icon</a:t>
            </a:r>
            <a:r>
              <a:rPr lang="fr-FR" sz="1200" dirty="0">
                <a:solidFill>
                  <a:srgbClr val="000000"/>
                </a:solidFill>
                <a:latin typeface="Arial"/>
              </a:rPr>
              <a:t>.</a:t>
            </a:r>
          </a:p>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dirty="0">
                <a:solidFill>
                  <a:srgbClr val="000000"/>
                </a:solidFill>
                <a:latin typeface="Arial"/>
              </a:rPr>
              <a:t>Select </a:t>
            </a:r>
            <a:r>
              <a:rPr lang="fr-FR" sz="1200" dirty="0" err="1">
                <a:solidFill>
                  <a:srgbClr val="000000"/>
                </a:solidFill>
                <a:latin typeface="Arial"/>
              </a:rPr>
              <a:t>your</a:t>
            </a:r>
            <a:r>
              <a:rPr lang="fr-FR" sz="1200" dirty="0">
                <a:solidFill>
                  <a:srgbClr val="000000"/>
                </a:solidFill>
                <a:latin typeface="Arial"/>
              </a:rPr>
              <a:t> photo and insert</a:t>
            </a:r>
          </a:p>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dirty="0" err="1">
                <a:solidFill>
                  <a:srgbClr val="000000"/>
                </a:solidFill>
                <a:latin typeface="Arial"/>
              </a:rPr>
              <a:t>Resize</a:t>
            </a:r>
            <a:r>
              <a:rPr lang="fr-FR" sz="1200" dirty="0">
                <a:solidFill>
                  <a:srgbClr val="000000"/>
                </a:solidFill>
                <a:latin typeface="Arial"/>
              </a:rPr>
              <a:t> photo if </a:t>
            </a:r>
            <a:r>
              <a:rPr lang="fr-FR" sz="1200" dirty="0" err="1">
                <a:solidFill>
                  <a:srgbClr val="000000"/>
                </a:solidFill>
                <a:latin typeface="Arial"/>
              </a:rPr>
              <a:t>needed</a:t>
            </a:r>
            <a:r>
              <a:rPr lang="fr-FR" sz="1200" dirty="0">
                <a:solidFill>
                  <a:srgbClr val="000000"/>
                </a:solidFill>
                <a:latin typeface="Arial"/>
              </a:rPr>
              <a:t> by </a:t>
            </a:r>
            <a:r>
              <a:rPr lang="fr-FR" sz="1200" dirty="0" err="1">
                <a:solidFill>
                  <a:srgbClr val="000000"/>
                </a:solidFill>
                <a:latin typeface="Arial"/>
              </a:rPr>
              <a:t>cropping</a:t>
            </a:r>
            <a:r>
              <a:rPr lang="fr-FR" sz="1200" dirty="0">
                <a:solidFill>
                  <a:srgbClr val="000000"/>
                </a:solidFill>
                <a:latin typeface="Arial"/>
              </a:rPr>
              <a:t> and </a:t>
            </a:r>
            <a:r>
              <a:rPr lang="fr-FR" sz="1200" dirty="0" err="1">
                <a:solidFill>
                  <a:srgbClr val="000000"/>
                </a:solidFill>
                <a:latin typeface="Arial"/>
              </a:rPr>
              <a:t>sliding</a:t>
            </a:r>
            <a:r>
              <a:rPr lang="fr-FR" sz="1200" dirty="0">
                <a:solidFill>
                  <a:srgbClr val="000000"/>
                </a:solidFill>
                <a:latin typeface="Arial"/>
              </a:rPr>
              <a:t> </a:t>
            </a:r>
            <a:r>
              <a:rPr lang="fr-FR" sz="1200" dirty="0" err="1">
                <a:solidFill>
                  <a:srgbClr val="000000"/>
                </a:solidFill>
                <a:latin typeface="Arial"/>
              </a:rPr>
              <a:t>it</a:t>
            </a:r>
            <a:r>
              <a:rPr lang="fr-FR" sz="1200" dirty="0">
                <a:solidFill>
                  <a:srgbClr val="000000"/>
                </a:solidFill>
                <a:latin typeface="Arial"/>
              </a:rPr>
              <a:t> </a:t>
            </a:r>
          </a:p>
          <a:p>
            <a:pPr algn="r" fontAlgn="auto">
              <a:spcBef>
                <a:spcPts val="0"/>
              </a:spcBef>
              <a:spcAft>
                <a:spcPts val="0"/>
              </a:spcAft>
            </a:pP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r>
              <a:rPr lang="en-US">
                <a:solidFill>
                  <a:srgbClr val="000000"/>
                </a:solidFill>
              </a:rPr>
              <a:t>Unit Controller Call Series © Sodexo, May 2024.  All rights Reserved</a:t>
            </a:r>
          </a:p>
        </p:txBody>
      </p:sp>
    </p:spTree>
    <p:extLst>
      <p:ext uri="{BB962C8B-B14F-4D97-AF65-F5344CB8AC3E}">
        <p14:creationId xmlns:p14="http://schemas.microsoft.com/office/powerpoint/2010/main" val="429099450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TITLE</a:t>
            </a:r>
          </a:p>
        </p:txBody>
      </p:sp>
      <p:sp>
        <p:nvSpPr>
          <p:cNvPr id="3" name="Espace réservé du numéro de diapositive 2"/>
          <p:cNvSpPr>
            <a:spLocks noGrp="1"/>
          </p:cNvSpPr>
          <p:nvPr>
            <p:ph type="sldNum" sz="quarter" idx="10"/>
          </p:nvPr>
        </p:nvSpPr>
        <p:spPr/>
        <p:txBody>
          <a:bodyPr/>
          <a:lstStyle/>
          <a:p>
            <a:fld id="{D0DFE12C-590F-414E-89CA-A05058A2EC28}" type="slidenum">
              <a:rPr lang="en-US">
                <a:solidFill>
                  <a:srgbClr val="000000"/>
                </a:solidFill>
              </a:rPr>
              <a:pPr/>
              <a:t>‹#›</a:t>
            </a:fld>
            <a:endParaRPr lang="en-US">
              <a:solidFill>
                <a:srgbClr val="000000"/>
              </a:solidFill>
            </a:endParaRPr>
          </a:p>
        </p:txBody>
      </p:sp>
      <p:sp>
        <p:nvSpPr>
          <p:cNvPr id="4" name="Espace réservé du pied de page 3"/>
          <p:cNvSpPr>
            <a:spLocks noGrp="1"/>
          </p:cNvSpPr>
          <p:nvPr>
            <p:ph type="ftr" sz="quarter" idx="11"/>
          </p:nvPr>
        </p:nvSpPr>
        <p:spPr/>
        <p:txBody>
          <a:bodyPr/>
          <a:lstStyle/>
          <a:p>
            <a:r>
              <a:rPr lang="en-US">
                <a:solidFill>
                  <a:srgbClr val="000000"/>
                </a:solidFill>
              </a:rPr>
              <a:t>Unit Controller Call Series © Sodexo, May 2024.  All rights Reserved</a:t>
            </a:r>
          </a:p>
        </p:txBody>
      </p:sp>
    </p:spTree>
    <p:extLst>
      <p:ext uri="{BB962C8B-B14F-4D97-AF65-F5344CB8AC3E}">
        <p14:creationId xmlns:p14="http://schemas.microsoft.com/office/powerpoint/2010/main" val="334341522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15189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54385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8241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0105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848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020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4929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088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460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5872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623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560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843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0769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172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90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6792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872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562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240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4077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2534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4066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4345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2829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40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9483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129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23142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452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9943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450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42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762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16363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65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91463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Unit Controller Call Series © Sodexo, May 2024.  All rights Reserved</a:t>
            </a:r>
            <a:endParaRPr lang="en-AU" dirty="0"/>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[Title]</a:t>
            </a:r>
          </a:p>
          <a:p>
            <a:pPr lvl="1"/>
            <a:r>
              <a:rPr lang="en-US" dirty="0"/>
              <a:t>[Subtitle]</a:t>
            </a:r>
          </a:p>
          <a:p>
            <a:pPr lvl="2"/>
            <a:r>
              <a:rPr lang="en-US" dirty="0"/>
              <a:t>[Date]</a:t>
            </a:r>
          </a:p>
        </p:txBody>
      </p:sp>
    </p:spTree>
    <p:extLst>
      <p:ext uri="{BB962C8B-B14F-4D97-AF65-F5344CB8AC3E}">
        <p14:creationId xmlns:p14="http://schemas.microsoft.com/office/powerpoint/2010/main" val="68519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US"/>
              <a:t>Unit Controller Call Series © Sodexo, May 2024.  All rights Reserved</a:t>
            </a:r>
            <a:endParaRPr lang="en-AU" dirty="0"/>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[Title]</a:t>
            </a:r>
          </a:p>
          <a:p>
            <a:pPr lvl="1"/>
            <a:r>
              <a:rPr lang="en-US" dirty="0"/>
              <a:t>[Subtitle]</a:t>
            </a:r>
          </a:p>
          <a:p>
            <a:pPr lvl="2"/>
            <a:r>
              <a:rPr lang="en-US" dirty="0"/>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358456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Unit Controller Call Series © Sodexo, May 2024.  All rights Reserved</a:t>
            </a:r>
            <a:endParaRPr lang="en-AU" dirty="0"/>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[Title]</a:t>
            </a:r>
          </a:p>
          <a:p>
            <a:pPr lvl="1"/>
            <a:r>
              <a:rPr lang="en-US" dirty="0"/>
              <a:t>[Subtitle]</a:t>
            </a:r>
          </a:p>
          <a:p>
            <a:pPr lvl="2"/>
            <a:r>
              <a:rPr lang="en-US" dirty="0"/>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dirty="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dirty="0">
                <a:solidFill>
                  <a:schemeClr val="tx2"/>
                </a:solidFill>
              </a:rPr>
              <a:t>In partnership with:</a:t>
            </a:r>
            <a:endParaRPr lang="en-AU" sz="1067" b="1" dirty="0">
              <a:solidFill>
                <a:schemeClr val="tx2"/>
              </a:solidFill>
            </a:endParaRPr>
          </a:p>
        </p:txBody>
      </p:sp>
    </p:spTree>
    <p:extLst>
      <p:ext uri="{BB962C8B-B14F-4D97-AF65-F5344CB8AC3E}">
        <p14:creationId xmlns:p14="http://schemas.microsoft.com/office/powerpoint/2010/main" val="1173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Unit Controller Call Series © Sodexo, May 2024.  All rights Reserved</a:t>
            </a:r>
            <a:endParaRPr lang="en-AU" dirty="0"/>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dirty="0"/>
              <a:t>[Thank you]</a:t>
            </a:r>
          </a:p>
        </p:txBody>
      </p:sp>
    </p:spTree>
    <p:extLst>
      <p:ext uri="{BB962C8B-B14F-4D97-AF65-F5344CB8AC3E}">
        <p14:creationId xmlns:p14="http://schemas.microsoft.com/office/powerpoint/2010/main" val="234442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52348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dirty="0"/>
          </a:p>
        </p:txBody>
      </p:sp>
    </p:spTree>
    <p:extLst>
      <p:ext uri="{BB962C8B-B14F-4D97-AF65-F5344CB8AC3E}">
        <p14:creationId xmlns:p14="http://schemas.microsoft.com/office/powerpoint/2010/main" val="22341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dirty="0"/>
          </a:p>
        </p:txBody>
      </p:sp>
    </p:spTree>
    <p:extLst>
      <p:ext uri="{BB962C8B-B14F-4D97-AF65-F5344CB8AC3E}">
        <p14:creationId xmlns:p14="http://schemas.microsoft.com/office/powerpoint/2010/main" val="41294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dirty="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dirty="0"/>
          </a:p>
        </p:txBody>
      </p:sp>
    </p:spTree>
    <p:extLst>
      <p:ext uri="{BB962C8B-B14F-4D97-AF65-F5344CB8AC3E}">
        <p14:creationId xmlns:p14="http://schemas.microsoft.com/office/powerpoint/2010/main" val="9223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dirty="0"/>
              <a:t>[Chapters]</a:t>
            </a:r>
          </a:p>
        </p:txBody>
      </p:sp>
    </p:spTree>
    <p:extLst>
      <p:ext uri="{BB962C8B-B14F-4D97-AF65-F5344CB8AC3E}">
        <p14:creationId xmlns:p14="http://schemas.microsoft.com/office/powerpoint/2010/main" val="4450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4452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dirty="0"/>
              <a:t>[Enter text]</a:t>
            </a:r>
          </a:p>
        </p:txBody>
      </p:sp>
      <p:sp>
        <p:nvSpPr>
          <p:cNvPr id="3" name="Footer Placeholder 2"/>
          <p:cNvSpPr>
            <a:spLocks noGrp="1"/>
          </p:cNvSpPr>
          <p:nvPr>
            <p:ph type="ftr" sz="quarter" idx="11"/>
          </p:nvPr>
        </p:nvSpPr>
        <p:spPr/>
        <p:txBody>
          <a:bodyPr/>
          <a:lstStyle/>
          <a:p>
            <a:r>
              <a:rPr lang="en-US" noProof="0"/>
              <a:t>Unit Controller Call Series © Sodexo, May 2024.  All rights Reserved</a:t>
            </a:r>
            <a:endParaRPr lang="en-US" noProof="0" dirty="0"/>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dirty="0">
                <a:solidFill>
                  <a:schemeClr val="accent1"/>
                </a:solidFill>
              </a:rPr>
              <a:t>Forward-looking Information</a:t>
            </a:r>
          </a:p>
        </p:txBody>
      </p:sp>
    </p:spTree>
    <p:extLst>
      <p:ext uri="{BB962C8B-B14F-4D97-AF65-F5344CB8AC3E}">
        <p14:creationId xmlns:p14="http://schemas.microsoft.com/office/powerpoint/2010/main" val="185984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6" name="Footer Placeholder 5"/>
          <p:cNvSpPr>
            <a:spLocks noGrp="1"/>
          </p:cNvSpPr>
          <p:nvPr>
            <p:ph type="ftr" sz="quarter" idx="14"/>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25438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May 2024.  All rights Reserved</a:t>
            </a:r>
            <a:endParaRPr lang="en-US" noProof="0"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5863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5"/>
          </p:nvPr>
        </p:nvSpPr>
        <p:spPr/>
        <p:txBody>
          <a:bodyPr/>
          <a:lstStyle/>
          <a:p>
            <a:r>
              <a:rPr lang="en-US" noProof="0"/>
              <a:t>Unit Controller Call Series © Sodexo, May 2024.  All rights Reserved</a:t>
            </a:r>
            <a:endParaRPr lang="en-US" noProof="0" dirty="0"/>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1064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May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453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May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Tree>
    <p:extLst>
      <p:ext uri="{BB962C8B-B14F-4D97-AF65-F5344CB8AC3E}">
        <p14:creationId xmlns:p14="http://schemas.microsoft.com/office/powerpoint/2010/main" val="6032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0831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dirty="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dirty="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dirty="0"/>
              <a:t>[Content]</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dirty="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dirty="0"/>
              <a:t>[Content]</a:t>
            </a:r>
          </a:p>
        </p:txBody>
      </p:sp>
      <p:sp>
        <p:nvSpPr>
          <p:cNvPr id="3" name="Footer Placeholder 2"/>
          <p:cNvSpPr>
            <a:spLocks noGrp="1"/>
          </p:cNvSpPr>
          <p:nvPr>
            <p:ph type="ftr" sz="quarter" idx="20"/>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883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04221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6606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May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18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04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3076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197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8"/>
          </p:nvPr>
        </p:nvSpPr>
        <p:spPr/>
        <p:txBody>
          <a:bodyPr/>
          <a:lstStyle/>
          <a:p>
            <a:r>
              <a:rPr lang="en-US" noProof="0"/>
              <a:t>Unit Controller Call Series © Sodexo, May 2024.  All rights Reserved</a:t>
            </a:r>
            <a:endParaRPr lang="en-US" noProof="0" dirty="0"/>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dirty="0"/>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389981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469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9259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250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24857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5721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9083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2"/>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35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259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19950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5984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883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268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2354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813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278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4"/>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504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dirty="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dirty="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5"/>
          </p:nvPr>
        </p:nvSpPr>
        <p:spPr/>
        <p:txBody>
          <a:bodyPr/>
          <a:lstStyle/>
          <a:p>
            <a:r>
              <a:rPr lang="en-US" noProof="0"/>
              <a:t>Unit Controller Call Series © Sodexo, May 2024.  All rights Reserved</a:t>
            </a:r>
            <a:endParaRPr lang="en-US" noProof="0" dirty="0"/>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3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6" name="Title 5"/>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3"/>
          </p:nvPr>
        </p:nvSpPr>
        <p:spPr/>
        <p:txBody>
          <a:bodyPr/>
          <a:lstStyle/>
          <a:p>
            <a:r>
              <a:rPr lang="en-US" noProof="0"/>
              <a:t>Unit Controller Call Series © Sodexo, May 2024.  All rights Reserved</a:t>
            </a:r>
            <a:endParaRPr lang="en-US" noProof="0" dirty="0"/>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545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50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3"/>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1411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dirty="0">
                <a:solidFill>
                  <a:schemeClr val="bg1"/>
                </a:solidFill>
              </a:rPr>
              <a:t> </a:t>
            </a:r>
            <a:r>
              <a:rPr lang="en-US" sz="15333" noProof="0" dirty="0">
                <a:solidFill>
                  <a:schemeClr val="bg1"/>
                </a:solidFill>
              </a:rPr>
              <a:t>“”</a:t>
            </a:r>
            <a:endParaRPr lang="en-US" sz="2400" noProof="0" dirty="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40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dirty="0">
                <a:solidFill>
                  <a:schemeClr val="bg1"/>
                </a:solidFill>
              </a:rPr>
              <a:t> </a:t>
            </a:r>
            <a:r>
              <a:rPr lang="en-US" sz="15333" noProof="0" dirty="0">
                <a:solidFill>
                  <a:schemeClr val="bg1"/>
                </a:solidFill>
              </a:rPr>
              <a:t>“”</a:t>
            </a:r>
            <a:endParaRPr lang="en-US" sz="2400" noProof="0" dirty="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27136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4" name="Footer Placeholder 3"/>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867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dirty="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dirty="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dirty="0"/>
              <a:t>[Logo]</a:t>
            </a:r>
          </a:p>
        </p:txBody>
      </p:sp>
      <p:sp>
        <p:nvSpPr>
          <p:cNvPr id="2" name="Footer Placeholder 1"/>
          <p:cNvSpPr>
            <a:spLocks noGrp="1"/>
          </p:cNvSpPr>
          <p:nvPr>
            <p:ph type="ftr" sz="quarter" idx="18"/>
          </p:nvPr>
        </p:nvSpPr>
        <p:spPr/>
        <p:txBody>
          <a:bodyPr/>
          <a:lstStyle/>
          <a:p>
            <a:r>
              <a:rPr lang="en-US" noProof="0"/>
              <a:t>Unit Controller Call Series © Sodexo, May 2024.  All rights Reserved</a:t>
            </a:r>
            <a:endParaRPr lang="en-US" noProof="0" dirty="0"/>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0703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dirty="0"/>
          </a:p>
        </p:txBody>
      </p:sp>
      <p:sp>
        <p:nvSpPr>
          <p:cNvPr id="4" name="Footer Placeholder 3"/>
          <p:cNvSpPr>
            <a:spLocks noGrp="1"/>
          </p:cNvSpPr>
          <p:nvPr>
            <p:ph type="ftr" sz="quarter" idx="17"/>
          </p:nvPr>
        </p:nvSpPr>
        <p:spPr/>
        <p:txBody>
          <a:bodyPr/>
          <a:lstStyle/>
          <a:p>
            <a:r>
              <a:rPr lang="en-US" noProof="0"/>
              <a:t>Unit Controller Call Series © Sodexo, May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23349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Tree>
    <p:extLst>
      <p:ext uri="{BB962C8B-B14F-4D97-AF65-F5344CB8AC3E}">
        <p14:creationId xmlns:p14="http://schemas.microsoft.com/office/powerpoint/2010/main" val="409771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dirty="0"/>
              <a:t>[Click the icon to </a:t>
            </a:r>
            <a:r>
              <a:rPr lang="en-US" noProof="0" dirty="0"/>
              <a:t>choose</a:t>
            </a:r>
            <a:r>
              <a:rPr lang="en-AU" dirty="0"/>
              <a:t> your own image </a:t>
            </a:r>
            <a:br>
              <a:rPr lang="en-AU" dirty="0"/>
            </a:br>
            <a:r>
              <a:rPr lang="en-AU" dirty="0"/>
              <a:t>or select this placeholder to fill with a </a:t>
            </a:r>
            <a:r>
              <a:rPr lang="en-AU" dirty="0" err="1"/>
              <a:t>color</a:t>
            </a:r>
            <a:r>
              <a:rPr lang="en-AU" dirty="0"/>
              <a:t>]</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55049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2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0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9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20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3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5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95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267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32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73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7942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637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296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7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363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128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8511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6414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827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223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May 2024.  All rights Reserved</a:t>
            </a:r>
          </a:p>
        </p:txBody>
      </p:sp>
    </p:spTree>
    <p:extLst>
      <p:ext uri="{BB962C8B-B14F-4D97-AF65-F5344CB8AC3E}">
        <p14:creationId xmlns:p14="http://schemas.microsoft.com/office/powerpoint/2010/main" val="6719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212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712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1478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678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18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841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80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9326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353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4531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2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288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2073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718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348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436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5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9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097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2929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872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55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636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479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161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566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40073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0512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61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image" Target="../media/image8.png"/><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image" Target="../media/image1.png"/><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theme" Target="../theme/theme10.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 Id="rId8" Type="http://schemas.openxmlformats.org/officeDocument/2006/relationships/slideLayout" Target="../slideLayouts/slideLayout266.xml"/><Relationship Id="rId3" Type="http://schemas.openxmlformats.org/officeDocument/2006/relationships/slideLayout" Target="../slideLayouts/slideLayout2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image" Target="../media/image1.png"/><Relationship Id="rId3" Type="http://schemas.openxmlformats.org/officeDocument/2006/relationships/slideLayout" Target="../slideLayouts/slideLayout296.xml"/><Relationship Id="rId21" Type="http://schemas.openxmlformats.org/officeDocument/2006/relationships/slideLayout" Target="../slideLayouts/slideLayout314.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theme" Target="../theme/theme11.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theme" Target="../theme/theme12.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20" Type="http://schemas.openxmlformats.org/officeDocument/2006/relationships/image" Target="../media/image12.png"/><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19" Type="http://schemas.openxmlformats.org/officeDocument/2006/relationships/image" Target="../media/image14.wmf"/><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47.xml"/><Relationship Id="rId18" Type="http://schemas.openxmlformats.org/officeDocument/2006/relationships/slideLayout" Target="../slideLayouts/slideLayout352.xml"/><Relationship Id="rId26" Type="http://schemas.openxmlformats.org/officeDocument/2006/relationships/slideLayout" Target="../slideLayouts/slideLayout360.xml"/><Relationship Id="rId21" Type="http://schemas.openxmlformats.org/officeDocument/2006/relationships/slideLayout" Target="../slideLayouts/slideLayout355.xml"/><Relationship Id="rId34" Type="http://schemas.openxmlformats.org/officeDocument/2006/relationships/slideLayout" Target="../slideLayouts/slideLayout368.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slideLayout" Target="../slideLayouts/slideLayout351.xml"/><Relationship Id="rId25" Type="http://schemas.openxmlformats.org/officeDocument/2006/relationships/slideLayout" Target="../slideLayouts/slideLayout359.xml"/><Relationship Id="rId33" Type="http://schemas.openxmlformats.org/officeDocument/2006/relationships/slideLayout" Target="../slideLayouts/slideLayout367.xml"/><Relationship Id="rId38" Type="http://schemas.openxmlformats.org/officeDocument/2006/relationships/image" Target="../media/image8.png"/><Relationship Id="rId2" Type="http://schemas.openxmlformats.org/officeDocument/2006/relationships/slideLayout" Target="../slideLayouts/slideLayout336.xml"/><Relationship Id="rId16" Type="http://schemas.openxmlformats.org/officeDocument/2006/relationships/slideLayout" Target="../slideLayouts/slideLayout350.xml"/><Relationship Id="rId20" Type="http://schemas.openxmlformats.org/officeDocument/2006/relationships/slideLayout" Target="../slideLayouts/slideLayout354.xml"/><Relationship Id="rId29" Type="http://schemas.openxmlformats.org/officeDocument/2006/relationships/slideLayout" Target="../slideLayouts/slideLayout363.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24" Type="http://schemas.openxmlformats.org/officeDocument/2006/relationships/slideLayout" Target="../slideLayouts/slideLayout358.xml"/><Relationship Id="rId32" Type="http://schemas.openxmlformats.org/officeDocument/2006/relationships/slideLayout" Target="../slideLayouts/slideLayout366.xml"/><Relationship Id="rId37" Type="http://schemas.openxmlformats.org/officeDocument/2006/relationships/image" Target="../media/image1.png"/><Relationship Id="rId5" Type="http://schemas.openxmlformats.org/officeDocument/2006/relationships/slideLayout" Target="../slideLayouts/slideLayout339.xml"/><Relationship Id="rId15" Type="http://schemas.openxmlformats.org/officeDocument/2006/relationships/slideLayout" Target="../slideLayouts/slideLayout349.xml"/><Relationship Id="rId23" Type="http://schemas.openxmlformats.org/officeDocument/2006/relationships/slideLayout" Target="../slideLayouts/slideLayout357.xml"/><Relationship Id="rId28" Type="http://schemas.openxmlformats.org/officeDocument/2006/relationships/slideLayout" Target="../slideLayouts/slideLayout362.xml"/><Relationship Id="rId36" Type="http://schemas.openxmlformats.org/officeDocument/2006/relationships/theme" Target="../theme/theme13.xml"/><Relationship Id="rId10" Type="http://schemas.openxmlformats.org/officeDocument/2006/relationships/slideLayout" Target="../slideLayouts/slideLayout344.xml"/><Relationship Id="rId19" Type="http://schemas.openxmlformats.org/officeDocument/2006/relationships/slideLayout" Target="../slideLayouts/slideLayout353.xml"/><Relationship Id="rId31" Type="http://schemas.openxmlformats.org/officeDocument/2006/relationships/slideLayout" Target="../slideLayouts/slideLayout365.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slideLayout" Target="../slideLayouts/slideLayout348.xml"/><Relationship Id="rId22" Type="http://schemas.openxmlformats.org/officeDocument/2006/relationships/slideLayout" Target="../slideLayouts/slideLayout356.xml"/><Relationship Id="rId27" Type="http://schemas.openxmlformats.org/officeDocument/2006/relationships/slideLayout" Target="../slideLayouts/slideLayout361.xml"/><Relationship Id="rId30" Type="http://schemas.openxmlformats.org/officeDocument/2006/relationships/slideLayout" Target="../slideLayouts/slideLayout364.xml"/><Relationship Id="rId35" Type="http://schemas.openxmlformats.org/officeDocument/2006/relationships/slideLayout" Target="../slideLayouts/slideLayout369.xml"/><Relationship Id="rId8" Type="http://schemas.openxmlformats.org/officeDocument/2006/relationships/slideLayout" Target="../slideLayouts/slideLayout342.xml"/><Relationship Id="rId3" Type="http://schemas.openxmlformats.org/officeDocument/2006/relationships/slideLayout" Target="../slideLayouts/slideLayout33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82.xml"/><Relationship Id="rId18" Type="http://schemas.openxmlformats.org/officeDocument/2006/relationships/slideLayout" Target="../slideLayouts/slideLayout387.xml"/><Relationship Id="rId26" Type="http://schemas.openxmlformats.org/officeDocument/2006/relationships/slideLayout" Target="../slideLayouts/slideLayout395.xml"/><Relationship Id="rId39" Type="http://schemas.openxmlformats.org/officeDocument/2006/relationships/slideLayout" Target="../slideLayouts/slideLayout408.xml"/><Relationship Id="rId21" Type="http://schemas.openxmlformats.org/officeDocument/2006/relationships/slideLayout" Target="../slideLayouts/slideLayout390.xml"/><Relationship Id="rId34" Type="http://schemas.openxmlformats.org/officeDocument/2006/relationships/slideLayout" Target="../slideLayouts/slideLayout403.xml"/><Relationship Id="rId42" Type="http://schemas.openxmlformats.org/officeDocument/2006/relationships/theme" Target="../theme/theme14.xml"/><Relationship Id="rId7" Type="http://schemas.openxmlformats.org/officeDocument/2006/relationships/slideLayout" Target="../slideLayouts/slideLayout376.xml"/><Relationship Id="rId2" Type="http://schemas.openxmlformats.org/officeDocument/2006/relationships/slideLayout" Target="../slideLayouts/slideLayout371.xml"/><Relationship Id="rId16" Type="http://schemas.openxmlformats.org/officeDocument/2006/relationships/slideLayout" Target="../slideLayouts/slideLayout385.xml"/><Relationship Id="rId20" Type="http://schemas.openxmlformats.org/officeDocument/2006/relationships/slideLayout" Target="../slideLayouts/slideLayout389.xml"/><Relationship Id="rId29" Type="http://schemas.openxmlformats.org/officeDocument/2006/relationships/slideLayout" Target="../slideLayouts/slideLayout398.xml"/><Relationship Id="rId41" Type="http://schemas.openxmlformats.org/officeDocument/2006/relationships/slideLayout" Target="../slideLayouts/slideLayout410.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24" Type="http://schemas.openxmlformats.org/officeDocument/2006/relationships/slideLayout" Target="../slideLayouts/slideLayout393.xml"/><Relationship Id="rId32" Type="http://schemas.openxmlformats.org/officeDocument/2006/relationships/slideLayout" Target="../slideLayouts/slideLayout401.xml"/><Relationship Id="rId37" Type="http://schemas.openxmlformats.org/officeDocument/2006/relationships/slideLayout" Target="../slideLayouts/slideLayout406.xml"/><Relationship Id="rId40" Type="http://schemas.openxmlformats.org/officeDocument/2006/relationships/slideLayout" Target="../slideLayouts/slideLayout409.xml"/><Relationship Id="rId5" Type="http://schemas.openxmlformats.org/officeDocument/2006/relationships/slideLayout" Target="../slideLayouts/slideLayout374.xml"/><Relationship Id="rId15" Type="http://schemas.openxmlformats.org/officeDocument/2006/relationships/slideLayout" Target="../slideLayouts/slideLayout384.xml"/><Relationship Id="rId23" Type="http://schemas.openxmlformats.org/officeDocument/2006/relationships/slideLayout" Target="../slideLayouts/slideLayout392.xml"/><Relationship Id="rId28" Type="http://schemas.openxmlformats.org/officeDocument/2006/relationships/slideLayout" Target="../slideLayouts/slideLayout397.xml"/><Relationship Id="rId36" Type="http://schemas.openxmlformats.org/officeDocument/2006/relationships/slideLayout" Target="../slideLayouts/slideLayout405.xml"/><Relationship Id="rId10" Type="http://schemas.openxmlformats.org/officeDocument/2006/relationships/slideLayout" Target="../slideLayouts/slideLayout379.xml"/><Relationship Id="rId19" Type="http://schemas.openxmlformats.org/officeDocument/2006/relationships/slideLayout" Target="../slideLayouts/slideLayout388.xml"/><Relationship Id="rId31" Type="http://schemas.openxmlformats.org/officeDocument/2006/relationships/slideLayout" Target="../slideLayouts/slideLayout400.xml"/><Relationship Id="rId4" Type="http://schemas.openxmlformats.org/officeDocument/2006/relationships/slideLayout" Target="../slideLayouts/slideLayout373.xml"/><Relationship Id="rId9" Type="http://schemas.openxmlformats.org/officeDocument/2006/relationships/slideLayout" Target="../slideLayouts/slideLayout378.xml"/><Relationship Id="rId14" Type="http://schemas.openxmlformats.org/officeDocument/2006/relationships/slideLayout" Target="../slideLayouts/slideLayout383.xml"/><Relationship Id="rId22" Type="http://schemas.openxmlformats.org/officeDocument/2006/relationships/slideLayout" Target="../slideLayouts/slideLayout391.xml"/><Relationship Id="rId27" Type="http://schemas.openxmlformats.org/officeDocument/2006/relationships/slideLayout" Target="../slideLayouts/slideLayout396.xml"/><Relationship Id="rId30" Type="http://schemas.openxmlformats.org/officeDocument/2006/relationships/slideLayout" Target="../slideLayouts/slideLayout399.xml"/><Relationship Id="rId35" Type="http://schemas.openxmlformats.org/officeDocument/2006/relationships/slideLayout" Target="../slideLayouts/slideLayout404.xml"/><Relationship Id="rId8" Type="http://schemas.openxmlformats.org/officeDocument/2006/relationships/slideLayout" Target="../slideLayouts/slideLayout377.xml"/><Relationship Id="rId3" Type="http://schemas.openxmlformats.org/officeDocument/2006/relationships/slideLayout" Target="../slideLayouts/slideLayout372.xml"/><Relationship Id="rId12" Type="http://schemas.openxmlformats.org/officeDocument/2006/relationships/slideLayout" Target="../slideLayouts/slideLayout381.xml"/><Relationship Id="rId17" Type="http://schemas.openxmlformats.org/officeDocument/2006/relationships/slideLayout" Target="../slideLayouts/slideLayout386.xml"/><Relationship Id="rId25" Type="http://schemas.openxmlformats.org/officeDocument/2006/relationships/slideLayout" Target="../slideLayouts/slideLayout394.xml"/><Relationship Id="rId33" Type="http://schemas.openxmlformats.org/officeDocument/2006/relationships/slideLayout" Target="../slideLayouts/slideLayout402.xml"/><Relationship Id="rId38" Type="http://schemas.openxmlformats.org/officeDocument/2006/relationships/slideLayout" Target="../slideLayouts/slideLayout407.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423.xml"/><Relationship Id="rId18" Type="http://schemas.openxmlformats.org/officeDocument/2006/relationships/slideLayout" Target="../slideLayouts/slideLayout428.xml"/><Relationship Id="rId26" Type="http://schemas.openxmlformats.org/officeDocument/2006/relationships/slideLayout" Target="../slideLayouts/slideLayout436.xml"/><Relationship Id="rId3" Type="http://schemas.openxmlformats.org/officeDocument/2006/relationships/slideLayout" Target="../slideLayouts/slideLayout413.xml"/><Relationship Id="rId21" Type="http://schemas.openxmlformats.org/officeDocument/2006/relationships/slideLayout" Target="../slideLayouts/slideLayout431.xml"/><Relationship Id="rId34" Type="http://schemas.openxmlformats.org/officeDocument/2006/relationships/image" Target="../media/image1.png"/><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slideLayout" Target="../slideLayouts/slideLayout427.xml"/><Relationship Id="rId25" Type="http://schemas.openxmlformats.org/officeDocument/2006/relationships/slideLayout" Target="../slideLayouts/slideLayout435.xml"/><Relationship Id="rId33" Type="http://schemas.openxmlformats.org/officeDocument/2006/relationships/theme" Target="../theme/theme15.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0" Type="http://schemas.openxmlformats.org/officeDocument/2006/relationships/slideLayout" Target="../slideLayouts/slideLayout430.xml"/><Relationship Id="rId29" Type="http://schemas.openxmlformats.org/officeDocument/2006/relationships/slideLayout" Target="../slideLayouts/slideLayout439.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24" Type="http://schemas.openxmlformats.org/officeDocument/2006/relationships/slideLayout" Target="../slideLayouts/slideLayout434.xml"/><Relationship Id="rId32" Type="http://schemas.openxmlformats.org/officeDocument/2006/relationships/slideLayout" Target="../slideLayouts/slideLayout442.xml"/><Relationship Id="rId5" Type="http://schemas.openxmlformats.org/officeDocument/2006/relationships/slideLayout" Target="../slideLayouts/slideLayout415.xml"/><Relationship Id="rId15" Type="http://schemas.openxmlformats.org/officeDocument/2006/relationships/slideLayout" Target="../slideLayouts/slideLayout425.xml"/><Relationship Id="rId23" Type="http://schemas.openxmlformats.org/officeDocument/2006/relationships/slideLayout" Target="../slideLayouts/slideLayout433.xml"/><Relationship Id="rId28" Type="http://schemas.openxmlformats.org/officeDocument/2006/relationships/slideLayout" Target="../slideLayouts/slideLayout438.xml"/><Relationship Id="rId10" Type="http://schemas.openxmlformats.org/officeDocument/2006/relationships/slideLayout" Target="../slideLayouts/slideLayout420.xml"/><Relationship Id="rId19" Type="http://schemas.openxmlformats.org/officeDocument/2006/relationships/slideLayout" Target="../slideLayouts/slideLayout429.xml"/><Relationship Id="rId31" Type="http://schemas.openxmlformats.org/officeDocument/2006/relationships/slideLayout" Target="../slideLayouts/slideLayout441.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 Id="rId22" Type="http://schemas.openxmlformats.org/officeDocument/2006/relationships/slideLayout" Target="../slideLayouts/slideLayout432.xml"/><Relationship Id="rId27" Type="http://schemas.openxmlformats.org/officeDocument/2006/relationships/slideLayout" Target="../slideLayouts/slideLayout437.xml"/><Relationship Id="rId30" Type="http://schemas.openxmlformats.org/officeDocument/2006/relationships/slideLayout" Target="../slideLayouts/slideLayout440.xml"/><Relationship Id="rId8" Type="http://schemas.openxmlformats.org/officeDocument/2006/relationships/slideLayout" Target="../slideLayouts/slideLayout41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45.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image" Target="../media/image12.png"/><Relationship Id="rId5" Type="http://schemas.openxmlformats.org/officeDocument/2006/relationships/image" Target="../media/image14.wmf"/><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458.xml"/><Relationship Id="rId18" Type="http://schemas.openxmlformats.org/officeDocument/2006/relationships/slideLayout" Target="../slideLayouts/slideLayout463.xml"/><Relationship Id="rId26" Type="http://schemas.openxmlformats.org/officeDocument/2006/relationships/slideLayout" Target="../slideLayouts/slideLayout471.xml"/><Relationship Id="rId21" Type="http://schemas.openxmlformats.org/officeDocument/2006/relationships/slideLayout" Target="../slideLayouts/slideLayout466.xml"/><Relationship Id="rId34" Type="http://schemas.openxmlformats.org/officeDocument/2006/relationships/slideLayout" Target="../slideLayouts/slideLayout479.xml"/><Relationship Id="rId7" Type="http://schemas.openxmlformats.org/officeDocument/2006/relationships/slideLayout" Target="../slideLayouts/slideLayout452.xml"/><Relationship Id="rId12" Type="http://schemas.openxmlformats.org/officeDocument/2006/relationships/slideLayout" Target="../slideLayouts/slideLayout457.xml"/><Relationship Id="rId17" Type="http://schemas.openxmlformats.org/officeDocument/2006/relationships/slideLayout" Target="../slideLayouts/slideLayout462.xml"/><Relationship Id="rId25" Type="http://schemas.openxmlformats.org/officeDocument/2006/relationships/slideLayout" Target="../slideLayouts/slideLayout470.xml"/><Relationship Id="rId33" Type="http://schemas.openxmlformats.org/officeDocument/2006/relationships/slideLayout" Target="../slideLayouts/slideLayout478.xml"/><Relationship Id="rId38" Type="http://schemas.openxmlformats.org/officeDocument/2006/relationships/image" Target="../media/image8.png"/><Relationship Id="rId2" Type="http://schemas.openxmlformats.org/officeDocument/2006/relationships/slideLayout" Target="../slideLayouts/slideLayout447.xml"/><Relationship Id="rId16" Type="http://schemas.openxmlformats.org/officeDocument/2006/relationships/slideLayout" Target="../slideLayouts/slideLayout461.xml"/><Relationship Id="rId20" Type="http://schemas.openxmlformats.org/officeDocument/2006/relationships/slideLayout" Target="../slideLayouts/slideLayout465.xml"/><Relationship Id="rId29" Type="http://schemas.openxmlformats.org/officeDocument/2006/relationships/slideLayout" Target="../slideLayouts/slideLayout474.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24" Type="http://schemas.openxmlformats.org/officeDocument/2006/relationships/slideLayout" Target="../slideLayouts/slideLayout469.xml"/><Relationship Id="rId32" Type="http://schemas.openxmlformats.org/officeDocument/2006/relationships/slideLayout" Target="../slideLayouts/slideLayout477.xml"/><Relationship Id="rId37" Type="http://schemas.openxmlformats.org/officeDocument/2006/relationships/image" Target="../media/image1.png"/><Relationship Id="rId5" Type="http://schemas.openxmlformats.org/officeDocument/2006/relationships/slideLayout" Target="../slideLayouts/slideLayout450.xml"/><Relationship Id="rId15" Type="http://schemas.openxmlformats.org/officeDocument/2006/relationships/slideLayout" Target="../slideLayouts/slideLayout460.xml"/><Relationship Id="rId23" Type="http://schemas.openxmlformats.org/officeDocument/2006/relationships/slideLayout" Target="../slideLayouts/slideLayout468.xml"/><Relationship Id="rId28" Type="http://schemas.openxmlformats.org/officeDocument/2006/relationships/slideLayout" Target="../slideLayouts/slideLayout473.xml"/><Relationship Id="rId36" Type="http://schemas.openxmlformats.org/officeDocument/2006/relationships/theme" Target="../theme/theme17.xml"/><Relationship Id="rId10" Type="http://schemas.openxmlformats.org/officeDocument/2006/relationships/slideLayout" Target="../slideLayouts/slideLayout455.xml"/><Relationship Id="rId19" Type="http://schemas.openxmlformats.org/officeDocument/2006/relationships/slideLayout" Target="../slideLayouts/slideLayout464.xml"/><Relationship Id="rId31" Type="http://schemas.openxmlformats.org/officeDocument/2006/relationships/slideLayout" Target="../slideLayouts/slideLayout476.xml"/><Relationship Id="rId4" Type="http://schemas.openxmlformats.org/officeDocument/2006/relationships/slideLayout" Target="../slideLayouts/slideLayout449.xml"/><Relationship Id="rId9" Type="http://schemas.openxmlformats.org/officeDocument/2006/relationships/slideLayout" Target="../slideLayouts/slideLayout454.xml"/><Relationship Id="rId14" Type="http://schemas.openxmlformats.org/officeDocument/2006/relationships/slideLayout" Target="../slideLayouts/slideLayout459.xml"/><Relationship Id="rId22" Type="http://schemas.openxmlformats.org/officeDocument/2006/relationships/slideLayout" Target="../slideLayouts/slideLayout467.xml"/><Relationship Id="rId27" Type="http://schemas.openxmlformats.org/officeDocument/2006/relationships/slideLayout" Target="../slideLayouts/slideLayout472.xml"/><Relationship Id="rId30" Type="http://schemas.openxmlformats.org/officeDocument/2006/relationships/slideLayout" Target="../slideLayouts/slideLayout475.xml"/><Relationship Id="rId35" Type="http://schemas.openxmlformats.org/officeDocument/2006/relationships/slideLayout" Target="../slideLayouts/slideLayout480.xml"/><Relationship Id="rId8" Type="http://schemas.openxmlformats.org/officeDocument/2006/relationships/slideLayout" Target="../slideLayouts/slideLayout453.xml"/><Relationship Id="rId3" Type="http://schemas.openxmlformats.org/officeDocument/2006/relationships/slideLayout" Target="../slideLayouts/slideLayout448.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493.xml"/><Relationship Id="rId18" Type="http://schemas.openxmlformats.org/officeDocument/2006/relationships/slideLayout" Target="../slideLayouts/slideLayout498.xml"/><Relationship Id="rId26" Type="http://schemas.openxmlformats.org/officeDocument/2006/relationships/slideLayout" Target="../slideLayouts/slideLayout506.xml"/><Relationship Id="rId39" Type="http://schemas.openxmlformats.org/officeDocument/2006/relationships/slideLayout" Target="../slideLayouts/slideLayout519.xml"/><Relationship Id="rId21" Type="http://schemas.openxmlformats.org/officeDocument/2006/relationships/slideLayout" Target="../slideLayouts/slideLayout501.xml"/><Relationship Id="rId34" Type="http://schemas.openxmlformats.org/officeDocument/2006/relationships/slideLayout" Target="../slideLayouts/slideLayout514.xml"/><Relationship Id="rId42" Type="http://schemas.openxmlformats.org/officeDocument/2006/relationships/slideLayout" Target="../slideLayouts/slideLayout522.xml"/><Relationship Id="rId47" Type="http://schemas.openxmlformats.org/officeDocument/2006/relationships/slideLayout" Target="../slideLayouts/slideLayout527.xml"/><Relationship Id="rId7" Type="http://schemas.openxmlformats.org/officeDocument/2006/relationships/slideLayout" Target="../slideLayouts/slideLayout487.xml"/><Relationship Id="rId2" Type="http://schemas.openxmlformats.org/officeDocument/2006/relationships/slideLayout" Target="../slideLayouts/slideLayout482.xml"/><Relationship Id="rId16" Type="http://schemas.openxmlformats.org/officeDocument/2006/relationships/slideLayout" Target="../slideLayouts/slideLayout496.xml"/><Relationship Id="rId29" Type="http://schemas.openxmlformats.org/officeDocument/2006/relationships/slideLayout" Target="../slideLayouts/slideLayout509.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24" Type="http://schemas.openxmlformats.org/officeDocument/2006/relationships/slideLayout" Target="../slideLayouts/slideLayout504.xml"/><Relationship Id="rId32" Type="http://schemas.openxmlformats.org/officeDocument/2006/relationships/slideLayout" Target="../slideLayouts/slideLayout512.xml"/><Relationship Id="rId37" Type="http://schemas.openxmlformats.org/officeDocument/2006/relationships/slideLayout" Target="../slideLayouts/slideLayout517.xml"/><Relationship Id="rId40" Type="http://schemas.openxmlformats.org/officeDocument/2006/relationships/slideLayout" Target="../slideLayouts/slideLayout520.xml"/><Relationship Id="rId45" Type="http://schemas.openxmlformats.org/officeDocument/2006/relationships/slideLayout" Target="../slideLayouts/slideLayout525.xml"/><Relationship Id="rId5" Type="http://schemas.openxmlformats.org/officeDocument/2006/relationships/slideLayout" Target="../slideLayouts/slideLayout485.xml"/><Relationship Id="rId15" Type="http://schemas.openxmlformats.org/officeDocument/2006/relationships/slideLayout" Target="../slideLayouts/slideLayout495.xml"/><Relationship Id="rId23" Type="http://schemas.openxmlformats.org/officeDocument/2006/relationships/slideLayout" Target="../slideLayouts/slideLayout503.xml"/><Relationship Id="rId28" Type="http://schemas.openxmlformats.org/officeDocument/2006/relationships/slideLayout" Target="../slideLayouts/slideLayout508.xml"/><Relationship Id="rId36" Type="http://schemas.openxmlformats.org/officeDocument/2006/relationships/slideLayout" Target="../slideLayouts/slideLayout516.xml"/><Relationship Id="rId10" Type="http://schemas.openxmlformats.org/officeDocument/2006/relationships/slideLayout" Target="../slideLayouts/slideLayout490.xml"/><Relationship Id="rId19" Type="http://schemas.openxmlformats.org/officeDocument/2006/relationships/slideLayout" Target="../slideLayouts/slideLayout499.xml"/><Relationship Id="rId31" Type="http://schemas.openxmlformats.org/officeDocument/2006/relationships/slideLayout" Target="../slideLayouts/slideLayout511.xml"/><Relationship Id="rId44" Type="http://schemas.openxmlformats.org/officeDocument/2006/relationships/slideLayout" Target="../slideLayouts/slideLayout524.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slideLayout" Target="../slideLayouts/slideLayout494.xml"/><Relationship Id="rId22" Type="http://schemas.openxmlformats.org/officeDocument/2006/relationships/slideLayout" Target="../slideLayouts/slideLayout502.xml"/><Relationship Id="rId27" Type="http://schemas.openxmlformats.org/officeDocument/2006/relationships/slideLayout" Target="../slideLayouts/slideLayout507.xml"/><Relationship Id="rId30" Type="http://schemas.openxmlformats.org/officeDocument/2006/relationships/slideLayout" Target="../slideLayouts/slideLayout510.xml"/><Relationship Id="rId35" Type="http://schemas.openxmlformats.org/officeDocument/2006/relationships/slideLayout" Target="../slideLayouts/slideLayout515.xml"/><Relationship Id="rId43" Type="http://schemas.openxmlformats.org/officeDocument/2006/relationships/slideLayout" Target="../slideLayouts/slideLayout523.xml"/><Relationship Id="rId48" Type="http://schemas.openxmlformats.org/officeDocument/2006/relationships/theme" Target="../theme/theme18.xml"/><Relationship Id="rId8" Type="http://schemas.openxmlformats.org/officeDocument/2006/relationships/slideLayout" Target="../slideLayouts/slideLayout488.xml"/><Relationship Id="rId3" Type="http://schemas.openxmlformats.org/officeDocument/2006/relationships/slideLayout" Target="../slideLayouts/slideLayout483.xml"/><Relationship Id="rId12" Type="http://schemas.openxmlformats.org/officeDocument/2006/relationships/slideLayout" Target="../slideLayouts/slideLayout492.xml"/><Relationship Id="rId17" Type="http://schemas.openxmlformats.org/officeDocument/2006/relationships/slideLayout" Target="../slideLayouts/slideLayout497.xml"/><Relationship Id="rId25" Type="http://schemas.openxmlformats.org/officeDocument/2006/relationships/slideLayout" Target="../slideLayouts/slideLayout505.xml"/><Relationship Id="rId33" Type="http://schemas.openxmlformats.org/officeDocument/2006/relationships/slideLayout" Target="../slideLayouts/slideLayout513.xml"/><Relationship Id="rId38" Type="http://schemas.openxmlformats.org/officeDocument/2006/relationships/slideLayout" Target="../slideLayouts/slideLayout518.xml"/><Relationship Id="rId46" Type="http://schemas.openxmlformats.org/officeDocument/2006/relationships/slideLayout" Target="../slideLayouts/slideLayout526.xml"/><Relationship Id="rId20" Type="http://schemas.openxmlformats.org/officeDocument/2006/relationships/slideLayout" Target="../slideLayouts/slideLayout500.xml"/><Relationship Id="rId41" Type="http://schemas.openxmlformats.org/officeDocument/2006/relationships/slideLayout" Target="../slideLayouts/slideLayout52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image" Target="../media/image8.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image" Target="../media/image8.pn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image" Target="../media/image1.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8" Type="http://schemas.openxmlformats.org/officeDocument/2006/relationships/slideLayout" Target="../slideLayouts/slideLayout78.xml"/><Relationship Id="rId3"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image" Target="../media/image8.png"/><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image" Target="../media/image1.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theme" Target="../theme/theme5.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8" Type="http://schemas.openxmlformats.org/officeDocument/2006/relationships/slideLayout" Target="../slideLayouts/slideLayout113.xml"/><Relationship Id="rId3"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6.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image" Target="../media/image12.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11.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image" Target="../media/image8.png"/><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image" Target="../media/image1.png"/><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theme" Target="../theme/theme7.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 Id="rId8" Type="http://schemas.openxmlformats.org/officeDocument/2006/relationships/slideLayout" Target="../slideLayouts/slideLayout165.xml"/><Relationship Id="rId3" Type="http://schemas.openxmlformats.org/officeDocument/2006/relationships/slideLayout" Target="../slideLayouts/slideLayout160.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image" Target="../media/image1.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theme" Target="../theme/theme8.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 Id="rId8" Type="http://schemas.openxmlformats.org/officeDocument/2006/relationships/slideLayout" Target="../slideLayouts/slideLayout200.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36.xml"/><Relationship Id="rId18" Type="http://schemas.openxmlformats.org/officeDocument/2006/relationships/slideLayout" Target="../slideLayouts/slideLayout241.xml"/><Relationship Id="rId26" Type="http://schemas.openxmlformats.org/officeDocument/2006/relationships/slideLayout" Target="../slideLayouts/slideLayout249.xml"/><Relationship Id="rId21" Type="http://schemas.openxmlformats.org/officeDocument/2006/relationships/slideLayout" Target="../slideLayouts/slideLayout244.xml"/><Relationship Id="rId34" Type="http://schemas.openxmlformats.org/officeDocument/2006/relationships/slideLayout" Target="../slideLayouts/slideLayout257.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5" Type="http://schemas.openxmlformats.org/officeDocument/2006/relationships/slideLayout" Target="../slideLayouts/slideLayout248.xml"/><Relationship Id="rId33" Type="http://schemas.openxmlformats.org/officeDocument/2006/relationships/slideLayout" Target="../slideLayouts/slideLayout256.xml"/><Relationship Id="rId38" Type="http://schemas.openxmlformats.org/officeDocument/2006/relationships/image" Target="../media/image8.png"/><Relationship Id="rId2" Type="http://schemas.openxmlformats.org/officeDocument/2006/relationships/slideLayout" Target="../slideLayouts/slideLayout225.xml"/><Relationship Id="rId16" Type="http://schemas.openxmlformats.org/officeDocument/2006/relationships/slideLayout" Target="../slideLayouts/slideLayout239.xml"/><Relationship Id="rId20" Type="http://schemas.openxmlformats.org/officeDocument/2006/relationships/slideLayout" Target="../slideLayouts/slideLayout243.xml"/><Relationship Id="rId29" Type="http://schemas.openxmlformats.org/officeDocument/2006/relationships/slideLayout" Target="../slideLayouts/slideLayout252.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24" Type="http://schemas.openxmlformats.org/officeDocument/2006/relationships/slideLayout" Target="../slideLayouts/slideLayout247.xml"/><Relationship Id="rId32" Type="http://schemas.openxmlformats.org/officeDocument/2006/relationships/slideLayout" Target="../slideLayouts/slideLayout255.xml"/><Relationship Id="rId37" Type="http://schemas.openxmlformats.org/officeDocument/2006/relationships/image" Target="../media/image1.png"/><Relationship Id="rId5" Type="http://schemas.openxmlformats.org/officeDocument/2006/relationships/slideLayout" Target="../slideLayouts/slideLayout228.xml"/><Relationship Id="rId15" Type="http://schemas.openxmlformats.org/officeDocument/2006/relationships/slideLayout" Target="../slideLayouts/slideLayout238.xml"/><Relationship Id="rId23" Type="http://schemas.openxmlformats.org/officeDocument/2006/relationships/slideLayout" Target="../slideLayouts/slideLayout246.xml"/><Relationship Id="rId28" Type="http://schemas.openxmlformats.org/officeDocument/2006/relationships/slideLayout" Target="../slideLayouts/slideLayout251.xml"/><Relationship Id="rId36" Type="http://schemas.openxmlformats.org/officeDocument/2006/relationships/theme" Target="../theme/theme9.xml"/><Relationship Id="rId10" Type="http://schemas.openxmlformats.org/officeDocument/2006/relationships/slideLayout" Target="../slideLayouts/slideLayout233.xml"/><Relationship Id="rId19" Type="http://schemas.openxmlformats.org/officeDocument/2006/relationships/slideLayout" Target="../slideLayouts/slideLayout242.xml"/><Relationship Id="rId31" Type="http://schemas.openxmlformats.org/officeDocument/2006/relationships/slideLayout" Target="../slideLayouts/slideLayout254.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 Id="rId22" Type="http://schemas.openxmlformats.org/officeDocument/2006/relationships/slideLayout" Target="../slideLayouts/slideLayout245.xml"/><Relationship Id="rId27" Type="http://schemas.openxmlformats.org/officeDocument/2006/relationships/slideLayout" Target="../slideLayouts/slideLayout250.xml"/><Relationship Id="rId30" Type="http://schemas.openxmlformats.org/officeDocument/2006/relationships/slideLayout" Target="../slideLayouts/slideLayout253.xml"/><Relationship Id="rId35" Type="http://schemas.openxmlformats.org/officeDocument/2006/relationships/slideLayout" Target="../slideLayouts/slideLayout258.xml"/><Relationship Id="rId8" Type="http://schemas.openxmlformats.org/officeDocument/2006/relationships/slideLayout" Target="../slideLayouts/slideLayout231.xml"/><Relationship Id="rId3" Type="http://schemas.openxmlformats.org/officeDocument/2006/relationships/slideLayout" Target="../slideLayouts/slideLayout2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May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 id="2147484100" r:id="rId20"/>
    <p:sldLayoutId id="2147484101" r:id="rId21"/>
    <p:sldLayoutId id="2147484102" r:id="rId22"/>
    <p:sldLayoutId id="2147484103" r:id="rId23"/>
    <p:sldLayoutId id="2147484104" r:id="rId24"/>
    <p:sldLayoutId id="2147484105" r:id="rId25"/>
    <p:sldLayoutId id="2147484106" r:id="rId26"/>
    <p:sldLayoutId id="2147484107" r:id="rId27"/>
    <p:sldLayoutId id="2147484108" r:id="rId28"/>
    <p:sldLayoutId id="2147484109" r:id="rId29"/>
    <p:sldLayoutId id="2147484110" r:id="rId30"/>
    <p:sldLayoutId id="214748411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4056507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a:t>Unit Controller Call Series © Sodexo, May 2024.  All rights Reserved</a:t>
            </a:r>
            <a:endParaRPr lang="fr-FR"/>
          </a:p>
        </p:txBody>
      </p:sp>
      <p:sp>
        <p:nvSpPr>
          <p:cNvPr id="3" name="Text Placeholder 2"/>
          <p:cNvSpPr>
            <a:spLocks noGrp="1"/>
          </p:cNvSpPr>
          <p:nvPr>
            <p:ph type="body" idx="1"/>
          </p:nvPr>
        </p:nvSpPr>
        <p:spPr>
          <a:xfrm>
            <a:off x="443281" y="1622320"/>
            <a:ext cx="11269295" cy="1564019"/>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5"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80555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54"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79996" indent="-179996" algn="l" defTabSz="914354"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5981" indent="-143996" algn="l" defTabSz="914354"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79973" indent="-107997" algn="l" defTabSz="914354"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54"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31235"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24578532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942351402"/>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 id="214748429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May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3084407820"/>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 id="2147484313" r:id="rId18"/>
    <p:sldLayoutId id="2147484314" r:id="rId19"/>
    <p:sldLayoutId id="2147484315" r:id="rId20"/>
    <p:sldLayoutId id="2147484316" r:id="rId21"/>
    <p:sldLayoutId id="2147484317" r:id="rId22"/>
    <p:sldLayoutId id="2147484318" r:id="rId23"/>
    <p:sldLayoutId id="2147484319" r:id="rId24"/>
    <p:sldLayoutId id="2147484320" r:id="rId25"/>
    <p:sldLayoutId id="2147484321" r:id="rId26"/>
    <p:sldLayoutId id="2147484322" r:id="rId27"/>
    <p:sldLayoutId id="2147484323" r:id="rId28"/>
    <p:sldLayoutId id="2147484324" r:id="rId29"/>
    <p:sldLayoutId id="2147484325" r:id="rId30"/>
    <p:sldLayoutId id="2147484326" r:id="rId31"/>
    <p:sldLayoutId id="2147484327" r:id="rId32"/>
    <p:sldLayoutId id="2147484328" r:id="rId33"/>
    <p:sldLayoutId id="2147484329" r:id="rId34"/>
    <p:sldLayoutId id="2147484330" r:id="rId35"/>
    <p:sldLayoutId id="2147484331" r:id="rId36"/>
    <p:sldLayoutId id="2147484332" r:id="rId37"/>
    <p:sldLayoutId id="2147484333" r:id="rId38"/>
    <p:sldLayoutId id="2147484334" r:id="rId39"/>
    <p:sldLayoutId id="2147484335" r:id="rId40"/>
    <p:sldLayoutId id="2147484336"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3856864"/>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 id="2147484380" r:id="rId18"/>
    <p:sldLayoutId id="2147484381" r:id="rId19"/>
    <p:sldLayoutId id="2147484382" r:id="rId20"/>
    <p:sldLayoutId id="2147484383" r:id="rId21"/>
    <p:sldLayoutId id="2147484384" r:id="rId22"/>
    <p:sldLayoutId id="2147484385" r:id="rId23"/>
    <p:sldLayoutId id="2147484386" r:id="rId24"/>
    <p:sldLayoutId id="2147484387" r:id="rId25"/>
    <p:sldLayoutId id="2147484388" r:id="rId26"/>
    <p:sldLayoutId id="2147484389" r:id="rId27"/>
    <p:sldLayoutId id="2147484390" r:id="rId28"/>
    <p:sldLayoutId id="2147484391" r:id="rId29"/>
    <p:sldLayoutId id="2147484392" r:id="rId30"/>
    <p:sldLayoutId id="2147484393" r:id="rId31"/>
    <p:sldLayoutId id="2147484394"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1" y="352425"/>
            <a:ext cx="10998201"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fr-FR" altLang="fr-FR" dirty="0"/>
              <a:t>Cliquez et modifiez le titre</a:t>
            </a:r>
          </a:p>
        </p:txBody>
      </p:sp>
      <p:sp>
        <p:nvSpPr>
          <p:cNvPr id="1034" name="Rectangle 10"/>
          <p:cNvSpPr>
            <a:spLocks noGrp="1" noChangeArrowheads="1"/>
          </p:cNvSpPr>
          <p:nvPr>
            <p:ph type="body" idx="1"/>
          </p:nvPr>
        </p:nvSpPr>
        <p:spPr bwMode="gray">
          <a:xfrm>
            <a:off x="554495" y="1572696"/>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p:txBody>
      </p:sp>
      <p:cxnSp>
        <p:nvCxnSpPr>
          <p:cNvPr id="4" name="Connecteur droit 3"/>
          <p:cNvCxnSpPr/>
          <p:nvPr/>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702"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fld id="{D0DFE12C-590F-414E-89CA-A05058A2EC28}" type="slidenum">
              <a:rPr lang="en-US" smtClean="0">
                <a:solidFill>
                  <a:srgbClr val="000000"/>
                </a:solidFill>
              </a:rPr>
              <a:pPr/>
              <a:t>‹#›</a:t>
            </a:fld>
            <a:endParaRPr lang="en-US" dirty="0">
              <a:solidFill>
                <a:srgbClr val="000000"/>
              </a:solidFill>
            </a:endParaRPr>
          </a:p>
        </p:txBody>
      </p:sp>
      <p:cxnSp>
        <p:nvCxnSpPr>
          <p:cNvPr id="8" name="Connecteur droit 7"/>
          <p:cNvCxnSpPr/>
          <p:nvPr/>
        </p:nvCxnSpPr>
        <p:spPr bwMode="gray">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702" y="6194460"/>
            <a:ext cx="1612071" cy="518337"/>
          </a:xfrm>
          <a:prstGeom prst="rect">
            <a:avLst/>
          </a:prstGeom>
        </p:spPr>
      </p:pic>
      <p:sp>
        <p:nvSpPr>
          <p:cNvPr id="3" name="Espace réservé du pied de page 2"/>
          <p:cNvSpPr>
            <a:spLocks noGrp="1"/>
          </p:cNvSpPr>
          <p:nvPr>
            <p:ph type="ftr" sz="quarter" idx="3"/>
          </p:nvPr>
        </p:nvSpPr>
        <p:spPr>
          <a:xfrm>
            <a:off x="931236"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r>
              <a:rPr lang="en-US">
                <a:solidFill>
                  <a:srgbClr val="000000"/>
                </a:solidFill>
              </a:rPr>
              <a:t>Unit Controller Call Series © Sodexo, May 2024.  All rights Reserved</a:t>
            </a:r>
            <a:endParaRPr lang="en-US" dirty="0">
              <a:solidFill>
                <a:srgbClr val="000000"/>
              </a:solidFill>
            </a:endParaRPr>
          </a:p>
        </p:txBody>
      </p:sp>
    </p:spTree>
    <p:extLst>
      <p:ext uri="{BB962C8B-B14F-4D97-AF65-F5344CB8AC3E}">
        <p14:creationId xmlns:p14="http://schemas.microsoft.com/office/powerpoint/2010/main" val="1188313508"/>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6"/>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6"/>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301708461"/>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May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198176239"/>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 id="2147484452" r:id="rId17"/>
    <p:sldLayoutId id="2147484453" r:id="rId18"/>
    <p:sldLayoutId id="2147484454" r:id="rId19"/>
    <p:sldLayoutId id="2147484455" r:id="rId20"/>
    <p:sldLayoutId id="2147484456" r:id="rId21"/>
    <p:sldLayoutId id="2147484457" r:id="rId22"/>
    <p:sldLayoutId id="2147484458" r:id="rId23"/>
    <p:sldLayoutId id="2147484459" r:id="rId24"/>
    <p:sldLayoutId id="2147484460" r:id="rId25"/>
    <p:sldLayoutId id="2147484461" r:id="rId26"/>
    <p:sldLayoutId id="2147484462" r:id="rId27"/>
    <p:sldLayoutId id="2147484463" r:id="rId28"/>
    <p:sldLayoutId id="2147484464" r:id="rId29"/>
    <p:sldLayoutId id="2147484465" r:id="rId30"/>
    <p:sldLayoutId id="2147484466" r:id="rId31"/>
    <p:sldLayoutId id="2147484467" r:id="rId32"/>
    <p:sldLayoutId id="2147484468" r:id="rId33"/>
    <p:sldLayoutId id="2147484469" r:id="rId34"/>
    <p:sldLayoutId id="2147484470" r:id="rId35"/>
    <p:sldLayoutId id="2147484471" r:id="rId36"/>
    <p:sldLayoutId id="2147484472" r:id="rId37"/>
    <p:sldLayoutId id="2147484473" r:id="rId38"/>
    <p:sldLayoutId id="2147484474" r:id="rId39"/>
    <p:sldLayoutId id="2147484475" r:id="rId40"/>
    <p:sldLayoutId id="2147484476" r:id="rId41"/>
    <p:sldLayoutId id="2147484477" r:id="rId42"/>
    <p:sldLayoutId id="2147484478" r:id="rId43"/>
    <p:sldLayoutId id="2147484479" r:id="rId44"/>
    <p:sldLayoutId id="2147484480" r:id="rId45"/>
    <p:sldLayoutId id="2147484481" r:id="rId46"/>
    <p:sldLayoutId id="2147484482" r:id="rId4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2089B-8536-2E55-089B-BD54ACAC4BF8}"/>
              </a:ext>
            </a:extLst>
          </p:cNvPr>
          <p:cNvSpPr>
            <a:spLocks noGrp="1" noChangeArrowheads="1"/>
          </p:cNvSpPr>
          <p:nvPr>
            <p:ph type="title"/>
          </p:nvPr>
        </p:nvSpPr>
        <p:spPr bwMode="auto">
          <a:xfrm>
            <a:off x="664634" y="336550"/>
            <a:ext cx="107399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B399C-E2D8-84E6-17E8-C4C45BC29A90}"/>
              </a:ext>
            </a:extLst>
          </p:cNvPr>
          <p:cNvSpPr>
            <a:spLocks noGrp="1" noChangeArrowheads="1"/>
          </p:cNvSpPr>
          <p:nvPr>
            <p:ph type="body" idx="1"/>
          </p:nvPr>
        </p:nvSpPr>
        <p:spPr bwMode="auto">
          <a:xfrm>
            <a:off x="666752" y="1220788"/>
            <a:ext cx="1073784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2083805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Lst>
  <p:hf sldNum="0" hdr="0" dt="0"/>
  <p:txStyles>
    <p:titleStyle>
      <a:lvl1pPr algn="l" rtl="0" eaLnBrk="0" fontAlgn="base" hangingPunct="0">
        <a:lnSpc>
          <a:spcPct val="90000"/>
        </a:lnSpc>
        <a:spcBef>
          <a:spcPct val="0"/>
        </a:spcBef>
        <a:spcAft>
          <a:spcPct val="0"/>
        </a:spcAft>
        <a:defRPr sz="3800">
          <a:solidFill>
            <a:schemeClr val="tx1"/>
          </a:solidFill>
          <a:latin typeface="HelveticaNeueLT Std Thin"/>
          <a:ea typeface="HelveticaNeueLT Std Thin" pitchFamily="34" charset="0"/>
          <a:cs typeface="HelveticaNeueLT Std Thin"/>
        </a:defRPr>
      </a:lvl1pPr>
      <a:lvl2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2pPr>
      <a:lvl3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3pPr>
      <a:lvl4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4pPr>
      <a:lvl5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eaLnBrk="0" fontAlgn="base" hangingPunct="0">
        <a:spcBef>
          <a:spcPct val="50000"/>
        </a:spcBef>
        <a:spcAft>
          <a:spcPct val="0"/>
        </a:spcAft>
        <a:buClr>
          <a:srgbClr val="15B1F7"/>
        </a:buClr>
        <a:buSzPct val="80000"/>
        <a:buFont typeface="Arial" panose="020B0604020202020204" pitchFamily="34" charset="0"/>
        <a:buChar char="•"/>
        <a:defRPr sz="2400">
          <a:solidFill>
            <a:schemeClr val="tx1"/>
          </a:solidFill>
          <a:latin typeface="+mn-lt"/>
          <a:ea typeface="HelveticaNeueLT Std Lt" pitchFamily="34" charset="0"/>
          <a:cs typeface="HelveticaNeueLT Std Lt" pitchFamily="34" charset="0"/>
        </a:defRPr>
      </a:lvl1pPr>
      <a:lvl2pPr marL="685800" indent="-228600" algn="l" rtl="0" eaLnBrk="0" fontAlgn="base" hangingPunct="0">
        <a:spcBef>
          <a:spcPct val="25000"/>
        </a:spcBef>
        <a:spcAft>
          <a:spcPct val="0"/>
        </a:spcAft>
        <a:buClr>
          <a:srgbClr val="15B1F7"/>
        </a:buClr>
        <a:buFont typeface="Lucida Grande"/>
        <a:buChar char="–"/>
        <a:defRPr sz="2000">
          <a:solidFill>
            <a:schemeClr val="tx1"/>
          </a:solidFill>
          <a:latin typeface="+mn-lt"/>
          <a:ea typeface="HelveticaNeueLT Std Lt" pitchFamily="34" charset="0"/>
          <a:cs typeface="HelveticaNeueLT Std Lt" pitchFamily="34" charset="0"/>
        </a:defRPr>
      </a:lvl2pPr>
      <a:lvl3pPr marL="1084263" indent="-169863" algn="l" rtl="0" eaLnBrk="0" fontAlgn="base" hangingPunct="0">
        <a:spcBef>
          <a:spcPct val="25000"/>
        </a:spcBef>
        <a:spcAft>
          <a:spcPct val="0"/>
        </a:spcAft>
        <a:buClr>
          <a:srgbClr val="15B1F7"/>
        </a:buClr>
        <a:buFont typeface="Lucida Grande"/>
        <a:buChar char="–"/>
        <a:defRPr>
          <a:solidFill>
            <a:schemeClr val="tx1"/>
          </a:solidFill>
          <a:latin typeface="+mn-lt"/>
          <a:ea typeface="HelveticaNeueLT Std Lt" pitchFamily="34" charset="0"/>
          <a:cs typeface="HelveticaNeueLT Std Lt" pitchFamily="34" charset="0"/>
        </a:defRPr>
      </a:lvl3pPr>
      <a:lvl4pPr marL="1541463" indent="-169863" algn="l" rtl="0" eaLnBrk="0" fontAlgn="base" hangingPunct="0">
        <a:spcBef>
          <a:spcPct val="25000"/>
        </a:spcBef>
        <a:spcAft>
          <a:spcPct val="0"/>
        </a:spcAft>
        <a:buClr>
          <a:srgbClr val="15B1F7"/>
        </a:buClr>
        <a:buFont typeface="Lucida Grande"/>
        <a:buChar char="–"/>
        <a:defRPr sz="1600">
          <a:solidFill>
            <a:schemeClr val="tx1"/>
          </a:solidFill>
          <a:latin typeface="+mn-lt"/>
          <a:ea typeface="HelveticaNeueLT Std Lt" pitchFamily="34" charset="0"/>
          <a:cs typeface="HelveticaNeueLT Std Lt" pitchFamily="34" charset="0"/>
        </a:defRPr>
      </a:lvl4pPr>
      <a:lvl5pPr marL="1998663" indent="-169863" algn="l" rtl="0" eaLnBrk="0" fontAlgn="base" hangingPunct="0">
        <a:spcBef>
          <a:spcPct val="25000"/>
        </a:spcBef>
        <a:spcAft>
          <a:spcPct val="0"/>
        </a:spcAft>
        <a:buClr>
          <a:srgbClr val="15B1F7"/>
        </a:buClr>
        <a:buFont typeface="Lucida Grande"/>
        <a:buChar char="–"/>
        <a:defRPr sz="1400">
          <a:solidFill>
            <a:schemeClr val="tx1"/>
          </a:solidFill>
          <a:latin typeface="+mn-lt"/>
          <a:ea typeface="HelveticaNeueLT Std Lt" pitchFamily="34" charset="0"/>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24759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3566144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1031862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0" name="Footer Placeholder 12"/>
          <p:cNvSpPr>
            <a:spLocks noGrp="1"/>
          </p:cNvSpPr>
          <p:nvPr>
            <p:ph type="ftr" sz="quarter" idx="3"/>
          </p:nvPr>
        </p:nvSpPr>
        <p:spPr>
          <a:xfrm>
            <a:off x="914400" y="6324600"/>
            <a:ext cx="8160000" cy="317720"/>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May 2024.  All rights Reserved</a:t>
            </a:r>
          </a:p>
        </p:txBody>
      </p:sp>
      <p:pic>
        <p:nvPicPr>
          <p:cNvPr id="4" name="Picture 3">
            <a:extLst>
              <a:ext uri="{FF2B5EF4-FFF2-40B4-BE49-F238E27FC236}">
                <a16:creationId xmlns:a16="http://schemas.microsoft.com/office/drawing/2014/main" id="{5FC21557-7EA7-9F71-72D2-C3097E599D63}"/>
              </a:ext>
            </a:extLst>
          </p:cNvPr>
          <p:cNvPicPr>
            <a:picLocks noChangeAspect="1"/>
          </p:cNvPicPr>
          <p:nvPr userDrawn="1"/>
        </p:nvPicPr>
        <p:blipFill>
          <a:blip r:embed="rId19"/>
          <a:stretch>
            <a:fillRect/>
          </a:stretch>
        </p:blipFill>
        <p:spPr>
          <a:xfrm>
            <a:off x="10514122" y="6268038"/>
            <a:ext cx="1128371" cy="374282"/>
          </a:xfrm>
          <a:prstGeom prst="rect">
            <a:avLst/>
          </a:prstGeom>
        </p:spPr>
      </p:pic>
    </p:spTree>
    <p:extLst>
      <p:ext uri="{BB962C8B-B14F-4D97-AF65-F5344CB8AC3E}">
        <p14:creationId xmlns:p14="http://schemas.microsoft.com/office/powerpoint/2010/main" val="316967710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1220867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May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2072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May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116479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93.xml"/><Relationship Id="rId6" Type="http://schemas.openxmlformats.org/officeDocument/2006/relationships/hyperlink" Target="mailto:corinne.szabo@sodexo.com" TargetMode="External"/><Relationship Id="rId5" Type="http://schemas.openxmlformats.org/officeDocument/2006/relationships/image" Target="../media/image2.jpe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4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5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7.xml"/></Relationships>
</file>

<file path=ppt/slides/_rels/slide20.xml.rels><?xml version="1.0" encoding="UTF-8" standalone="yes"?>
<Relationships xmlns="http://schemas.openxmlformats.org/package/2006/relationships"><Relationship Id="rId3" Type="http://schemas.openxmlformats.org/officeDocument/2006/relationships/hyperlink" Target="https://us.sodexonet.com/home/tools-x0026-resources/guidelines-and-standards/operations/accountingx002c-finance-x0026-in/audit-and-compliance.html"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sodexo.csod.com/ui/lms-learning-details/app/course/204775cd-0d68-4696-989c-7d9c7d1b459d" TargetMode="External"/><Relationship Id="rId2" Type="http://schemas.openxmlformats.org/officeDocument/2006/relationships/hyperlink" Target="https://us.sodexonet.com/home/tools-x0026-resources/policies-x0026-manuals/contentcol1-area/policies-x0026-manuals/administration-and-finance-manua.html" TargetMode="External"/><Relationship Id="rId1" Type="http://schemas.openxmlformats.org/officeDocument/2006/relationships/slideLayout" Target="../slideLayouts/slideLayout46.xml"/><Relationship Id="rId4" Type="http://schemas.openxmlformats.org/officeDocument/2006/relationships/hyperlink" Target="https://us.sodexonet.com/home/tools-x0026-resources/guidelines-and-standards/operations/accountingx002c-finance-x0026-in/reference-library/revenue-accounting-reference-lib.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sofinance-noram-ism.ivanticloud.com/Default.aspx#170802137305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7.png"/><Relationship Id="rId1" Type="http://schemas.openxmlformats.org/officeDocument/2006/relationships/slideLayout" Target="../slideLayouts/slideLayout52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9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1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15.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RevenueAccountingLogs.NorAm@sodexo.com" TargetMode="External"/><Relationship Id="rId1" Type="http://schemas.openxmlformats.org/officeDocument/2006/relationships/slideLayout" Target="../slideLayouts/slideLayout4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9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511.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hyperlink" Target="https://sofinance-noram-ism.ivanticloud.com/" TargetMode="External"/><Relationship Id="rId2" Type="http://schemas.openxmlformats.org/officeDocument/2006/relationships/hyperlink" Target="https://us.sodexonet.com/home/tools-x0026-resources/guidelines-and-standards/operations/accountingx002c-finance-x0026-in/reference-library/revenue-accounting-reference-lib.html" TargetMode="External"/><Relationship Id="rId1" Type="http://schemas.openxmlformats.org/officeDocument/2006/relationships/slideLayout" Target="../slideLayouts/slideLayout49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45.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9.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370.xml"/><Relationship Id="rId4" Type="http://schemas.openxmlformats.org/officeDocument/2006/relationships/hyperlink" Target="mailto:AccountsReceivableNorAm@sodex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May</a:t>
            </a:r>
            <a:r>
              <a:rPr lang="fr-FR" sz="3700" kern="1200" dirty="0">
                <a:solidFill>
                  <a:schemeClr val="tx2"/>
                </a:solidFill>
                <a:latin typeface="+mn-lt"/>
                <a:ea typeface="+mn-ea"/>
                <a:cs typeface="+mn-cs"/>
              </a:rPr>
              <a:t>, 2024</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283897"/>
                </a:solidFill>
                <a:effectLst/>
                <a:uLnTx/>
                <a:uFillTx/>
                <a:latin typeface="Calibri" panose="020F050202020403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corinne.szabo@sodexo.com</a:t>
            </a:r>
            <a:endParaRPr kumimoji="0" lang="en-US" sz="2400" b="0" i="0" u="none" strike="noStrike" kern="1200" cap="none" spc="0" normalizeH="0" baseline="0" noProof="0">
              <a:ln>
                <a:noFill/>
              </a:ln>
              <a:solidFill>
                <a:srgbClr val="283897"/>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We’ll get started momentarily</a:t>
              </a: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PLEASE keep lines muted</a:t>
              </a:r>
            </a:p>
            <a:p>
              <a:pPr marL="0" marR="0" lvl="0" indent="0" algn="l" defTabSz="1088470" rtl="0" eaLnBrk="1" fontAlgn="auto" latinLnBrk="0" hangingPunct="1">
                <a:lnSpc>
                  <a:spcPct val="100000"/>
                </a:lnSpc>
                <a:spcBef>
                  <a:spcPts val="0"/>
                </a:spcBef>
                <a:spcAft>
                  <a:spcPts val="600"/>
                </a:spcAft>
                <a:buClrTx/>
                <a:buSzTx/>
                <a:buFontTx/>
                <a:buNone/>
                <a:tabLst/>
                <a:defRPr/>
              </a:pPr>
              <a:endParaRPr kumimoji="0" lang="en-US" sz="2133" b="0"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a:ln>
                    <a:noFill/>
                  </a:ln>
                  <a:solidFill>
                    <a:prstClr val="white"/>
                  </a:solidFill>
                  <a:effectLst/>
                  <a:uLnTx/>
                  <a:uFillTx/>
                  <a:latin typeface="Arial" panose="020B0604020202020204"/>
                  <a:ea typeface="+mn-ea"/>
                  <a:cs typeface="+mn-cs"/>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5" name="Footer Placeholder 4">
            <a:extLst>
              <a:ext uri="{FF2B5EF4-FFF2-40B4-BE49-F238E27FC236}">
                <a16:creationId xmlns:a16="http://schemas.microsoft.com/office/drawing/2014/main" id="{64DAF874-96F1-6798-AB90-F275696E3614}"/>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May 2024.  All rights Reserved</a:t>
            </a:r>
            <a:endParaRPr lang="en-US" dirty="0"/>
          </a:p>
        </p:txBody>
      </p:sp>
    </p:spTree>
    <p:extLst>
      <p:ext uri="{BB962C8B-B14F-4D97-AF65-F5344CB8AC3E}">
        <p14:creationId xmlns:p14="http://schemas.microsoft.com/office/powerpoint/2010/main" val="22645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147-903B-3379-6F53-6735C0B8FF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2679340-A27F-4007-91B4-6A30A00E4841}"/>
              </a:ext>
            </a:extLst>
          </p:cNvPr>
          <p:cNvSpPr>
            <a:spLocks noGrp="1"/>
          </p:cNvSpPr>
          <p:nvPr>
            <p:ph type="body" sz="quarter" idx="61"/>
          </p:nvPr>
        </p:nvSpPr>
        <p:spPr/>
        <p:txBody>
          <a:bodyPr/>
          <a:lstStyle/>
          <a:p>
            <a:r>
              <a:rPr lang="en-US" sz="9600"/>
              <a:t>Q&amp;A</a:t>
            </a:r>
          </a:p>
          <a:p>
            <a:endParaRPr lang="en-US"/>
          </a:p>
        </p:txBody>
      </p:sp>
      <p:sp>
        <p:nvSpPr>
          <p:cNvPr id="3" name="Footer Placeholder 2">
            <a:extLst>
              <a:ext uri="{FF2B5EF4-FFF2-40B4-BE49-F238E27FC236}">
                <a16:creationId xmlns:a16="http://schemas.microsoft.com/office/drawing/2014/main" id="{0250E2A3-4849-EF62-F331-61969852F588}"/>
              </a:ext>
            </a:extLst>
          </p:cNvPr>
          <p:cNvSpPr>
            <a:spLocks noGrp="1"/>
          </p:cNvSpPr>
          <p:nvPr>
            <p:ph type="ftr" sz="quarter" idx="63"/>
          </p:nvPr>
        </p:nvSpPr>
        <p:spPr/>
        <p:txBody>
          <a:bodyPr/>
          <a:lstStyle/>
          <a:p>
            <a:r>
              <a:rPr lang="en-US"/>
              <a:t>Unit Controller Call Series © Sodexo, May 2024.  All rights Reserved</a:t>
            </a:r>
          </a:p>
        </p:txBody>
      </p:sp>
    </p:spTree>
    <p:extLst>
      <p:ext uri="{BB962C8B-B14F-4D97-AF65-F5344CB8AC3E}">
        <p14:creationId xmlns:p14="http://schemas.microsoft.com/office/powerpoint/2010/main" val="275188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39432" y="463788"/>
            <a:ext cx="4256085" cy="3206750"/>
          </a:xfrm>
        </p:spPr>
        <p:txBody>
          <a:bodyPr/>
          <a:lstStyle/>
          <a:p>
            <a:r>
              <a:rPr lang="en-US" sz="2800" noProof="0" dirty="0"/>
              <a:t>Fiori</a:t>
            </a:r>
            <a:r>
              <a:rPr lang="en-US" sz="2800" dirty="0"/>
              <a:t> Journal Entry Application Update</a:t>
            </a:r>
            <a:endParaRPr lang="en-US" sz="2800" noProof="0" dirty="0"/>
          </a:p>
          <a:p>
            <a:pPr lvl="1"/>
            <a:endParaRPr lang="en-US" noProof="0" dirty="0"/>
          </a:p>
        </p:txBody>
      </p:sp>
      <p:sp>
        <p:nvSpPr>
          <p:cNvPr id="2" name="Footer Placeholder 1">
            <a:extLst>
              <a:ext uri="{FF2B5EF4-FFF2-40B4-BE49-F238E27FC236}">
                <a16:creationId xmlns:a16="http://schemas.microsoft.com/office/drawing/2014/main" id="{402B218F-8B46-BADE-AACA-5EA7ECA39212}"/>
              </a:ext>
            </a:extLst>
          </p:cNvPr>
          <p:cNvSpPr>
            <a:spLocks noGrp="1"/>
          </p:cNvSpPr>
          <p:nvPr>
            <p:ph type="ftr" sz="quarter" idx="63"/>
          </p:nvPr>
        </p:nvSpPr>
        <p:spPr/>
        <p:txBody>
          <a:bodyPr/>
          <a:lstStyle/>
          <a:p>
            <a:r>
              <a:rPr lang="en-US"/>
              <a:t>Unit Controller Call Series © Sodexo, May 2024.  All rights Reserved</a:t>
            </a:r>
          </a:p>
        </p:txBody>
      </p:sp>
    </p:spTree>
    <p:extLst>
      <p:ext uri="{BB962C8B-B14F-4D97-AF65-F5344CB8AC3E}">
        <p14:creationId xmlns:p14="http://schemas.microsoft.com/office/powerpoint/2010/main" val="38127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SAP Fiori Journal Entry Application</a:t>
            </a:r>
            <a:endParaRPr lang="en-US" sz="2800" noProof="0" dirty="0"/>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024129"/>
            <a:ext cx="11196720" cy="5364806"/>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18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Replaces the Excel Standard Close Adjustment Form used during financial close</a:t>
            </a:r>
          </a:p>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18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The application will replace the Transfer Module in UFS</a:t>
            </a:r>
          </a:p>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18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Phase 1 was rolled out to pilot site operators in July 2023 and contained the following journal entry request types: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Non-Reimbursable Client Expense Adjustments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Labor Transfers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Expense Transfers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Revenue Transfers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Month-End Late Payables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Month-End Sodexo Owned/Managed Inventory Adjustments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Month-End Client Owned Inventory Adjustments</a:t>
            </a:r>
          </a:p>
          <a:p>
            <a:pPr marL="681750" marR="0" lvl="2" indent="-285750" algn="l" defTabSz="914377" rtl="0" eaLnBrk="1" fontAlgn="auto" latinLnBrk="0" hangingPunct="1">
              <a:lnSpc>
                <a:spcPct val="110000"/>
              </a:lnSpc>
              <a:spcBef>
                <a:spcPts val="0"/>
              </a:spcBef>
              <a:spcAft>
                <a:spcPts val="0"/>
              </a:spcAft>
              <a:buClr>
                <a:srgbClr val="FF0000"/>
              </a:buClr>
              <a:buSzPct val="80000"/>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25359C"/>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Arial"/>
              </a:rPr>
              <a:t>Phase 2 was rolled out this month to the same pilot site operators and contains the following remaining journal entry types:</a:t>
            </a: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5359C"/>
              </a:solidFill>
              <a:effectLst/>
              <a:uLnTx/>
              <a:uFillTx/>
              <a:latin typeface="Arial" panose="020B0604020202020204"/>
              <a:ea typeface="+mn-ea"/>
              <a:cs typeface="Arial"/>
            </a:endParaRP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Month-End Revenue Adjustments - Sales Accrual/Deferral</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Month-End Payroll Accrual Adjustments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rPr>
              <a:t>Month-End Deferral of Expenses </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Calibri" panose="020F0502020204030204" pitchFamily="34" charset="0"/>
                <a:cs typeface="+mn-cs"/>
              </a:rPr>
              <a:t>Expense to Contract Accruals</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Calibri" panose="020F0502020204030204" pitchFamily="34" charset="0"/>
                <a:cs typeface="+mn-cs"/>
              </a:rPr>
              <a:t>Month-End Operating Statistical Adjustments </a:t>
            </a:r>
          </a:p>
          <a:p>
            <a:pPr marL="681750" marR="0" lvl="2" indent="-285750" algn="l" defTabSz="914377" rtl="0" eaLnBrk="1" fontAlgn="auto" latinLnBrk="0" hangingPunct="1">
              <a:lnSpc>
                <a:spcPct val="110000"/>
              </a:lnSpc>
              <a:spcBef>
                <a:spcPts val="0"/>
              </a:spcBef>
              <a:spcAft>
                <a:spcPts val="0"/>
              </a:spcAft>
              <a:buClr>
                <a:srgbClr val="25359C"/>
              </a:buClr>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Arial" panose="020B0604020202020204"/>
                <a:ea typeface="Calibri" panose="020F0502020204030204" pitchFamily="34" charset="0"/>
                <a:cs typeface="+mn-cs"/>
              </a:rPr>
              <a:t>Month-End OSI (Operating Statement Input) Adjustments - For School Cost Centers</a:t>
            </a:r>
            <a:endParaRPr kumimoji="0" lang="en-US" sz="14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48885C92-8B43-B2FD-798C-BADEE2A5C063}"/>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21824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Journal Entry Application Benefits</a:t>
            </a:r>
            <a:endParaRPr lang="en-US" sz="2800" noProof="0" dirty="0"/>
          </a:p>
        </p:txBody>
      </p:sp>
      <p:graphicFrame>
        <p:nvGraphicFramePr>
          <p:cNvPr id="7" name="Diagram 6">
            <a:extLst>
              <a:ext uri="{FF2B5EF4-FFF2-40B4-BE49-F238E27FC236}">
                <a16:creationId xmlns:a16="http://schemas.microsoft.com/office/drawing/2014/main" id="{BEB8E13B-B175-3FC6-C820-F04B37D382C3}"/>
              </a:ext>
            </a:extLst>
          </p:cNvPr>
          <p:cNvGraphicFramePr/>
          <p:nvPr/>
        </p:nvGraphicFramePr>
        <p:xfrm>
          <a:off x="443280" y="969214"/>
          <a:ext cx="11279327" cy="5134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44F24DE-1F60-5DC0-3B7B-84A18CF84A42}"/>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38490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Additional Journal Entry Application Features</a:t>
            </a:r>
            <a:endParaRPr lang="en-US" sz="2800" noProof="0" dirty="0"/>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162877"/>
            <a:ext cx="11196720" cy="5078607"/>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110000"/>
              </a:lnSpc>
              <a:spcBef>
                <a:spcPts val="0"/>
              </a:spcBef>
              <a:spcAft>
                <a:spcPts val="0"/>
              </a:spcAft>
              <a:buClr>
                <a:srgbClr val="25359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Optional Reference Field </a:t>
            </a:r>
          </a:p>
          <a:p>
            <a:pPr marL="681750" marR="0" lvl="2" indent="-285750" algn="l" defTabSz="914377" rtl="0" eaLnBrk="1" fontAlgn="auto" latinLnBrk="0" hangingPunct="1">
              <a:lnSpc>
                <a:spcPct val="110000"/>
              </a:lnSpc>
              <a:spcBef>
                <a:spcPts val="0"/>
              </a:spcBef>
              <a:spcAft>
                <a:spcPts val="0"/>
              </a:spcAft>
              <a:buClr>
                <a:srgbClr val="00206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Appears in the Document Header for quick reference</a:t>
            </a:r>
          </a:p>
          <a:p>
            <a:pPr marL="681750" marR="0" lvl="2" indent="-285750" algn="l" defTabSz="914377" rtl="0" eaLnBrk="1" fontAlgn="auto" latinLnBrk="0" hangingPunct="1">
              <a:lnSpc>
                <a:spcPct val="110000"/>
              </a:lnSpc>
              <a:spcBef>
                <a:spcPts val="0"/>
              </a:spcBef>
              <a:spcAft>
                <a:spcPts val="0"/>
              </a:spcAft>
              <a:buClr>
                <a:srgbClr val="00206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Limit 16 characters</a:t>
            </a:r>
          </a:p>
          <a:p>
            <a:pPr marL="285750" marR="0" lvl="0" indent="-285750" algn="l" defTabSz="914377" rtl="0" eaLnBrk="1" fontAlgn="auto" latinLnBrk="0" hangingPunct="1">
              <a:lnSpc>
                <a:spcPct val="110000"/>
              </a:lnSpc>
              <a:spcBef>
                <a:spcPts val="0"/>
              </a:spcBef>
              <a:spcAft>
                <a:spcPts val="0"/>
              </a:spcAft>
              <a:buClr>
                <a:srgbClr val="25359C"/>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25359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Ability to create Templates for future use</a:t>
            </a:r>
          </a:p>
          <a:p>
            <a:pPr marL="681750" marR="0" lvl="2" indent="-285750" algn="l" defTabSz="914377" rtl="0" eaLnBrk="1" fontAlgn="auto" latinLnBrk="0" hangingPunct="1">
              <a:lnSpc>
                <a:spcPct val="110000"/>
              </a:lnSpc>
              <a:spcBef>
                <a:spcPts val="0"/>
              </a:spcBef>
              <a:spcAft>
                <a:spcPts val="0"/>
              </a:spcAft>
              <a:buClr>
                <a:srgbClr val="00206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Handy for recurring journal entries</a:t>
            </a:r>
          </a:p>
          <a:p>
            <a:pPr marL="681750" marR="0" lvl="2" indent="-285750" algn="l" defTabSz="914377" rtl="0" eaLnBrk="1" fontAlgn="auto" latinLnBrk="0" hangingPunct="1">
              <a:lnSpc>
                <a:spcPct val="110000"/>
              </a:lnSpc>
              <a:spcBef>
                <a:spcPts val="0"/>
              </a:spcBef>
              <a:spcAft>
                <a:spcPts val="0"/>
              </a:spcAft>
              <a:buClr>
                <a:srgbClr val="00206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Able to change Templates when necessary</a:t>
            </a:r>
          </a:p>
          <a:p>
            <a:pPr marL="285750" marR="0" lvl="0" indent="-285750" algn="l" defTabSz="914377" rtl="0" eaLnBrk="1" fontAlgn="auto" latinLnBrk="0" hangingPunct="1">
              <a:lnSpc>
                <a:spcPct val="110000"/>
              </a:lnSpc>
              <a:spcBef>
                <a:spcPts val="0"/>
              </a:spcBef>
              <a:spcAft>
                <a:spcPts val="0"/>
              </a:spcAft>
              <a:buClr>
                <a:srgbClr val="25359C"/>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5359C"/>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25359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5359C"/>
                </a:solidFill>
                <a:effectLst/>
                <a:uLnTx/>
                <a:uFillTx/>
                <a:latin typeface="Arial" panose="020B0604020202020204"/>
                <a:ea typeface="+mn-ea"/>
                <a:cs typeface="+mn-cs"/>
              </a:rPr>
              <a:t>Hint Messages available</a:t>
            </a:r>
          </a:p>
          <a:p>
            <a:pPr marL="681750" marR="0" lvl="2" indent="-285750" algn="l" defTabSz="914377" rtl="0" eaLnBrk="1" fontAlgn="auto" latinLnBrk="0" hangingPunct="1">
              <a:lnSpc>
                <a:spcPct val="110000"/>
              </a:lnSpc>
              <a:spcBef>
                <a:spcPts val="0"/>
              </a:spcBef>
              <a:spcAft>
                <a:spcPts val="0"/>
              </a:spcAft>
              <a:buClr>
                <a:srgbClr val="00206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Tips and Tricks provided for each journal entry type to help users create entries</a:t>
            </a:r>
          </a:p>
          <a:p>
            <a:pPr marL="681750" marR="0" lvl="2" indent="-285750" algn="l" defTabSz="914377" rtl="0" eaLnBrk="1" fontAlgn="auto" latinLnBrk="0" hangingPunct="1">
              <a:lnSpc>
                <a:spcPct val="110000"/>
              </a:lnSpc>
              <a:spcBef>
                <a:spcPts val="0"/>
              </a:spcBef>
              <a:spcAft>
                <a:spcPts val="0"/>
              </a:spcAft>
              <a:buClr>
                <a:srgbClr val="002060"/>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Available in English and French</a:t>
            </a: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A2DF914C-02AD-1CDB-A81F-EAB0A1E5D0D7}"/>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78761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noProof="0" dirty="0">
                <a:solidFill>
                  <a:srgbClr val="25359C"/>
                </a:solidFill>
              </a:rPr>
              <a:t>Journal Entry (JE) Application Updates</a:t>
            </a:r>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050203"/>
            <a:ext cx="11196720" cy="5338732"/>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Phase 1 (7 JE types) has been in pilot since July 2023</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Period 11 financial close was the first time pilot site operators used the application for financial adjustment requests</a:t>
            </a:r>
          </a:p>
          <a:p>
            <a:pPr marL="738900" marR="0" lvl="2" indent="-342900" algn="l" defTabSz="914377" rtl="0" eaLnBrk="1" fontAlgn="auto" latinLnBrk="0" hangingPunct="1">
              <a:lnSpc>
                <a:spcPct val="107000"/>
              </a:lnSpc>
              <a:spcBef>
                <a:spcPts val="0"/>
              </a:spcBef>
              <a:spcAft>
                <a:spcPts val="800"/>
              </a:spcAft>
              <a:buClr>
                <a:srgbClr val="002060"/>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Requests are routed to the accountants during close to approve and post the entries</a:t>
            </a:r>
          </a:p>
          <a:p>
            <a:pPr marL="738900" marR="0" lvl="2" indent="-342900" algn="l" defTabSz="609585" rtl="0" eaLnBrk="1" fontAlgn="auto" latinLnBrk="0" hangingPunct="1">
              <a:lnSpc>
                <a:spcPct val="107000"/>
              </a:lnSpc>
              <a:spcBef>
                <a:spcPts val="0"/>
              </a:spcBef>
              <a:spcAft>
                <a:spcPts val="800"/>
              </a:spcAft>
              <a:buClrTx/>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Very few issues or defects were encountered</a:t>
            </a:r>
            <a:endParaRPr kumimoji="0" lang="en-US" sz="20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Pilot site operators provided valuable feedback and suggestions for enhancements to the application</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Some enhancements were moved to Production with the Phase 2 JE types this month</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More complex enhancements will be developed during the enhancement phase of the project</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The project team has been testing the phase 2 journal entry types as they were developed and they are now ready for the pilot site operators to use </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0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B6F3808-3389-3F66-1A4C-FFBA2A6503B4}"/>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187799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noProof="0" dirty="0">
                <a:solidFill>
                  <a:srgbClr val="25359C"/>
                </a:solidFill>
              </a:rPr>
              <a:t>Journal Entry Application </a:t>
            </a:r>
            <a:r>
              <a:rPr lang="en-US" sz="2800" dirty="0">
                <a:solidFill>
                  <a:srgbClr val="25359C"/>
                </a:solidFill>
              </a:rPr>
              <a:t>Next Steps</a:t>
            </a:r>
            <a:endParaRPr lang="en-US" sz="2800" noProof="0" dirty="0">
              <a:solidFill>
                <a:srgbClr val="25359C"/>
              </a:solidFill>
            </a:endParaRPr>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473200"/>
            <a:ext cx="11196720" cy="476828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Pilot site operators will begin using the newly released journal entry types and alert the project team of any issues and provide valuable feedback</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Since most of the phase 2 JE types are used only during month-end, the project team would like the pilot site operators to use them for two closes to be sure all is working as expected</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When the project team is comfortable that all the JE types in the application are </a:t>
            </a:r>
            <a:r>
              <a:rPr kumimoji="0" lang="en-US" sz="2400" b="0" i="0" u="none" strike="noStrike" kern="100" cap="none" spc="0" normalizeH="0" baseline="0" noProof="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working well, </a:t>
            </a: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the application will be rolled out to one segment at a time</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Roll out will include adding the FOOD O2C or FM O2C roll to user’s Fiori access</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Roll out will also include training all users on how to use the application</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Once the roll out has been completed for all segments, the transfer module in UFS will be disabled</a:t>
            </a:r>
          </a:p>
          <a:p>
            <a:pPr marL="612900" marR="0" lvl="1" indent="-342900" algn="l" defTabSz="914377" rtl="0" eaLnBrk="1" fontAlgn="auto" latinLnBrk="0" hangingPunct="1">
              <a:lnSpc>
                <a:spcPct val="107000"/>
              </a:lnSpc>
              <a:spcBef>
                <a:spcPts val="0"/>
              </a:spcBef>
              <a:spcAft>
                <a:spcPts val="800"/>
              </a:spcAft>
              <a:buClr>
                <a:srgbClr val="EE0000"/>
              </a:buClr>
              <a:buSzTx/>
              <a:buFont typeface="Symbol" panose="05050102010706020507" pitchFamily="18" charset="2"/>
              <a:buChar char=""/>
              <a:tabLst/>
              <a:defRPr/>
            </a:pPr>
            <a:endParaRPr kumimoji="0" lang="en-US" sz="2400" b="1" i="0" u="none" strike="noStrike" kern="100" cap="none" spc="0" normalizeH="0" baseline="0" noProof="0" dirty="0">
              <a:ln>
                <a:noFill/>
              </a:ln>
              <a:solidFill>
                <a:srgbClr val="2A295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12900" marR="0" lvl="1" indent="-342900" algn="l" defTabSz="914377" rtl="0" eaLnBrk="1" fontAlgn="auto" latinLnBrk="0" hangingPunct="1">
              <a:lnSpc>
                <a:spcPct val="107000"/>
              </a:lnSpc>
              <a:spcBef>
                <a:spcPts val="0"/>
              </a:spcBef>
              <a:spcAft>
                <a:spcPts val="800"/>
              </a:spcAft>
              <a:buClr>
                <a:srgbClr val="EE0000"/>
              </a:buClr>
              <a:buSzTx/>
              <a:buFont typeface="Symbol" panose="05050102010706020507" pitchFamily="18" charset="2"/>
              <a:buChar char=""/>
              <a:tabLst/>
              <a:defRPr/>
            </a:pPr>
            <a:endParaRPr kumimoji="0" lang="en-US" sz="2400" b="1" i="0" u="none" strike="noStrike" kern="100" cap="none" spc="0" normalizeH="0" baseline="0" noProof="0" dirty="0">
              <a:ln>
                <a:noFill/>
              </a:ln>
              <a:solidFill>
                <a:srgbClr val="2A295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B6DD1107-F77D-7E7B-C676-B6D64177E94B}"/>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11394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Questions?</a:t>
            </a:r>
            <a:endParaRPr lang="en-US" sz="2800" noProof="0" dirty="0"/>
          </a:p>
        </p:txBody>
      </p:sp>
      <p:pic>
        <p:nvPicPr>
          <p:cNvPr id="3" name="Picture 2" descr="Best 100+ Question Pictures [HD] | Download Free Images &amp; Stock Photos on  Unsplash">
            <a:extLst>
              <a:ext uri="{FF2B5EF4-FFF2-40B4-BE49-F238E27FC236}">
                <a16:creationId xmlns:a16="http://schemas.microsoft.com/office/drawing/2014/main" id="{559E2BB0-69D6-17A7-6206-F9D97C766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4" b="15945"/>
          <a:stretch/>
        </p:blipFill>
        <p:spPr bwMode="auto">
          <a:xfrm>
            <a:off x="554493" y="1051560"/>
            <a:ext cx="10998201" cy="5212080"/>
          </a:xfrm>
          <a:prstGeom prst="rect">
            <a:avLst/>
          </a:prstGeom>
          <a:solidFill>
            <a:srgbClr val="FFFFFF"/>
          </a:solidFill>
        </p:spPr>
      </p:pic>
      <p:sp>
        <p:nvSpPr>
          <p:cNvPr id="4" name="Footer Placeholder 3">
            <a:extLst>
              <a:ext uri="{FF2B5EF4-FFF2-40B4-BE49-F238E27FC236}">
                <a16:creationId xmlns:a16="http://schemas.microsoft.com/office/drawing/2014/main" id="{E084B496-A9BF-9DDA-5C35-FDC8D662CB37}"/>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34196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Guidance to improve cash handling on-site</a:t>
            </a:r>
            <a:endParaRPr kumimoji="0" lang="en-US" sz="37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rPr>
              <a:t>Unit Controller Call Series © Sodexo, May 2024.  All rights Reserved</a:t>
            </a:r>
          </a:p>
        </p:txBody>
      </p:sp>
    </p:spTree>
    <p:extLst>
      <p:ext uri="{BB962C8B-B14F-4D97-AF65-F5344CB8AC3E}">
        <p14:creationId xmlns:p14="http://schemas.microsoft.com/office/powerpoint/2010/main" val="263582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a:p>
        </p:txBody>
      </p:sp>
      <p:sp>
        <p:nvSpPr>
          <p:cNvPr id="2" name="TextBox 1">
            <a:extLst>
              <a:ext uri="{FF2B5EF4-FFF2-40B4-BE49-F238E27FC236}">
                <a16:creationId xmlns:a16="http://schemas.microsoft.com/office/drawing/2014/main" id="{C7EEF273-F75C-DF33-A771-7B9BDA51F4EB}"/>
              </a:ext>
            </a:extLst>
          </p:cNvPr>
          <p:cNvSpPr txBox="1"/>
          <p:nvPr/>
        </p:nvSpPr>
        <p:spPr>
          <a:xfrm>
            <a:off x="926274" y="1143806"/>
            <a:ext cx="7538853" cy="4447371"/>
          </a:xfrm>
          <a:prstGeom prst="rect">
            <a:avLst/>
          </a:prstGeom>
          <a:noFill/>
        </p:spPr>
        <p:txBody>
          <a:bodyPr wrap="square" rtlCol="0">
            <a:sp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Safety Moment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Jill Helms</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Q3 Credit &amp; Collections – </a:t>
            </a:r>
            <a:r>
              <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Mary Beth Riley, Brad Hamman</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t>SAP Fiori Journal Entry Update </a:t>
            </a:r>
            <a:r>
              <a:rPr lang="en-US" i="1" dirty="0">
                <a:solidFill>
                  <a:srgbClr val="283897"/>
                </a:solidFill>
                <a:latin typeface="Arial" panose="020B0604020202020204" pitchFamily="34" charset="0"/>
                <a:ea typeface="Times New Roman" panose="02020603050405020304" pitchFamily="18" charset="0"/>
                <a:cs typeface="Arial" panose="020B0604020202020204" pitchFamily="34" charset="0"/>
              </a:rPr>
              <a:t>– Wendy Cano</a:t>
            </a:r>
            <a:endPar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endParaRPr>
          </a:p>
          <a:p>
            <a:pPr defTabSz="914377">
              <a:lnSpc>
                <a:spcPct val="150000"/>
              </a:lnSpc>
              <a:buSzPts val="1000"/>
              <a:tabLst>
                <a:tab pos="457200" algn="l"/>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Cashier Guidelines and Cashier Audits </a:t>
            </a:r>
          </a:p>
          <a:p>
            <a:pPr defTabSz="914377">
              <a:lnSpc>
                <a:spcPct val="150000"/>
              </a:lnSpc>
              <a:buSzPts val="1000"/>
              <a:tabLst>
                <a:tab pos="457200" algn="l"/>
              </a:tabLst>
              <a:defRPr/>
            </a:pPr>
            <a:r>
              <a:rPr lang="en-US" dirty="0">
                <a:solidFill>
                  <a:srgbClr val="283897"/>
                </a:solidFill>
                <a:latin typeface="Arial" panose="020B0604020202020204"/>
              </a:rPr>
              <a:t>	</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Rubylyn Tantoy, Chad Mayerhofer</a:t>
            </a:r>
          </a:p>
          <a:p>
            <a:pPr defTabSz="914377">
              <a:lnSpc>
                <a:spcPct val="150000"/>
              </a:lnSpc>
              <a:buSzPts val="1000"/>
              <a:tabLst>
                <a:tab pos="457200" algn="l"/>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RA Reporting Procedures on Unit-Managed Deferred Income Programs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Paul Pasco</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Q&amp;A</a:t>
            </a:r>
          </a:p>
          <a:p>
            <a:endParaRPr lang="en-US" dirty="0"/>
          </a:p>
        </p:txBody>
      </p:sp>
      <p:sp>
        <p:nvSpPr>
          <p:cNvPr id="4" name="Footer Placeholder 3">
            <a:extLst>
              <a:ext uri="{FF2B5EF4-FFF2-40B4-BE49-F238E27FC236}">
                <a16:creationId xmlns:a16="http://schemas.microsoft.com/office/drawing/2014/main" id="{2B80186D-FC5F-588A-5332-875D2CCD0862}"/>
              </a:ext>
            </a:extLst>
          </p:cNvPr>
          <p:cNvSpPr>
            <a:spLocks noGrp="1"/>
          </p:cNvSpPr>
          <p:nvPr>
            <p:ph type="ftr" sz="quarter" idx="67"/>
          </p:nvPr>
        </p:nvSpPr>
        <p:spPr/>
        <p:txBody>
          <a:bodyPr/>
          <a:lstStyle/>
          <a:p>
            <a:r>
              <a:rPr lang="en-US"/>
              <a:t>Unit Controller Call Series © Sodexo, May 2024.  All rights Reserved</a:t>
            </a:r>
            <a:endParaRPr lang="fr-FR"/>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275165"/>
            <a:ext cx="6100133" cy="775597"/>
          </a:xfrm>
        </p:spPr>
        <p:txBody>
          <a:bodyPr/>
          <a:lstStyle/>
          <a:p>
            <a:r>
              <a:rPr lang="en-US" sz="2800" dirty="0"/>
              <a:t>Proper Cash handling is </a:t>
            </a:r>
            <a:r>
              <a:rPr lang="en-US" sz="2800" dirty="0">
                <a:solidFill>
                  <a:srgbClr val="FF0000"/>
                </a:solidFill>
              </a:rPr>
              <a:t>critical</a:t>
            </a:r>
            <a:r>
              <a:rPr lang="en-US" sz="2800" dirty="0"/>
              <a:t> to our success</a:t>
            </a:r>
            <a:endParaRPr lang="en-US" sz="2800" noProof="0" dirty="0"/>
          </a:p>
        </p:txBody>
      </p:sp>
      <p:sp>
        <p:nvSpPr>
          <p:cNvPr id="5" name="Footer Placeholder 4">
            <a:extLst>
              <a:ext uri="{FF2B5EF4-FFF2-40B4-BE49-F238E27FC236}">
                <a16:creationId xmlns:a16="http://schemas.microsoft.com/office/drawing/2014/main" id="{0C5F627D-B6F2-4234-9C54-4C5B4EA0CE9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May 2024.  All rights Reserved</a:t>
            </a:r>
          </a:p>
        </p:txBody>
      </p:sp>
      <p:sp>
        <p:nvSpPr>
          <p:cNvPr id="4" name="Espace réservé du texte 3">
            <a:extLst>
              <a:ext uri="{FF2B5EF4-FFF2-40B4-BE49-F238E27FC236}">
                <a16:creationId xmlns:a16="http://schemas.microsoft.com/office/drawing/2014/main" id="{806A5720-2B8E-48BF-BC84-C43D8B90732A}"/>
              </a:ext>
            </a:extLst>
          </p:cNvPr>
          <p:cNvSpPr>
            <a:spLocks noGrp="1"/>
          </p:cNvSpPr>
          <p:nvPr>
            <p:ph type="body" sz="quarter" idx="20"/>
          </p:nvPr>
        </p:nvSpPr>
        <p:spPr>
          <a:xfrm>
            <a:off x="442913" y="1586583"/>
            <a:ext cx="5855212" cy="995978"/>
          </a:xfrm>
        </p:spPr>
        <p:txBody>
          <a:bodyPr/>
          <a:lstStyle/>
          <a:p>
            <a:pPr marL="0" lvl="1" indent="0" algn="just">
              <a:buNone/>
            </a:pPr>
            <a:r>
              <a:rPr lang="en-US" noProof="0" dirty="0"/>
              <a:t>Cash is very attractive; Cash fraud is a question of opportunity. </a:t>
            </a:r>
            <a:r>
              <a:rPr lang="en-US" noProof="0" dirty="0">
                <a:solidFill>
                  <a:srgbClr val="7F0000"/>
                </a:solidFill>
              </a:rPr>
              <a:t>Strong processes and discipline around cash handling is required</a:t>
            </a:r>
            <a:r>
              <a:rPr lang="en-US" noProof="0" dirty="0"/>
              <a:t> to help ensure </a:t>
            </a:r>
            <a:r>
              <a:rPr lang="en-US" dirty="0"/>
              <a:t>we prevent the risks </a:t>
            </a:r>
            <a:r>
              <a:rPr lang="en-US" noProof="0" dirty="0"/>
              <a:t>of fraud, theft or other inappropriate activity.</a:t>
            </a:r>
          </a:p>
        </p:txBody>
      </p:sp>
      <p:sp>
        <p:nvSpPr>
          <p:cNvPr id="16" name="TextBox 15">
            <a:extLst>
              <a:ext uri="{FF2B5EF4-FFF2-40B4-BE49-F238E27FC236}">
                <a16:creationId xmlns:a16="http://schemas.microsoft.com/office/drawing/2014/main" id="{E6448ECC-0DAC-BA9F-08DD-7B0FCB558726}"/>
              </a:ext>
            </a:extLst>
          </p:cNvPr>
          <p:cNvSpPr txBox="1"/>
          <p:nvPr/>
        </p:nvSpPr>
        <p:spPr>
          <a:xfrm>
            <a:off x="382776" y="3118382"/>
            <a:ext cx="6416376" cy="2031325"/>
          </a:xfrm>
          <a:prstGeom prst="rect">
            <a:avLst/>
          </a:prstGeom>
          <a:noFill/>
        </p:spPr>
        <p:txBody>
          <a:bodyPr wrap="square">
            <a:spAutoFit/>
          </a:bodyPr>
          <a:lstStyle/>
          <a:p>
            <a:pPr marL="0" marR="0" lvl="1" indent="0" algn="l" defTabSz="914377" rtl="0" eaLnBrk="1" fontAlgn="auto" latinLnBrk="0" hangingPunct="1">
              <a:lnSpc>
                <a:spcPct val="100000"/>
              </a:lnSpc>
              <a:spcBef>
                <a:spcPts val="0"/>
              </a:spcBef>
              <a:spcAft>
                <a:spcPts val="0"/>
              </a:spcAft>
              <a:buClr>
                <a:srgbClr val="EE0000"/>
              </a:buClr>
              <a:buSzTx/>
              <a:buFontTx/>
              <a:buNone/>
              <a:tabLst/>
              <a:defRPr/>
            </a:pPr>
            <a:r>
              <a:rPr kumimoji="0" lang="en-US" sz="2000" b="1" i="0" u="none" strike="noStrike" kern="1200" cap="none" spc="0" normalizeH="0" baseline="0" noProof="0" dirty="0">
                <a:ln>
                  <a:noFill/>
                </a:ln>
                <a:solidFill>
                  <a:srgbClr val="7F0000"/>
                </a:solidFill>
                <a:effectLst/>
                <a:uLnTx/>
                <a:uFillTx/>
                <a:latin typeface="Arial" panose="020B0604020202020204"/>
                <a:ea typeface="+mn-ea"/>
                <a:cs typeface="+mn-cs"/>
              </a:rPr>
              <a:t>10 Rules for Cash On-Site</a:t>
            </a:r>
          </a:p>
          <a:p>
            <a:pPr marL="0" marR="0" lvl="1" indent="0" algn="l" defTabSz="914377" rtl="0" eaLnBrk="1" fontAlgn="auto" latinLnBrk="0" hangingPunct="1">
              <a:lnSpc>
                <a:spcPct val="100000"/>
              </a:lnSpc>
              <a:spcBef>
                <a:spcPts val="0"/>
              </a:spcBef>
              <a:spcAft>
                <a:spcPts val="0"/>
              </a:spcAft>
              <a:buClr>
                <a:srgbClr val="EE0000"/>
              </a:buClr>
              <a:buSzTx/>
              <a:buFontTx/>
              <a:buNone/>
              <a:tabLst/>
              <a:defRPr/>
            </a:pPr>
            <a:r>
              <a:rPr kumimoji="0" lang="en-US" sz="1400" b="0" i="0" u="none" strike="noStrike" kern="1200" cap="none" spc="0" normalizeH="0" baseline="0" noProof="0" dirty="0">
                <a:ln>
                  <a:noFill/>
                </a:ln>
                <a:solidFill>
                  <a:srgbClr val="2A295C"/>
                </a:solidFill>
                <a:effectLst/>
                <a:uLnTx/>
                <a:uFillTx/>
                <a:latin typeface="Arial" panose="020B0604020202020204"/>
                <a:ea typeface="+mn-ea"/>
                <a:cs typeface="+mn-cs"/>
              </a:rPr>
              <a:t>These rules detail the fundamentals that must be implemented and adhered to on site</a:t>
            </a:r>
            <a:r>
              <a:rPr kumimoji="0" lang="en-US" sz="1400" b="0" i="1" u="none" strike="noStrike" kern="1200" cap="none" spc="0" normalizeH="0" baseline="0" noProof="0" dirty="0">
                <a:ln>
                  <a:noFill/>
                </a:ln>
                <a:solidFill>
                  <a:srgbClr val="2A295C"/>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2A295C"/>
                </a:solidFill>
                <a:effectLst/>
                <a:uLnTx/>
                <a:uFillTx/>
                <a:latin typeface="Arial" panose="020B0604020202020204"/>
                <a:ea typeface="+mn-ea"/>
                <a:cs typeface="+mn-cs"/>
              </a:rPr>
              <a:t>Refer to </a:t>
            </a:r>
            <a:r>
              <a:rPr kumimoji="0" lang="en-US" sz="1400" b="0" i="0" u="none" strike="noStrike" kern="1200" cap="none" spc="0" normalizeH="0" baseline="0" noProof="0" dirty="0">
                <a:ln>
                  <a:noFill/>
                </a:ln>
                <a:solidFill>
                  <a:srgbClr val="2A295C"/>
                </a:solidFill>
                <a:effectLst/>
                <a:uLnTx/>
                <a:uFillTx/>
                <a:latin typeface="Arial" panose="020B0604020202020204"/>
                <a:ea typeface="+mn-ea"/>
                <a:cs typeface="+mn-cs"/>
                <a:hlinkClick r:id="rId3"/>
              </a:rPr>
              <a:t>Audit and Compliance</a:t>
            </a:r>
            <a:r>
              <a:rPr kumimoji="0" lang="en-US" sz="1400" b="0" i="0" u="none" strike="noStrike" kern="1200" cap="none" spc="0" normalizeH="0" baseline="0" noProof="0" dirty="0">
                <a:ln>
                  <a:noFill/>
                </a:ln>
                <a:solidFill>
                  <a:srgbClr val="2A295C"/>
                </a:solidFill>
                <a:effectLst/>
                <a:uLnTx/>
                <a:uFillTx/>
                <a:latin typeface="Arial" panose="020B0604020202020204"/>
                <a:ea typeface="+mn-ea"/>
                <a:cs typeface="+mn-cs"/>
              </a:rPr>
              <a:t> on SodexoNet.</a:t>
            </a:r>
            <a:endParaRPr kumimoji="0" lang="en-US" sz="1500"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0" marR="0" lvl="1" indent="0" algn="l" defTabSz="914377" rtl="0" eaLnBrk="1" fontAlgn="auto" latinLnBrk="0" hangingPunct="1">
              <a:lnSpc>
                <a:spcPct val="100000"/>
              </a:lnSpc>
              <a:spcBef>
                <a:spcPts val="0"/>
              </a:spcBef>
              <a:spcAft>
                <a:spcPts val="0"/>
              </a:spcAft>
              <a:buClr>
                <a:srgbClr val="EE0000"/>
              </a:buClr>
              <a:buSzTx/>
              <a:buFontTx/>
              <a:buNone/>
              <a:tabLst/>
              <a:defRPr/>
            </a:pPr>
            <a:endParaRPr kumimoji="0" lang="en-US" sz="1500"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0" marR="0" lvl="1" indent="0" algn="l" defTabSz="914377" rtl="0" eaLnBrk="1" fontAlgn="auto" latinLnBrk="0" hangingPunct="1">
              <a:lnSpc>
                <a:spcPct val="100000"/>
              </a:lnSpc>
              <a:spcBef>
                <a:spcPts val="0"/>
              </a:spcBef>
              <a:spcAft>
                <a:spcPts val="0"/>
              </a:spcAft>
              <a:buClr>
                <a:srgbClr val="EE0000"/>
              </a:buClr>
              <a:buSzTx/>
              <a:buFontTx/>
              <a:buNone/>
              <a:tabLst/>
              <a:defRPr/>
            </a:pPr>
            <a:endParaRPr kumimoji="0" lang="en-US" sz="1500"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0" marR="0" lvl="1" indent="0" algn="l" defTabSz="914377" rtl="0" eaLnBrk="1" fontAlgn="auto" latinLnBrk="0" hangingPunct="1">
              <a:lnSpc>
                <a:spcPct val="100000"/>
              </a:lnSpc>
              <a:spcBef>
                <a:spcPts val="0"/>
              </a:spcBef>
              <a:spcAft>
                <a:spcPts val="0"/>
              </a:spcAft>
              <a:buClr>
                <a:srgbClr val="EE0000"/>
              </a:buClr>
              <a:buSzTx/>
              <a:buFontTx/>
              <a:buNone/>
              <a:tabLst/>
              <a:defRPr/>
            </a:pPr>
            <a:r>
              <a:rPr kumimoji="0" lang="en-US" sz="2000" b="1" i="0" u="none" strike="noStrike" kern="1200" cap="none" spc="0" normalizeH="0" baseline="0" noProof="0" dirty="0">
                <a:ln>
                  <a:noFill/>
                </a:ln>
                <a:solidFill>
                  <a:srgbClr val="7F0000"/>
                </a:solidFill>
                <a:effectLst/>
                <a:uLnTx/>
                <a:uFillTx/>
                <a:latin typeface="Arial" panose="020B0604020202020204"/>
                <a:ea typeface="+mn-ea"/>
                <a:cs typeface="+mn-cs"/>
              </a:rPr>
              <a:t>10 Golden Rules for Cash</a:t>
            </a:r>
          </a:p>
          <a:p>
            <a:pPr marL="0" marR="0" lvl="1" indent="0" algn="l" defTabSz="914377" rtl="0" eaLnBrk="1" fontAlgn="auto" latinLnBrk="0" hangingPunct="1">
              <a:lnSpc>
                <a:spcPct val="100000"/>
              </a:lnSpc>
              <a:spcBef>
                <a:spcPts val="0"/>
              </a:spcBef>
              <a:spcAft>
                <a:spcPts val="0"/>
              </a:spcAft>
              <a:buClr>
                <a:srgbClr val="EE0000"/>
              </a:buClr>
              <a:buSzTx/>
              <a:buFontTx/>
              <a:buNone/>
              <a:tabLst/>
              <a:defRPr/>
            </a:pPr>
            <a:r>
              <a:rPr kumimoji="0" lang="en-US" sz="1400" b="0" i="0" u="none" strike="noStrike" kern="1200" cap="none" spc="0" normalizeH="0" baseline="0" noProof="0" dirty="0">
                <a:ln>
                  <a:noFill/>
                </a:ln>
                <a:solidFill>
                  <a:srgbClr val="2A295C"/>
                </a:solidFill>
                <a:effectLst/>
                <a:uLnTx/>
                <a:uFillTx/>
                <a:latin typeface="Arial" panose="020B0604020202020204"/>
                <a:ea typeface="+mn-ea"/>
                <a:cs typeface="+mn-cs"/>
              </a:rPr>
              <a:t>These rules detail the fundamentals that must be implemented and adhered to on site and by FSS and Banking. Refer to Appendix (slide 5).</a:t>
            </a:r>
          </a:p>
        </p:txBody>
      </p:sp>
      <p:pic>
        <p:nvPicPr>
          <p:cNvPr id="12" name="Picture 11" descr="Screen shot of the 10 Rules for Cash Onsite&#10;1 Only trained team members are allowed to handle cash.&#10;2 Each cash register must have a fixed float&#10;3 Each team member records all transactions in his/her own cash register for the shift. The team member offers a receipt to each customer.&#10;4 At the end of the shift, the team member separates out the fixed float and counts the rest of the cash.&#10;5 The Z ticket is printed by a person different from the person handling the cash, who also verifies the count and ensures it matches with the sales record.&#10;6 Cash differences, if any, are documented and followed up immediately.&#10;7 All cash on site must be kept in a safe (size dependent on amount of cash held.) Access to the safe must be properly restricted.&#10;8 Cash in the safe must be counted regularly, and reconciled with the accounting records.&#10;9 Cash must be banked, once the limit for the site is reached, and as per NorAm process.&#10;10 Surprise cash audits will be carried out regularly.">
            <a:extLst>
              <a:ext uri="{FF2B5EF4-FFF2-40B4-BE49-F238E27FC236}">
                <a16:creationId xmlns:a16="http://schemas.microsoft.com/office/drawing/2014/main" id="{24AB5502-8392-30F8-1FC6-B5A383160124}"/>
              </a:ext>
            </a:extLst>
          </p:cNvPr>
          <p:cNvPicPr>
            <a:picLocks noChangeAspect="1"/>
          </p:cNvPicPr>
          <p:nvPr/>
        </p:nvPicPr>
        <p:blipFill>
          <a:blip r:embed="rId4"/>
          <a:stretch>
            <a:fillRect/>
          </a:stretch>
        </p:blipFill>
        <p:spPr>
          <a:xfrm>
            <a:off x="7413765" y="179591"/>
            <a:ext cx="3995453" cy="6273164"/>
          </a:xfrm>
          <a:prstGeom prst="rect">
            <a:avLst/>
          </a:prstGeom>
        </p:spPr>
      </p:pic>
    </p:spTree>
    <p:extLst>
      <p:ext uri="{BB962C8B-B14F-4D97-AF65-F5344CB8AC3E}">
        <p14:creationId xmlns:p14="http://schemas.microsoft.com/office/powerpoint/2010/main" val="83879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89839"/>
            <a:ext cx="10515600" cy="346249"/>
          </a:xfrm>
        </p:spPr>
        <p:txBody>
          <a:bodyPr/>
          <a:lstStyle/>
          <a:p>
            <a:r>
              <a:rPr lang="en-US" dirty="0"/>
              <a:t>Most Common Findings</a:t>
            </a:r>
            <a:endParaRPr lang="en-US" noProof="0" dirty="0"/>
          </a:p>
        </p:txBody>
      </p:sp>
      <p:sp>
        <p:nvSpPr>
          <p:cNvPr id="3" name="Sous-titre 2">
            <a:extLst>
              <a:ext uri="{FF2B5EF4-FFF2-40B4-BE49-F238E27FC236}">
                <a16:creationId xmlns:a16="http://schemas.microsoft.com/office/drawing/2014/main" id="{62BBF935-A344-4F7C-87E3-6543074082F8}"/>
              </a:ext>
            </a:extLst>
          </p:cNvPr>
          <p:cNvSpPr>
            <a:spLocks noGrp="1"/>
          </p:cNvSpPr>
          <p:nvPr>
            <p:ph type="subTitle" idx="1"/>
          </p:nvPr>
        </p:nvSpPr>
        <p:spPr>
          <a:xfrm>
            <a:off x="443280" y="850804"/>
            <a:ext cx="10515600" cy="312330"/>
          </a:xfrm>
        </p:spPr>
        <p:txBody>
          <a:bodyPr/>
          <a:lstStyle/>
          <a:p>
            <a:r>
              <a:rPr lang="en-US" noProof="0" dirty="0"/>
              <a:t>Noted from I2C Testing and GIA Investigations</a:t>
            </a:r>
          </a:p>
        </p:txBody>
      </p:sp>
      <p:sp>
        <p:nvSpPr>
          <p:cNvPr id="5" name="Footer Placeholder 4">
            <a:extLst>
              <a:ext uri="{FF2B5EF4-FFF2-40B4-BE49-F238E27FC236}">
                <a16:creationId xmlns:a16="http://schemas.microsoft.com/office/drawing/2014/main" id="{0C5F627D-B6F2-4234-9C54-4C5B4EA0CE9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May 2024.  All rights Reserved</a:t>
            </a:r>
          </a:p>
        </p:txBody>
      </p:sp>
      <p:sp>
        <p:nvSpPr>
          <p:cNvPr id="6" name="TextBox 5">
            <a:extLst>
              <a:ext uri="{FF2B5EF4-FFF2-40B4-BE49-F238E27FC236}">
                <a16:creationId xmlns:a16="http://schemas.microsoft.com/office/drawing/2014/main" id="{850C9506-A66C-9A9C-D4F1-F5DA494B522A}"/>
              </a:ext>
            </a:extLst>
          </p:cNvPr>
          <p:cNvSpPr txBox="1"/>
          <p:nvPr/>
        </p:nvSpPr>
        <p:spPr>
          <a:xfrm>
            <a:off x="628163" y="1510929"/>
            <a:ext cx="4071195" cy="894014"/>
          </a:xfrm>
          <a:prstGeom prst="roundRect">
            <a:avLst/>
          </a:prstGeom>
          <a:solidFill>
            <a:srgbClr val="253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Cash Handling Training module in Ingenium is not completed</a:t>
            </a:r>
          </a:p>
        </p:txBody>
      </p:sp>
      <p:sp>
        <p:nvSpPr>
          <p:cNvPr id="7" name="TextBox 6">
            <a:extLst>
              <a:ext uri="{FF2B5EF4-FFF2-40B4-BE49-F238E27FC236}">
                <a16:creationId xmlns:a16="http://schemas.microsoft.com/office/drawing/2014/main" id="{4FB87A33-24BD-A590-6015-13F087893032}"/>
              </a:ext>
            </a:extLst>
          </p:cNvPr>
          <p:cNvSpPr txBox="1"/>
          <p:nvPr/>
        </p:nvSpPr>
        <p:spPr>
          <a:xfrm>
            <a:off x="628163" y="2647030"/>
            <a:ext cx="4071195" cy="914847"/>
          </a:xfrm>
          <a:prstGeom prst="roundRect">
            <a:avLst/>
          </a:prstGeom>
          <a:solidFill>
            <a:srgbClr val="253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Cashier Guidelines are not signed</a:t>
            </a:r>
          </a:p>
        </p:txBody>
      </p:sp>
      <p:sp>
        <p:nvSpPr>
          <p:cNvPr id="8" name="TextBox 7">
            <a:extLst>
              <a:ext uri="{FF2B5EF4-FFF2-40B4-BE49-F238E27FC236}">
                <a16:creationId xmlns:a16="http://schemas.microsoft.com/office/drawing/2014/main" id="{AAD6D6DF-40EE-4451-2FA3-BA7D40BD66D3}"/>
              </a:ext>
            </a:extLst>
          </p:cNvPr>
          <p:cNvSpPr txBox="1"/>
          <p:nvPr/>
        </p:nvSpPr>
        <p:spPr>
          <a:xfrm>
            <a:off x="628163" y="3803964"/>
            <a:ext cx="4071195" cy="949028"/>
          </a:xfrm>
          <a:prstGeom prst="roundRect">
            <a:avLst/>
          </a:prstGeom>
          <a:solidFill>
            <a:srgbClr val="253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Surprise Cashier Audit is not being conducted at all sites</a:t>
            </a:r>
          </a:p>
        </p:txBody>
      </p:sp>
      <p:sp>
        <p:nvSpPr>
          <p:cNvPr id="9" name="TextBox 8">
            <a:extLst>
              <a:ext uri="{FF2B5EF4-FFF2-40B4-BE49-F238E27FC236}">
                <a16:creationId xmlns:a16="http://schemas.microsoft.com/office/drawing/2014/main" id="{96069725-F230-FECE-D9BD-54A12870DDAA}"/>
              </a:ext>
            </a:extLst>
          </p:cNvPr>
          <p:cNvSpPr txBox="1"/>
          <p:nvPr/>
        </p:nvSpPr>
        <p:spPr>
          <a:xfrm>
            <a:off x="628163" y="4995079"/>
            <a:ext cx="4071195" cy="1012458"/>
          </a:xfrm>
          <a:prstGeom prst="roundRect">
            <a:avLst/>
          </a:prstGeom>
          <a:solidFill>
            <a:srgbClr val="25359C"/>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Lack of proper segregation of duties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Lack of management oversight</a:t>
            </a:r>
          </a:p>
        </p:txBody>
      </p:sp>
      <p:grpSp>
        <p:nvGrpSpPr>
          <p:cNvPr id="37" name="Group 36" descr="Screenshot titled Key Cash Controls&#10;Policy AF Topic 711-01 Cash Controls and Procedures link&#10;Bullets: &#10;Segregation of Duties: More than one person must be involved in the cash handling to provide checks and balances (Exhibit A).&#10;Personnel involved in cash handling should complete the Cash Handling Training and TOPS Business Process Improvement (Cash Handling Skills) in Ingenium.&#10;Each manager must read, sign and retain the Cash Control Rules for Management (Form 1102).&#10;Each person involved in the cash handling process must read, sign, and follow the Cashier Guidelines (Form 1103).&#10;Each cost center must establish cashier handling guidelines for situations unique to the cost center not covered by the Cashier Guidelines such has handling of meal plans.&#10;Management should conduct Surprise Cashier Audits to ensure that each cashier is audited at least once per month (or once per 90 days for Corporate Services, Leisure and Government). Document the audits performed.">
            <a:extLst>
              <a:ext uri="{FF2B5EF4-FFF2-40B4-BE49-F238E27FC236}">
                <a16:creationId xmlns:a16="http://schemas.microsoft.com/office/drawing/2014/main" id="{1C09A12F-0EC3-869C-B35D-EBBB624145F0}"/>
              </a:ext>
            </a:extLst>
          </p:cNvPr>
          <p:cNvGrpSpPr/>
          <p:nvPr/>
        </p:nvGrpSpPr>
        <p:grpSpPr>
          <a:xfrm>
            <a:off x="5050466" y="1520456"/>
            <a:ext cx="6687878" cy="4486740"/>
            <a:chOff x="5954504" y="1495522"/>
            <a:chExt cx="5735166" cy="4278701"/>
          </a:xfrm>
        </p:grpSpPr>
        <p:sp>
          <p:nvSpPr>
            <p:cNvPr id="23" name="Espace réservé du texte 5">
              <a:extLst>
                <a:ext uri="{FF2B5EF4-FFF2-40B4-BE49-F238E27FC236}">
                  <a16:creationId xmlns:a16="http://schemas.microsoft.com/office/drawing/2014/main" id="{053A3525-E2AD-E29A-BFE8-1A827F9132C9}"/>
                </a:ext>
              </a:extLst>
            </p:cNvPr>
            <p:cNvSpPr txBox="1">
              <a:spLocks/>
            </p:cNvSpPr>
            <p:nvPr/>
          </p:nvSpPr>
          <p:spPr>
            <a:xfrm>
              <a:off x="5954504" y="1495522"/>
              <a:ext cx="5735166" cy="517836"/>
            </a:xfrm>
            <a:prstGeom prst="rect">
              <a:avLst/>
            </a:prstGeom>
            <a:solidFill>
              <a:srgbClr val="002060"/>
            </a:solidFill>
            <a:ln w="12700">
              <a:solidFill>
                <a:srgbClr val="002060"/>
              </a:solidFill>
            </a:ln>
          </p:spPr>
          <p:txBody>
            <a:bodyPr vert="horz" lIns="0" tIns="0" rIns="0" bIns="0" rtlCol="0" anchor="ctr">
              <a:noAutofit/>
            </a:bodyPr>
            <a:lstStyle>
              <a:lvl1pPr marL="176003" indent="-176003" algn="l" defTabSz="815407" rtl="0" eaLnBrk="1" latinLnBrk="0" hangingPunct="1">
                <a:spcBef>
                  <a:spcPts val="600"/>
                </a:spcBef>
                <a:spcAft>
                  <a:spcPts val="0"/>
                </a:spcAft>
                <a:buClr>
                  <a:schemeClr val="accent1"/>
                </a:buClr>
                <a:buFont typeface="Wingdings" panose="05000000000000000000" pitchFamily="2" charset="2"/>
                <a:buChar char="§"/>
                <a:defRPr sz="1600" b="0" kern="1200">
                  <a:solidFill>
                    <a:schemeClr val="tx2"/>
                  </a:solidFill>
                  <a:latin typeface="+mn-lt"/>
                  <a:ea typeface="+mn-ea"/>
                  <a:cs typeface="+mn-cs"/>
                </a:defRPr>
              </a:lvl1pPr>
              <a:lvl2pPr marL="627906" indent="-266385" algn="l" defTabSz="815407" rtl="0" eaLnBrk="1" latinLnBrk="0" hangingPunct="1">
                <a:spcBef>
                  <a:spcPts val="300"/>
                </a:spcBef>
                <a:spcAft>
                  <a:spcPts val="0"/>
                </a:spcAft>
                <a:buClr>
                  <a:schemeClr val="accent1"/>
                </a:buClr>
                <a:buSzPct val="120000"/>
                <a:buFont typeface="Arial" panose="020B0604020202020204" pitchFamily="34" charset="0"/>
                <a:buChar char="›"/>
                <a:tabLst>
                  <a:tab pos="1614162" algn="l"/>
                  <a:tab pos="2327692" algn="l"/>
                  <a:tab pos="8067637" algn="r"/>
                </a:tabLst>
                <a:defRPr sz="1400" b="0" kern="1200">
                  <a:solidFill>
                    <a:schemeClr val="tx2"/>
                  </a:solidFill>
                  <a:latin typeface="+mn-lt"/>
                  <a:ea typeface="+mn-ea"/>
                  <a:cs typeface="+mn-cs"/>
                </a:defRPr>
              </a:lvl2pPr>
              <a:lvl3pPr marL="895874" indent="-176003" algn="l" defTabSz="815407" rtl="0" eaLnBrk="1" latinLnBrk="0" hangingPunct="1">
                <a:spcBef>
                  <a:spcPts val="300"/>
                </a:spcBef>
                <a:spcAft>
                  <a:spcPts val="0"/>
                </a:spcAft>
                <a:buClr>
                  <a:schemeClr val="bg2"/>
                </a:buClr>
                <a:buFont typeface="Arial" panose="020B0604020202020204" pitchFamily="34" charset="0"/>
                <a:buChar char="•"/>
                <a:tabLst>
                  <a:tab pos="1081394" algn="l"/>
                  <a:tab pos="2146930" algn="l"/>
                  <a:tab pos="8067637" algn="r"/>
                </a:tabLst>
                <a:defRPr sz="1400" kern="1200">
                  <a:solidFill>
                    <a:schemeClr val="tx1"/>
                  </a:solidFill>
                  <a:latin typeface="+mn-lt"/>
                  <a:ea typeface="+mn-ea"/>
                  <a:cs typeface="+mn-cs"/>
                </a:defRPr>
              </a:lvl3pPr>
              <a:lvl4pPr marL="1614162" indent="-179174" algn="l" defTabSz="815407" rtl="0" eaLnBrk="1" latinLnBrk="0" hangingPunct="1">
                <a:spcBef>
                  <a:spcPts val="600"/>
                </a:spcBef>
                <a:spcAft>
                  <a:spcPts val="0"/>
                </a:spcAft>
                <a:buClr>
                  <a:schemeClr val="bg2"/>
                </a:buClr>
                <a:buFont typeface="Arial" panose="020B0604020202020204" pitchFamily="34" charset="0"/>
                <a:buNone/>
                <a:defRPr sz="1400" b="1" kern="1200" baseline="0">
                  <a:solidFill>
                    <a:schemeClr val="tx1"/>
                  </a:solidFill>
                  <a:latin typeface="+mn-lt"/>
                  <a:ea typeface="+mn-ea"/>
                  <a:cs typeface="+mn-cs"/>
                </a:defRPr>
              </a:lvl4pPr>
              <a:lvl5pPr marL="0" indent="0" algn="l" defTabSz="815407" rtl="0" eaLnBrk="1" latinLnBrk="0" hangingPunct="1">
                <a:spcBef>
                  <a:spcPts val="300"/>
                </a:spcBef>
                <a:spcAft>
                  <a:spcPts val="0"/>
                </a:spcAft>
                <a:buClr>
                  <a:schemeClr val="accent1"/>
                </a:buClr>
                <a:buFont typeface="Arial" pitchFamily="34" charset="0"/>
                <a:buNone/>
                <a:defRPr sz="1400" b="0" kern="1200" baseline="0">
                  <a:solidFill>
                    <a:schemeClr val="tx2"/>
                  </a:solidFill>
                  <a:latin typeface="+mn-lt"/>
                  <a:ea typeface="+mn-ea"/>
                  <a:cs typeface="+mn-cs"/>
                </a:defRPr>
              </a:lvl5pPr>
              <a:lvl6pPr marL="2242369" indent="-203851" algn="l" defTabSz="81540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0071" indent="-203851" algn="l" defTabSz="81540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7774" indent="-203851" algn="l" defTabSz="81540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5476" indent="-203851" algn="l" defTabSz="815407"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1088470" rtl="0" eaLnBrk="1" fontAlgn="auto" latinLnBrk="0" hangingPunct="1">
                <a:lnSpc>
                  <a:spcPct val="90000"/>
                </a:lnSpc>
                <a:spcBef>
                  <a:spcPts val="600"/>
                </a:spcBef>
                <a:spcAft>
                  <a:spcPts val="0"/>
                </a:spcAft>
                <a:buClr>
                  <a:srgbClr val="25359C"/>
                </a:buClr>
                <a:buSzTx/>
                <a:buFont typeface="Wingdings" panose="05000000000000000000" pitchFamily="2" charset="2"/>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Key Cash Controls</a:t>
              </a:r>
            </a:p>
          </p:txBody>
        </p:sp>
        <p:sp>
          <p:nvSpPr>
            <p:cNvPr id="24" name="Content Placeholder 7" descr="&#10;">
              <a:extLst>
                <a:ext uri="{FF2B5EF4-FFF2-40B4-BE49-F238E27FC236}">
                  <a16:creationId xmlns:a16="http://schemas.microsoft.com/office/drawing/2014/main" id="{9219F13A-FDC9-71B5-DE8D-70CD4CEB2555}"/>
                </a:ext>
              </a:extLst>
            </p:cNvPr>
            <p:cNvSpPr txBox="1">
              <a:spLocks/>
            </p:cNvSpPr>
            <p:nvPr/>
          </p:nvSpPr>
          <p:spPr>
            <a:xfrm>
              <a:off x="5954504" y="2013358"/>
              <a:ext cx="5735166" cy="3760865"/>
            </a:xfrm>
            <a:prstGeom prst="rect">
              <a:avLst/>
            </a:prstGeom>
            <a:ln w="12700">
              <a:solidFill>
                <a:srgbClr val="283897"/>
              </a:solidFill>
            </a:ln>
          </p:spPr>
          <p:txBody>
            <a:bodyPr>
              <a:noAutofit/>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kumimoji="0" lang="en-US" sz="100" b="1"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endParaRPr>
            </a:p>
            <a:p>
              <a:pPr marL="0" marR="0" lvl="1" indent="0" algn="just"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Policy: </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AF Topic 711-01 Cash Controls and Procedures</a:t>
              </a:r>
              <a:endParaRPr kumimoji="0" lang="en-US" sz="1400" b="1"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endParaRPr>
            </a:p>
            <a:p>
              <a:pPr marL="270000" marR="0" lvl="1" indent="-27000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300" b="1"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Segregation of Duties: </a:t>
              </a: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More than one person must be involved in the cash handling to provide checks and balances (AF 711-01 Exhibit A Segregation of Duties for Cash Handling).</a:t>
              </a:r>
            </a:p>
            <a:p>
              <a:pPr marL="270000" marR="0" lvl="1" indent="-27000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Personnel involved in cash handling should complete the </a:t>
              </a:r>
              <a:r>
                <a:rPr kumimoji="0" lang="en-US" sz="1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Cash Handling Training</a:t>
              </a: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 in Ingenium.</a:t>
              </a:r>
            </a:p>
            <a:p>
              <a:pPr marL="270000" marR="0" lvl="1" indent="-27000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Each manager must read, sign and retain the </a:t>
              </a:r>
              <a:r>
                <a:rPr kumimoji="0" lang="en-US" sz="1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Cash Control Rules for Management</a:t>
              </a: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 (Form 1102).</a:t>
              </a:r>
            </a:p>
            <a:p>
              <a:pPr marL="270000" marR="0" lvl="1" indent="-27000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Each person involved in the cash handling process must read, sign, and follow the </a:t>
              </a:r>
              <a:r>
                <a:rPr kumimoji="0" lang="en-US" sz="1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Cashier Guidelines</a:t>
              </a:r>
              <a:r>
                <a:rPr kumimoji="0" lang="en-US" sz="13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(Form 1103).</a:t>
              </a:r>
            </a:p>
            <a:p>
              <a:pPr marL="270000" marR="0" lvl="1" indent="-27000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Each cost center must establish cashier handling guidelines for situations unique to the cost center not covered by the Cashier Guidelines such has handling of meal plans.</a:t>
              </a:r>
            </a:p>
            <a:p>
              <a:pPr marL="270000" marR="0" lvl="1" indent="-270000" algn="just"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sz="1300" b="0"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rPr>
                <a:t>Management should conduct Surprise Cashier Audits to ensure that each cashier is audited at least once per month (or once per 90 days for Corporate Services, Leisure and Government). Document the audits performed.</a:t>
              </a:r>
              <a:endParaRPr kumimoji="0" lang="en-US" sz="1300" b="1" i="0" u="none" strike="noStrike" kern="1200" cap="none" spc="0" normalizeH="0" baseline="0" noProof="0" dirty="0">
                <a:ln>
                  <a:noFill/>
                </a:ln>
                <a:solidFill>
                  <a:srgbClr val="2A295C"/>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676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1780B-4BC2-CFC1-37B1-FBAB8E078D01}"/>
              </a:ext>
            </a:extLst>
          </p:cNvPr>
          <p:cNvSpPr>
            <a:spLocks noGrp="1"/>
          </p:cNvSpPr>
          <p:nvPr>
            <p:ph type="title"/>
          </p:nvPr>
        </p:nvSpPr>
        <p:spPr>
          <a:xfrm>
            <a:off x="360688" y="-508503"/>
            <a:ext cx="10515600" cy="346249"/>
          </a:xfrm>
        </p:spPr>
        <p:txBody>
          <a:bodyPr/>
          <a:lstStyle/>
          <a:p>
            <a:r>
              <a:rPr lang="en-US" dirty="0"/>
              <a:t>Action</a:t>
            </a:r>
          </a:p>
        </p:txBody>
      </p:sp>
      <p:sp>
        <p:nvSpPr>
          <p:cNvPr id="2" name="Footer Placeholder 1">
            <a:extLst>
              <a:ext uri="{FF2B5EF4-FFF2-40B4-BE49-F238E27FC236}">
                <a16:creationId xmlns:a16="http://schemas.microsoft.com/office/drawing/2014/main" id="{04C90F6B-2D55-3B4D-BB5F-6A9A27ED3EB9}"/>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May 2024.  All rights Reserved</a:t>
            </a:r>
          </a:p>
        </p:txBody>
      </p:sp>
      <p:pic>
        <p:nvPicPr>
          <p:cNvPr id="12" name="Picture 11" descr="A black and white button with a cursor and a word">
            <a:extLst>
              <a:ext uri="{FF2B5EF4-FFF2-40B4-BE49-F238E27FC236}">
                <a16:creationId xmlns:a16="http://schemas.microsoft.com/office/drawing/2014/main" id="{64D87CC2-C408-8F95-56F0-88DF9D572353}"/>
              </a:ext>
            </a:extLst>
          </p:cNvPr>
          <p:cNvPicPr>
            <a:picLocks noChangeAspect="1"/>
          </p:cNvPicPr>
          <p:nvPr/>
        </p:nvPicPr>
        <p:blipFill rotWithShape="1">
          <a:blip r:embed="rId3">
            <a:extLst>
              <a:ext uri="{28A0092B-C50C-407E-A947-70E740481C1C}">
                <a14:useLocalDpi xmlns:a14="http://schemas.microsoft.com/office/drawing/2010/main" val="0"/>
              </a:ext>
            </a:extLst>
          </a:blip>
          <a:srcRect t="15073" b="15953"/>
          <a:stretch/>
        </p:blipFill>
        <p:spPr>
          <a:xfrm>
            <a:off x="3035658" y="113948"/>
            <a:ext cx="3924342" cy="2265028"/>
          </a:xfrm>
          <a:prstGeom prst="rect">
            <a:avLst/>
          </a:prstGeom>
          <a:noFill/>
        </p:spPr>
      </p:pic>
      <p:sp>
        <p:nvSpPr>
          <p:cNvPr id="3" name="Text Placeholder 2">
            <a:extLst>
              <a:ext uri="{FF2B5EF4-FFF2-40B4-BE49-F238E27FC236}">
                <a16:creationId xmlns:a16="http://schemas.microsoft.com/office/drawing/2014/main" id="{10280B99-6304-7642-EB5A-315E593123C2}"/>
              </a:ext>
            </a:extLst>
          </p:cNvPr>
          <p:cNvSpPr>
            <a:spLocks noGrp="1"/>
          </p:cNvSpPr>
          <p:nvPr>
            <p:ph type="body" sz="quarter" idx="12"/>
          </p:nvPr>
        </p:nvSpPr>
        <p:spPr>
          <a:xfrm>
            <a:off x="320897" y="1428923"/>
            <a:ext cx="5649361" cy="3091004"/>
          </a:xfrm>
          <a:solidFill>
            <a:srgbClr val="F3EEF9"/>
          </a:solidFill>
        </p:spPr>
        <p:txBody>
          <a:bodyPr/>
          <a:lstStyle/>
          <a:p>
            <a:pPr marL="285750" indent="-285750" algn="just">
              <a:buFont typeface="Wingdings" panose="05000000000000000000" pitchFamily="2" charset="2"/>
              <a:buChar char="q"/>
            </a:pPr>
            <a:r>
              <a:rPr lang="en-US" sz="1200" b="1" dirty="0"/>
              <a:t>Share this information with your General Managers/Unit Managers to review cash handling </a:t>
            </a:r>
            <a:r>
              <a:rPr lang="en-US" sz="1200" dirty="0"/>
              <a:t>– to identify control gaps, implement corrective actions and ensure compliance.</a:t>
            </a:r>
          </a:p>
          <a:p>
            <a:pPr algn="just"/>
            <a:endParaRPr lang="en-US" sz="1200" dirty="0"/>
          </a:p>
          <a:p>
            <a:pPr marL="285750" indent="-285750" algn="just">
              <a:buFont typeface="Wingdings" panose="05000000000000000000" pitchFamily="2" charset="2"/>
              <a:buChar char="q"/>
            </a:pPr>
            <a:r>
              <a:rPr lang="en-US" sz="1200" b="1" dirty="0"/>
              <a:t>Operational option to limit the risks and improprieties associated to Cash: Consider Going Cashless when possible (if allowed by client contract and local law/regulation) – </a:t>
            </a:r>
            <a:r>
              <a:rPr lang="en-US" sz="1200" dirty="0"/>
              <a:t>Please reach out to Banking team.</a:t>
            </a:r>
          </a:p>
          <a:p>
            <a:pPr algn="just"/>
            <a:endParaRPr lang="en-US" sz="1200" b="1" dirty="0"/>
          </a:p>
          <a:p>
            <a:pPr marL="285750" indent="-285750" algn="just">
              <a:buFont typeface="Wingdings" panose="05000000000000000000" pitchFamily="2" charset="2"/>
              <a:buChar char="q"/>
            </a:pPr>
            <a:r>
              <a:rPr lang="en-US" sz="1200" b="1" dirty="0"/>
              <a:t>Questions on Cash Handling / Cash Management: </a:t>
            </a:r>
            <a:r>
              <a:rPr lang="en-US" sz="1200" dirty="0"/>
              <a:t>Please reach out to FSS Revenue Accounting by submitting a ticket under Revenue Accounting General Request in </a:t>
            </a:r>
            <a:r>
              <a:rPr lang="en-US" sz="1200" b="1" u="sng" kern="100" dirty="0" err="1">
                <a:solidFill>
                  <a:srgbClr val="199CDA"/>
                </a:solidFill>
                <a:effectLst/>
                <a:latin typeface="Arial" panose="020B0604020202020204" pitchFamily="34" charset="0"/>
                <a:ea typeface="Arial" panose="020B0604020202020204" pitchFamily="34" charset="0"/>
                <a:cs typeface="Times New Roman" panose="02020603050405020304" pitchFamily="18" charset="0"/>
                <a:hlinkClick r:id="rId4"/>
              </a:rPr>
              <a:t>SoFinance</a:t>
            </a:r>
            <a:r>
              <a:rPr lang="en-US" sz="1200" b="1"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2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Wingdings" panose="05000000000000000000" pitchFamily="2" charset="2"/>
              <a:buChar char="q"/>
            </a:pPr>
            <a:endParaRPr lang="en-US" sz="1600" dirty="0"/>
          </a:p>
        </p:txBody>
      </p:sp>
      <p:sp>
        <p:nvSpPr>
          <p:cNvPr id="16" name="TextBox 15" descr="Title for table - FY24 YTD Cash and Card Volumes (data reflects thru Friday May 17.">
            <a:extLst>
              <a:ext uri="{FF2B5EF4-FFF2-40B4-BE49-F238E27FC236}">
                <a16:creationId xmlns:a16="http://schemas.microsoft.com/office/drawing/2014/main" id="{CE7A984D-D348-B743-8FD5-1B37B9D85D02}"/>
              </a:ext>
            </a:extLst>
          </p:cNvPr>
          <p:cNvSpPr txBox="1"/>
          <p:nvPr/>
        </p:nvSpPr>
        <p:spPr>
          <a:xfrm>
            <a:off x="7609845" y="2162613"/>
            <a:ext cx="2954866" cy="20005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2A295C"/>
                </a:solidFill>
                <a:effectLst/>
                <a:uLnTx/>
                <a:uFillTx/>
                <a:latin typeface="Arial" panose="020B0604020202020204"/>
                <a:ea typeface="+mn-ea"/>
                <a:cs typeface="+mn-cs"/>
              </a:rPr>
              <a:t>FY24 YTD Cash &amp; Card Volumes (data reflects thru Friday 5/17)</a:t>
            </a:r>
          </a:p>
        </p:txBody>
      </p:sp>
      <p:pic>
        <p:nvPicPr>
          <p:cNvPr id="1027" name="Picture 3" descr="Graph for FY2024 Cash and Card Volumes (data reflects thru Friday May 17th. The years are 2019 - 2024 for Cashless, Credit Cards, Unit Depository and totals for Area and Fiscal Year.">
            <a:extLst>
              <a:ext uri="{FF2B5EF4-FFF2-40B4-BE49-F238E27FC236}">
                <a16:creationId xmlns:a16="http://schemas.microsoft.com/office/drawing/2014/main" id="{C8FB9D9F-95F7-73FA-DFD9-6C15192501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8" r="30451"/>
          <a:stretch/>
        </p:blipFill>
        <p:spPr bwMode="auto">
          <a:xfrm>
            <a:off x="6087532" y="2385426"/>
            <a:ext cx="520700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descr="Note: The reference to Cashless in the above table are card solutions (including Starbucks and Tim Hortons) and not locations no longer accepting Cash.">
            <a:extLst>
              <a:ext uri="{FF2B5EF4-FFF2-40B4-BE49-F238E27FC236}">
                <a16:creationId xmlns:a16="http://schemas.microsoft.com/office/drawing/2014/main" id="{B37CF1AB-6761-6196-1768-03B21C0DD7AD}"/>
              </a:ext>
            </a:extLst>
          </p:cNvPr>
          <p:cNvSpPr txBox="1"/>
          <p:nvPr/>
        </p:nvSpPr>
        <p:spPr>
          <a:xfrm>
            <a:off x="6087532" y="3307863"/>
            <a:ext cx="52070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95C"/>
                </a:solidFill>
                <a:effectLst/>
                <a:uLnTx/>
                <a:uFillTx/>
                <a:latin typeface="Arial" panose="020B0604020202020204"/>
                <a:ea typeface="+mn-ea"/>
                <a:cs typeface="+mn-cs"/>
              </a:rPr>
              <a:t>Note: The reference to Cashless in the above table are card solutions (including Starbucks &amp; Tim Hortons) and not locations no longer accepting Cash.</a:t>
            </a:r>
          </a:p>
        </p:txBody>
      </p:sp>
      <p:sp>
        <p:nvSpPr>
          <p:cNvPr id="15" name="TextBox 14" descr="Note for table: These volumes reflect incoming activity, not just sales.">
            <a:extLst>
              <a:ext uri="{FF2B5EF4-FFF2-40B4-BE49-F238E27FC236}">
                <a16:creationId xmlns:a16="http://schemas.microsoft.com/office/drawing/2014/main" id="{ED91A3CF-03BE-4852-3178-855CAD1274CC}"/>
              </a:ext>
            </a:extLst>
          </p:cNvPr>
          <p:cNvSpPr txBox="1"/>
          <p:nvPr/>
        </p:nvSpPr>
        <p:spPr>
          <a:xfrm>
            <a:off x="11260666" y="2721523"/>
            <a:ext cx="8382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2A295C"/>
                </a:solidFill>
                <a:effectLst/>
                <a:uLnTx/>
                <a:uFillTx/>
                <a:latin typeface="Arial" panose="020B0604020202020204"/>
                <a:ea typeface="+mn-ea"/>
                <a:cs typeface="+mn-cs"/>
              </a:rPr>
              <a:t>These volumes reflect incoming activity, not just sales.</a:t>
            </a:r>
          </a:p>
        </p:txBody>
      </p:sp>
      <p:sp>
        <p:nvSpPr>
          <p:cNvPr id="17" name="TextBox 16" descr="Title for table at the bottom of slide: FY24 YTD Cash and Card volumes (data reflects beginning of February 2024.">
            <a:extLst>
              <a:ext uri="{FF2B5EF4-FFF2-40B4-BE49-F238E27FC236}">
                <a16:creationId xmlns:a16="http://schemas.microsoft.com/office/drawing/2014/main" id="{C1984FFA-B6B9-F9C1-5A8D-9889089A1637}"/>
              </a:ext>
            </a:extLst>
          </p:cNvPr>
          <p:cNvSpPr txBox="1"/>
          <p:nvPr/>
        </p:nvSpPr>
        <p:spPr>
          <a:xfrm>
            <a:off x="6087532" y="3709537"/>
            <a:ext cx="3162305" cy="20005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2A295C"/>
                </a:solidFill>
                <a:effectLst/>
                <a:uLnTx/>
                <a:uFillTx/>
                <a:latin typeface="Arial" panose="020B0604020202020204"/>
                <a:ea typeface="+mn-ea"/>
                <a:cs typeface="+mn-cs"/>
              </a:rPr>
              <a:t>FY24 YTD Cash &amp; Card Volumes (data reflects beginning of Feb 2024</a:t>
            </a:r>
          </a:p>
        </p:txBody>
      </p:sp>
      <p:pic>
        <p:nvPicPr>
          <p:cNvPr id="1026" name="Picture 2" descr="Table with fiscal years 2019 through February 2024 for Cashless, Credit Cards and Unit Depository. With totals for types and fiscal years.&#10;Also two line charts, one for Depository and one for Credit Cards and Cashless reflecting the table.">
            <a:extLst>
              <a:ext uri="{FF2B5EF4-FFF2-40B4-BE49-F238E27FC236}">
                <a16:creationId xmlns:a16="http://schemas.microsoft.com/office/drawing/2014/main" id="{247E01FB-AB6B-E291-2977-1BBF9862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922619"/>
            <a:ext cx="4780288" cy="27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8FABABF-EC32-EB1A-2E49-99F9B2145D31}"/>
              </a:ext>
              <a:ext uri="{C183D7F6-B498-43B3-948B-1728B52AA6E4}">
                <adec:decorative xmlns:adec="http://schemas.microsoft.com/office/drawing/2017/decorative" val="1"/>
              </a:ext>
            </a:extLst>
          </p:cNvPr>
          <p:cNvSpPr/>
          <p:nvPr/>
        </p:nvSpPr>
        <p:spPr>
          <a:xfrm>
            <a:off x="10117663" y="2652251"/>
            <a:ext cx="1193800" cy="94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11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4"/>
            <a:ext cx="6100133" cy="387798"/>
          </a:xfrm>
        </p:spPr>
        <p:txBody>
          <a:bodyPr/>
          <a:lstStyle/>
          <a:p>
            <a:r>
              <a:rPr lang="en-US" sz="2800" dirty="0"/>
              <a:t>Appendix</a:t>
            </a:r>
            <a:endParaRPr lang="en-US" sz="2800" noProof="0" dirty="0"/>
          </a:p>
        </p:txBody>
      </p:sp>
      <p:sp>
        <p:nvSpPr>
          <p:cNvPr id="5" name="Footer Placeholder 4">
            <a:extLst>
              <a:ext uri="{FF2B5EF4-FFF2-40B4-BE49-F238E27FC236}">
                <a16:creationId xmlns:a16="http://schemas.microsoft.com/office/drawing/2014/main" id="{0C5F627D-B6F2-4234-9C54-4C5B4EA0CE9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rPr>
              <a:t>Unit Controller Call Series © Sodexo, May 2024.  All rights Reserved</a:t>
            </a:r>
          </a:p>
        </p:txBody>
      </p:sp>
      <p:sp>
        <p:nvSpPr>
          <p:cNvPr id="2" name="Sous-titre 2">
            <a:extLst>
              <a:ext uri="{FF2B5EF4-FFF2-40B4-BE49-F238E27FC236}">
                <a16:creationId xmlns:a16="http://schemas.microsoft.com/office/drawing/2014/main" id="{5CFEF37E-50A3-7B1B-2BA6-B2C33FA93ACF}"/>
              </a:ext>
            </a:extLst>
          </p:cNvPr>
          <p:cNvSpPr>
            <a:spLocks noGrp="1"/>
          </p:cNvSpPr>
          <p:nvPr>
            <p:ph type="subTitle" idx="1"/>
          </p:nvPr>
        </p:nvSpPr>
        <p:spPr>
          <a:xfrm>
            <a:off x="443280" y="850804"/>
            <a:ext cx="3298296" cy="312330"/>
          </a:xfrm>
        </p:spPr>
        <p:txBody>
          <a:bodyPr/>
          <a:lstStyle/>
          <a:p>
            <a:r>
              <a:rPr lang="en-US" sz="2000" dirty="0"/>
              <a:t>10 Golden Rules for Cash</a:t>
            </a:r>
            <a:endParaRPr lang="en-US" noProof="0" dirty="0"/>
          </a:p>
        </p:txBody>
      </p:sp>
      <p:pic>
        <p:nvPicPr>
          <p:cNvPr id="10" name="Picture 9" descr="Screen shot of the 10 Golden Rules for Cash:&#10;Individual responsibilities and delegated authorities for managing cash must be documented and staff must be trained before being allowed to operate cash tills and handle cash. AF 711-01 &#10;Segregation: The two activities; (1) receipt of cash and (2) reconciliation of the cash received with the sales record (eg cash till reading, vending or validator meter reading) must be done by different people.  It is the manager’s supervisory responsibility to perform the reconciliation. AF 711-01 Exhibit A&#10;Cash must be kept securely in a safe.  Expenses must not be paid out of company cash funds*. The safe must not be used for storing other non-trading cash eg charity collections, employee’s cash or other cash unrelated to site cash sales. AF 225-02&#10;Floats must be set at fixed amounts and be appropriate for the volume of trade at the site.  Float amounts must be documented and communicated to staff responsible for handling cash. AF 711-01&#10;Cash holding levels must be minimized: All cash exceeding the documented fixed float level must be banked regularly (at least once each trading week). AF 711-01&#10;Cash in the safe must be counted every activity day and reconciled with the cash books and accounting records. AF 225-02&#10;All cash counts and movements must be separately documented and recorded (including the denomination ie quantity of each value of note/coin).  Records must allow all cash differences to be identified to be traced back to the source and person responsible. AF 225-02&#10;Financial Shared Service Center must reconcile all cash-in-transit accounts each working day.  In addition, trends of cash sales and cash differences should be monitored each week, by site, and followed-up and investigated as appropriate. AF 640-01&#10;All cash differences (including corrections, adjustments, free issues, gains and losses) must be documented, authorized, reported, investigated and followed up in accordance with delegated authorities and set limits. AF 711-01 AF 225-02&#10;Disciplinary action must be taken in all cases where these rules have been deliberately ignored.&#10;*We recommend the best practice which requires that exceptional or emergency expenses must be paid for by staff and reclaimed from the company using the employee expense procedure. ">
            <a:extLst>
              <a:ext uri="{FF2B5EF4-FFF2-40B4-BE49-F238E27FC236}">
                <a16:creationId xmlns:a16="http://schemas.microsoft.com/office/drawing/2014/main" id="{F7F5EB46-C22B-D1A1-5C9E-41682599BF55}"/>
              </a:ext>
            </a:extLst>
          </p:cNvPr>
          <p:cNvPicPr>
            <a:picLocks noChangeAspect="1"/>
          </p:cNvPicPr>
          <p:nvPr/>
        </p:nvPicPr>
        <p:blipFill>
          <a:blip r:embed="rId3"/>
          <a:stretch>
            <a:fillRect/>
          </a:stretch>
        </p:blipFill>
        <p:spPr>
          <a:xfrm>
            <a:off x="3849424" y="62740"/>
            <a:ext cx="4601002" cy="6601080"/>
          </a:xfrm>
          <a:prstGeom prst="rect">
            <a:avLst/>
          </a:prstGeom>
          <a:ln>
            <a:solidFill>
              <a:schemeClr val="tx1"/>
            </a:solidFill>
          </a:ln>
        </p:spPr>
      </p:pic>
    </p:spTree>
    <p:extLst>
      <p:ext uri="{BB962C8B-B14F-4D97-AF65-F5344CB8AC3E}">
        <p14:creationId xmlns:p14="http://schemas.microsoft.com/office/powerpoint/2010/main" val="310374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147-903B-3379-6F53-6735C0B8FF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2679340-A27F-4007-91B4-6A30A00E4841}"/>
              </a:ext>
            </a:extLst>
          </p:cNvPr>
          <p:cNvSpPr>
            <a:spLocks noGrp="1"/>
          </p:cNvSpPr>
          <p:nvPr>
            <p:ph type="body" sz="quarter" idx="61"/>
          </p:nvPr>
        </p:nvSpPr>
        <p:spPr/>
        <p:txBody>
          <a:bodyPr/>
          <a:lstStyle/>
          <a:p>
            <a:r>
              <a:rPr lang="en-US" sz="9600"/>
              <a:t>Q&amp;A</a:t>
            </a:r>
          </a:p>
          <a:p>
            <a:endParaRPr lang="en-US"/>
          </a:p>
        </p:txBody>
      </p:sp>
      <p:sp>
        <p:nvSpPr>
          <p:cNvPr id="3" name="Footer Placeholder 2">
            <a:extLst>
              <a:ext uri="{FF2B5EF4-FFF2-40B4-BE49-F238E27FC236}">
                <a16:creationId xmlns:a16="http://schemas.microsoft.com/office/drawing/2014/main" id="{0250E2A3-4849-EF62-F331-61969852F588}"/>
              </a:ext>
            </a:extLst>
          </p:cNvPr>
          <p:cNvSpPr>
            <a:spLocks noGrp="1"/>
          </p:cNvSpPr>
          <p:nvPr>
            <p:ph type="ftr" sz="quarter" idx="63"/>
          </p:nvPr>
        </p:nvSpPr>
        <p:spPr/>
        <p:txBody>
          <a:bodyPr/>
          <a:lstStyle/>
          <a:p>
            <a:r>
              <a:rPr lang="en-US"/>
              <a:t>Unit Controller Call Series © Sodexo, May 2024.  All rights Reserved</a:t>
            </a:r>
          </a:p>
        </p:txBody>
      </p:sp>
    </p:spTree>
    <p:extLst>
      <p:ext uri="{BB962C8B-B14F-4D97-AF65-F5344CB8AC3E}">
        <p14:creationId xmlns:p14="http://schemas.microsoft.com/office/powerpoint/2010/main" val="364788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solidFill>
            <a:schemeClr val="accent1"/>
          </a:solidFill>
        </p:spPr>
        <p:txBody>
          <a:bodyPr/>
          <a:lstStyle/>
          <a:p>
            <a:endParaRPr lang="en-US" dirty="0"/>
          </a:p>
        </p:txBody>
      </p:sp>
      <p:pic>
        <p:nvPicPr>
          <p:cNvPr id="15" name="Image 3" descr="C:\Users\catherine.huon.ext\Documents\4_1_1_presentations_Powerpoint\Format 16_9.png"/>
          <p:cNvPicPr>
            <a:picLocks noChangeAspect="1"/>
          </p:cNvPicPr>
          <p:nvPr/>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Placeholder 6"/>
          <p:cNvSpPr txBox="1">
            <a:spLocks/>
          </p:cNvSpPr>
          <p:nvPr/>
        </p:nvSpPr>
        <p:spPr>
          <a:xfrm>
            <a:off x="6145842" y="2907724"/>
            <a:ext cx="5777760" cy="1654335"/>
          </a:xfrm>
          <a:prstGeom prst="rect">
            <a:avLst/>
          </a:prstGeom>
          <a:solidFill>
            <a:schemeClr val="accent2"/>
          </a:solidFill>
        </p:spPr>
        <p:txBody>
          <a:bodyPr wrap="square"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r" defTabSz="1088470" rtl="0" eaLnBrk="1" fontAlgn="auto" latinLnBrk="0" hangingPunct="1">
              <a:lnSpc>
                <a:spcPct val="90000"/>
              </a:lnSpc>
              <a:spcBef>
                <a:spcPts val="0"/>
              </a:spcBef>
              <a:spcAft>
                <a:spcPts val="0"/>
              </a:spcAft>
              <a:buClr>
                <a:srgbClr val="FF0000"/>
              </a:buClr>
              <a:buSzTx/>
              <a:buFont typeface="Wingdings" panose="05000000000000000000" pitchFamily="2" charset="2"/>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Revenue Accounting </a:t>
            </a:r>
          </a:p>
          <a:p>
            <a:pPr marL="0" marR="0" lvl="0" indent="0" algn="r" defTabSz="1088470" rtl="0" eaLnBrk="1" fontAlgn="auto" latinLnBrk="0" hangingPunct="1">
              <a:lnSpc>
                <a:spcPct val="90000"/>
              </a:lnSpc>
              <a:spcBef>
                <a:spcPts val="0"/>
              </a:spcBef>
              <a:spcAft>
                <a:spcPts val="0"/>
              </a:spcAft>
              <a:buClr>
                <a:srgbClr val="FF0000"/>
              </a:buClr>
              <a:buSzTx/>
              <a:buFont typeface="Wingdings" panose="05000000000000000000" pitchFamily="2" charset="2"/>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Unit Managed Deferred Income</a:t>
            </a:r>
          </a:p>
          <a:p>
            <a:pPr marL="0" marR="0" lvl="0" indent="0" algn="r" defTabSz="1088470" rtl="0" eaLnBrk="1" fontAlgn="auto" latinLnBrk="0" hangingPunct="1">
              <a:lnSpc>
                <a:spcPct val="90000"/>
              </a:lnSpc>
              <a:spcBef>
                <a:spcPts val="0"/>
              </a:spcBef>
              <a:spcAft>
                <a:spcPts val="0"/>
              </a:spcAft>
              <a:buClr>
                <a:srgbClr val="FF0000"/>
              </a:buClr>
              <a:buSzTx/>
              <a:buFont typeface="Wingdings" panose="05000000000000000000" pitchFamily="2" charset="2"/>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May 2024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Tree>
    <p:extLst>
      <p:ext uri="{BB962C8B-B14F-4D97-AF65-F5344CB8AC3E}">
        <p14:creationId xmlns:p14="http://schemas.microsoft.com/office/powerpoint/2010/main" val="12348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427568" y="966148"/>
            <a:ext cx="10939200" cy="4732800"/>
          </a:xfrm>
        </p:spPr>
        <p:txBody>
          <a:bodyPr>
            <a:normAutofit/>
          </a:bodyPr>
          <a:lstStyle/>
          <a:p>
            <a:pPr marL="457189" indent="-457189">
              <a:buFont typeface="Wingdings" panose="05000000000000000000" pitchFamily="2" charset="2"/>
              <a:buChar char="v"/>
            </a:pPr>
            <a:r>
              <a:rPr lang="en-US" sz="2000" dirty="0">
                <a:latin typeface="+mj-lt"/>
              </a:rPr>
              <a:t>What is Deferred Income?</a:t>
            </a:r>
          </a:p>
          <a:p>
            <a:pPr marL="457189" indent="-457189">
              <a:buFont typeface="Wingdings" panose="05000000000000000000" pitchFamily="2" charset="2"/>
              <a:buChar char="v"/>
            </a:pPr>
            <a:r>
              <a:rPr lang="en-US" sz="2000" dirty="0">
                <a:latin typeface="+mj-lt"/>
              </a:rPr>
              <a:t>How to Report Deferred Income Redemptions</a:t>
            </a:r>
          </a:p>
          <a:p>
            <a:pPr marL="457189" indent="-457189">
              <a:buFont typeface="Wingdings" panose="05000000000000000000" pitchFamily="2" charset="2"/>
              <a:buChar char="v"/>
            </a:pPr>
            <a:r>
              <a:rPr lang="en-US" sz="2000" dirty="0">
                <a:latin typeface="+mj-lt"/>
              </a:rPr>
              <a:t>How to Report Deferred Income Loads</a:t>
            </a:r>
          </a:p>
          <a:p>
            <a:pPr marL="457189" indent="-457189">
              <a:buFont typeface="Wingdings" panose="05000000000000000000" pitchFamily="2" charset="2"/>
              <a:buChar char="v"/>
            </a:pPr>
            <a:r>
              <a:rPr lang="en-US" sz="2000" dirty="0">
                <a:latin typeface="+mj-lt"/>
              </a:rPr>
              <a:t>Deferred Income Logs</a:t>
            </a:r>
          </a:p>
          <a:p>
            <a:pPr marL="457189" indent="-457189">
              <a:buFont typeface="Wingdings" panose="05000000000000000000" pitchFamily="2" charset="2"/>
              <a:buChar char="v"/>
            </a:pPr>
            <a:r>
              <a:rPr lang="en-US" sz="2000" dirty="0">
                <a:latin typeface="+mj-lt"/>
              </a:rPr>
              <a:t>Review Starbucks Gift Card Reporting Procedures</a:t>
            </a:r>
          </a:p>
          <a:p>
            <a:pPr marL="457189" indent="-457189">
              <a:buFont typeface="Wingdings" panose="05000000000000000000" pitchFamily="2" charset="2"/>
              <a:buChar char="v"/>
            </a:pPr>
            <a:r>
              <a:rPr lang="en-US" sz="2000" dirty="0">
                <a:latin typeface="+mj-lt"/>
              </a:rPr>
              <a:t>Revenue Accounting Resources</a:t>
            </a: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a:xfrm>
            <a:off x="502663" y="286932"/>
            <a:ext cx="10941049" cy="542400"/>
          </a:xfrm>
        </p:spPr>
        <p:txBody>
          <a:bodyPr>
            <a:normAutofit fontScale="90000"/>
          </a:bodyPr>
          <a:lstStyle/>
          <a:p>
            <a:r>
              <a:rPr lang="en-US" sz="3600" dirty="0">
                <a:solidFill>
                  <a:schemeClr val="accent2"/>
                </a:solidFill>
              </a:rPr>
              <a:t>Agenda</a:t>
            </a:r>
            <a:br>
              <a:rPr lang="en-US" dirty="0"/>
            </a:b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spTree>
    <p:extLst>
      <p:ext uri="{BB962C8B-B14F-4D97-AF65-F5344CB8AC3E}">
        <p14:creationId xmlns:p14="http://schemas.microsoft.com/office/powerpoint/2010/main" val="181764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427568" y="754540"/>
            <a:ext cx="10939200" cy="5591176"/>
          </a:xfrm>
        </p:spPr>
        <p:txBody>
          <a:bodyPr>
            <a:normAutofit/>
          </a:bodyPr>
          <a:lstStyle/>
          <a:p>
            <a:pPr marL="457189" indent="-457189">
              <a:buFont typeface="Wingdings" panose="05000000000000000000" pitchFamily="2" charset="2"/>
              <a:buChar char="v"/>
            </a:pPr>
            <a:r>
              <a:rPr lang="en-US" sz="2000" dirty="0">
                <a:latin typeface="+mj-lt"/>
              </a:rPr>
              <a:t>Deferred Income is when funds are received before a sale occurs</a:t>
            </a:r>
          </a:p>
          <a:p>
            <a:pPr marL="457189" indent="-457189">
              <a:buFont typeface="Wingdings" panose="05000000000000000000" pitchFamily="2" charset="2"/>
              <a:buChar char="v"/>
            </a:pPr>
            <a:r>
              <a:rPr lang="en-US" sz="2000" dirty="0">
                <a:latin typeface="+mj-lt"/>
              </a:rPr>
              <a:t>Examples of Deferred Income</a:t>
            </a:r>
          </a:p>
          <a:p>
            <a:pPr marL="941894" lvl="1" indent="-457189">
              <a:buFont typeface="Wingdings" panose="05000000000000000000" pitchFamily="2" charset="2"/>
              <a:buChar char="v"/>
            </a:pPr>
            <a:r>
              <a:rPr lang="en-US" sz="1300" dirty="0">
                <a:solidFill>
                  <a:schemeClr val="bg1"/>
                </a:solidFill>
                <a:latin typeface="+mj-lt"/>
              </a:rPr>
              <a:t>Unit Managed Deferred Income Programs</a:t>
            </a:r>
          </a:p>
          <a:p>
            <a:pPr marL="1176838" lvl="2" indent="-457189">
              <a:buFont typeface="Wingdings" panose="05000000000000000000" pitchFamily="2" charset="2"/>
              <a:buChar char="v"/>
            </a:pPr>
            <a:r>
              <a:rPr lang="en-US" sz="1300" dirty="0">
                <a:solidFill>
                  <a:schemeClr val="bg1"/>
                </a:solidFill>
                <a:latin typeface="+mj-lt"/>
              </a:rPr>
              <a:t>Prepaid Gift Cards/Purchase Cards – G/L 4870.2030</a:t>
            </a:r>
          </a:p>
          <a:p>
            <a:pPr marL="1176838" lvl="2" indent="-457189">
              <a:buFont typeface="Wingdings" panose="05000000000000000000" pitchFamily="2" charset="2"/>
              <a:buChar char="v"/>
            </a:pPr>
            <a:r>
              <a:rPr lang="en-US" sz="1300" dirty="0">
                <a:solidFill>
                  <a:schemeClr val="bg1"/>
                </a:solidFill>
                <a:latin typeface="+mj-lt"/>
              </a:rPr>
              <a:t>Deferred Income – Miscellaneous – G/L 4870.2001</a:t>
            </a:r>
          </a:p>
          <a:p>
            <a:pPr marL="941894" lvl="1" indent="-457189">
              <a:buFont typeface="Wingdings" panose="05000000000000000000" pitchFamily="2" charset="2"/>
              <a:buChar char="v"/>
            </a:pPr>
            <a:r>
              <a:rPr lang="en-US" sz="1300" dirty="0">
                <a:solidFill>
                  <a:schemeClr val="bg1"/>
                </a:solidFill>
                <a:latin typeface="+mj-lt"/>
              </a:rPr>
              <a:t>Enterprise Deferred Income Programs</a:t>
            </a:r>
          </a:p>
          <a:p>
            <a:pPr marL="1176838" lvl="2" indent="-457189">
              <a:buFont typeface="Wingdings" panose="05000000000000000000" pitchFamily="2" charset="2"/>
              <a:buChar char="v"/>
            </a:pPr>
            <a:r>
              <a:rPr lang="en-US" sz="1300" dirty="0" err="1">
                <a:solidFill>
                  <a:schemeClr val="bg1"/>
                </a:solidFill>
                <a:latin typeface="+mj-lt"/>
              </a:rPr>
              <a:t>SoGo</a:t>
            </a:r>
            <a:r>
              <a:rPr lang="en-US" sz="1300" dirty="0">
                <a:solidFill>
                  <a:schemeClr val="bg1"/>
                </a:solidFill>
                <a:latin typeface="+mj-lt"/>
              </a:rPr>
              <a:t> – G/L 4870.2075</a:t>
            </a:r>
          </a:p>
          <a:p>
            <a:pPr marL="1176838" lvl="2" indent="-457189">
              <a:buFont typeface="Wingdings" panose="05000000000000000000" pitchFamily="2" charset="2"/>
              <a:buChar char="v"/>
            </a:pPr>
            <a:r>
              <a:rPr lang="en-US" sz="1300" dirty="0">
                <a:solidFill>
                  <a:schemeClr val="bg1"/>
                </a:solidFill>
                <a:latin typeface="+mj-lt"/>
              </a:rPr>
              <a:t>Chase Gift Cards – G/L 4870.2077</a:t>
            </a:r>
          </a:p>
          <a:p>
            <a:pPr marL="1176838" lvl="2" indent="-457189">
              <a:buFont typeface="Wingdings" panose="05000000000000000000" pitchFamily="2" charset="2"/>
              <a:buChar char="v"/>
            </a:pPr>
            <a:r>
              <a:rPr lang="en-US" sz="1300" dirty="0">
                <a:solidFill>
                  <a:schemeClr val="bg1"/>
                </a:solidFill>
                <a:latin typeface="+mj-lt"/>
              </a:rPr>
              <a:t>Dynamify Stored Value – 4870.2082</a:t>
            </a:r>
          </a:p>
          <a:p>
            <a:pPr marL="1176838" lvl="2" indent="-457189">
              <a:buFont typeface="Wingdings" panose="05000000000000000000" pitchFamily="2" charset="2"/>
              <a:buChar char="v"/>
            </a:pPr>
            <a:r>
              <a:rPr lang="en-US" sz="1300" dirty="0" err="1">
                <a:solidFill>
                  <a:schemeClr val="bg1"/>
                </a:solidFill>
                <a:latin typeface="+mj-lt"/>
              </a:rPr>
              <a:t>Epay</a:t>
            </a:r>
            <a:r>
              <a:rPr lang="en-US" sz="1300" dirty="0">
                <a:solidFill>
                  <a:schemeClr val="bg1"/>
                </a:solidFill>
                <a:latin typeface="+mj-lt"/>
              </a:rPr>
              <a:t> – G/L 4870.2002</a:t>
            </a:r>
          </a:p>
          <a:p>
            <a:pPr marL="941894" lvl="1" indent="-457189">
              <a:buFont typeface="Wingdings" panose="05000000000000000000" pitchFamily="2" charset="2"/>
              <a:buChar char="v"/>
            </a:pPr>
            <a:r>
              <a:rPr lang="en-US" sz="1300" dirty="0">
                <a:solidFill>
                  <a:schemeClr val="bg1"/>
                </a:solidFill>
                <a:latin typeface="+mj-lt"/>
              </a:rPr>
              <a:t>Subscriptions</a:t>
            </a:r>
          </a:p>
          <a:p>
            <a:pPr marL="1176838" lvl="2" indent="-457189">
              <a:buFont typeface="Wingdings" panose="05000000000000000000" pitchFamily="2" charset="2"/>
              <a:buChar char="v"/>
            </a:pPr>
            <a:r>
              <a:rPr lang="en-US" sz="1300" dirty="0">
                <a:solidFill>
                  <a:schemeClr val="bg1"/>
                </a:solidFill>
                <a:latin typeface="+mj-lt"/>
              </a:rPr>
              <a:t>Memberships/Subscriptions – G/L 4870.2015</a:t>
            </a:r>
          </a:p>
          <a:p>
            <a:pPr marL="1176838" lvl="2" indent="-457189">
              <a:buFont typeface="Wingdings" panose="05000000000000000000" pitchFamily="2" charset="2"/>
              <a:buChar char="v"/>
            </a:pPr>
            <a:r>
              <a:rPr lang="en-US" sz="1300" dirty="0" err="1">
                <a:solidFill>
                  <a:schemeClr val="bg1"/>
                </a:solidFill>
                <a:latin typeface="+mj-lt"/>
              </a:rPr>
              <a:t>Kiwibot</a:t>
            </a:r>
            <a:r>
              <a:rPr lang="en-US" sz="1300" dirty="0">
                <a:solidFill>
                  <a:schemeClr val="bg1"/>
                </a:solidFill>
                <a:latin typeface="+mj-lt"/>
              </a:rPr>
              <a:t> Subscriptions – G/L 4870.2026</a:t>
            </a:r>
          </a:p>
          <a:p>
            <a:pPr marL="941894" lvl="1" indent="-457189">
              <a:buFont typeface="Wingdings" panose="05000000000000000000" pitchFamily="2" charset="2"/>
              <a:buChar char="v"/>
            </a:pPr>
            <a:r>
              <a:rPr lang="en-US" sz="1300" dirty="0">
                <a:solidFill>
                  <a:schemeClr val="bg1"/>
                </a:solidFill>
                <a:latin typeface="+mj-lt"/>
              </a:rPr>
              <a:t>SodexoMyWay – G/L 4870.2040</a:t>
            </a:r>
          </a:p>
          <a:p>
            <a:pPr marL="941894" lvl="1" indent="-457189">
              <a:buFont typeface="Wingdings" panose="05000000000000000000" pitchFamily="2" charset="2"/>
              <a:buChar char="v"/>
            </a:pPr>
            <a:endParaRPr lang="en-US" sz="934" dirty="0">
              <a:solidFill>
                <a:schemeClr val="bg1"/>
              </a:solidFill>
              <a:latin typeface="+mj-lt"/>
            </a:endParaRPr>
          </a:p>
          <a:p>
            <a:pPr marL="457189" indent="-457189">
              <a:buFont typeface="Wingdings" panose="05000000000000000000" pitchFamily="2" charset="2"/>
              <a:buChar char="v"/>
            </a:pPr>
            <a:r>
              <a:rPr lang="en-US" sz="2000" dirty="0">
                <a:latin typeface="+mj-lt"/>
              </a:rPr>
              <a:t>Deferred Income differs from Unbilled Retail Activity which is when funds have not been collected at the time a sale occurs. This usually happens when the sale is invoiced to the client based on redemptions.</a:t>
            </a:r>
            <a:endParaRPr lang="en-US" sz="934" dirty="0">
              <a:solidFill>
                <a:schemeClr val="bg1"/>
              </a:solidFill>
              <a:latin typeface="+mj-lt"/>
            </a:endParaRPr>
          </a:p>
          <a:p>
            <a:pPr marL="941894" lvl="1" indent="-457189">
              <a:buFont typeface="Wingdings" panose="05000000000000000000" pitchFamily="2" charset="2"/>
              <a:buChar char="v"/>
            </a:pPr>
            <a:endParaRPr lang="en-US" sz="934" dirty="0">
              <a:solidFill>
                <a:schemeClr val="bg1"/>
              </a:solidFill>
              <a:latin typeface="+mj-lt"/>
            </a:endParaRPr>
          </a:p>
          <a:p>
            <a:pPr marL="941894" lvl="1" indent="-457189">
              <a:buFont typeface="Wingdings" panose="05000000000000000000" pitchFamily="2" charset="2"/>
              <a:buChar char="v"/>
            </a:pPr>
            <a:endParaRPr lang="en-US" sz="2000" dirty="0">
              <a:latin typeface="+mj-lt"/>
            </a:endParaRP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a:xfrm>
            <a:off x="502663" y="286932"/>
            <a:ext cx="10941049" cy="542400"/>
          </a:xfrm>
        </p:spPr>
        <p:txBody>
          <a:bodyPr>
            <a:normAutofit fontScale="90000"/>
          </a:bodyPr>
          <a:lstStyle/>
          <a:p>
            <a:r>
              <a:rPr lang="en-US" sz="3600" dirty="0">
                <a:solidFill>
                  <a:schemeClr val="accent2"/>
                </a:solidFill>
              </a:rPr>
              <a:t>What is Deferred Income? </a:t>
            </a: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spTree>
    <p:extLst>
      <p:ext uri="{BB962C8B-B14F-4D97-AF65-F5344CB8AC3E}">
        <p14:creationId xmlns:p14="http://schemas.microsoft.com/office/powerpoint/2010/main" val="411708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427568" y="966148"/>
            <a:ext cx="10939200" cy="5428026"/>
          </a:xfrm>
        </p:spPr>
        <p:txBody>
          <a:bodyPr>
            <a:normAutofit/>
          </a:bodyPr>
          <a:lstStyle/>
          <a:p>
            <a:pPr marL="457189" indent="-457189">
              <a:buFont typeface="Wingdings" panose="05000000000000000000" pitchFamily="2" charset="2"/>
              <a:buChar char="v"/>
            </a:pPr>
            <a:r>
              <a:rPr lang="en-US" sz="2000" dirty="0">
                <a:latin typeface="+mj-lt"/>
              </a:rPr>
              <a:t>In UFS, Deferred Income Redemptions must be reported as less line adjustments in the Adjustments section.</a:t>
            </a:r>
          </a:p>
          <a:p>
            <a:pPr marL="457189" indent="-457189">
              <a:buFont typeface="Wingdings" panose="05000000000000000000" pitchFamily="2" charset="2"/>
              <a:buChar char="v"/>
            </a:pPr>
            <a:endParaRPr lang="en-US" sz="2000" dirty="0">
              <a:latin typeface="+mj-lt"/>
            </a:endParaRPr>
          </a:p>
          <a:p>
            <a:endParaRPr lang="en-US" sz="2000" dirty="0">
              <a:latin typeface="+mj-lt"/>
            </a:endParaRP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a:xfrm>
            <a:off x="502663" y="286932"/>
            <a:ext cx="10941049" cy="542400"/>
          </a:xfrm>
        </p:spPr>
        <p:txBody>
          <a:bodyPr>
            <a:normAutofit fontScale="90000"/>
          </a:bodyPr>
          <a:lstStyle/>
          <a:p>
            <a:r>
              <a:rPr lang="en-US" sz="3600" dirty="0">
                <a:solidFill>
                  <a:schemeClr val="accent2"/>
                </a:solidFill>
              </a:rPr>
              <a:t>How to Report Deferred Income</a:t>
            </a:r>
            <a:br>
              <a:rPr lang="en-US" dirty="0"/>
            </a:b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pic>
        <p:nvPicPr>
          <p:cNvPr id="7" name="Picture 6">
            <a:extLst>
              <a:ext uri="{FF2B5EF4-FFF2-40B4-BE49-F238E27FC236}">
                <a16:creationId xmlns:a16="http://schemas.microsoft.com/office/drawing/2014/main" id="{B683EC6A-3D97-CB39-23EB-4E87166A2189}"/>
              </a:ext>
            </a:extLst>
          </p:cNvPr>
          <p:cNvPicPr>
            <a:picLocks noChangeAspect="1"/>
          </p:cNvPicPr>
          <p:nvPr/>
        </p:nvPicPr>
        <p:blipFill>
          <a:blip r:embed="rId2"/>
          <a:stretch>
            <a:fillRect/>
          </a:stretch>
        </p:blipFill>
        <p:spPr>
          <a:xfrm>
            <a:off x="633600" y="2298857"/>
            <a:ext cx="5289702" cy="1855700"/>
          </a:xfrm>
          <a:prstGeom prst="rect">
            <a:avLst/>
          </a:prstGeom>
        </p:spPr>
      </p:pic>
      <p:pic>
        <p:nvPicPr>
          <p:cNvPr id="11" name="Picture 10">
            <a:extLst>
              <a:ext uri="{FF2B5EF4-FFF2-40B4-BE49-F238E27FC236}">
                <a16:creationId xmlns:a16="http://schemas.microsoft.com/office/drawing/2014/main" id="{2A1CB7DE-7F13-6657-384F-71A2B92074C9}"/>
              </a:ext>
            </a:extLst>
          </p:cNvPr>
          <p:cNvPicPr>
            <a:picLocks noChangeAspect="1"/>
          </p:cNvPicPr>
          <p:nvPr/>
        </p:nvPicPr>
        <p:blipFill>
          <a:blip r:embed="rId3"/>
          <a:stretch>
            <a:fillRect/>
          </a:stretch>
        </p:blipFill>
        <p:spPr>
          <a:xfrm>
            <a:off x="6268700" y="1591089"/>
            <a:ext cx="4775746" cy="4300763"/>
          </a:xfrm>
          <a:prstGeom prst="rect">
            <a:avLst/>
          </a:prstGeom>
        </p:spPr>
      </p:pic>
    </p:spTree>
    <p:extLst>
      <p:ext uri="{BB962C8B-B14F-4D97-AF65-F5344CB8AC3E}">
        <p14:creationId xmlns:p14="http://schemas.microsoft.com/office/powerpoint/2010/main" val="135376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sz="quarter" idx="11"/>
          </p:nvPr>
        </p:nvSpPr>
        <p:spPr>
          <a:xfrm>
            <a:off x="628652" y="1070108"/>
            <a:ext cx="4540249" cy="5288360"/>
          </a:xfrm>
          <a:solidFill>
            <a:schemeClr val="accent1"/>
          </a:solidFill>
        </p:spPr>
        <p:txBody>
          <a:bodyPr>
            <a:normAutofit/>
          </a:bodyPr>
          <a:lstStyle/>
          <a:p>
            <a:pPr marL="457189" indent="-457189">
              <a:buFont typeface="Wingdings" panose="05000000000000000000" pitchFamily="2" charset="2"/>
              <a:buChar char="v"/>
            </a:pPr>
            <a:r>
              <a:rPr lang="en-US" sz="2000" dirty="0">
                <a:latin typeface="+mj-lt"/>
              </a:rPr>
              <a:t>In UFS, deferred income loads must be reported as a positive number in the Revenue Distribution section</a:t>
            </a:r>
          </a:p>
          <a:p>
            <a:pPr marL="457189" indent="-457189">
              <a:buFont typeface="Wingdings" panose="05000000000000000000" pitchFamily="2" charset="2"/>
              <a:buChar char="v"/>
            </a:pPr>
            <a:r>
              <a:rPr lang="en-US" sz="2000" dirty="0">
                <a:latin typeface="+mj-lt"/>
              </a:rPr>
              <a:t>Do not report deferred income loads as tax exempt sales</a:t>
            </a: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p:txBody>
          <a:bodyPr>
            <a:normAutofit fontScale="90000"/>
          </a:bodyPr>
          <a:lstStyle/>
          <a:p>
            <a:r>
              <a:rPr lang="en-US" sz="3600" dirty="0">
                <a:solidFill>
                  <a:schemeClr val="accent2"/>
                </a:solidFill>
              </a:rPr>
              <a:t>How to Report Deferred Income Loads</a:t>
            </a:r>
            <a:br>
              <a:rPr lang="en-US" dirty="0"/>
            </a:b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17"/>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pic>
        <p:nvPicPr>
          <p:cNvPr id="6" name="Picture 5">
            <a:extLst>
              <a:ext uri="{FF2B5EF4-FFF2-40B4-BE49-F238E27FC236}">
                <a16:creationId xmlns:a16="http://schemas.microsoft.com/office/drawing/2014/main" id="{4EF2447E-EF4E-56C4-04BE-BD3326E67E22}"/>
              </a:ext>
            </a:extLst>
          </p:cNvPr>
          <p:cNvPicPr>
            <a:picLocks noChangeAspect="1"/>
          </p:cNvPicPr>
          <p:nvPr/>
        </p:nvPicPr>
        <p:blipFill>
          <a:blip r:embed="rId3"/>
          <a:stretch>
            <a:fillRect/>
          </a:stretch>
        </p:blipFill>
        <p:spPr>
          <a:xfrm>
            <a:off x="5486400" y="1070108"/>
            <a:ext cx="5902036" cy="5355748"/>
          </a:xfrm>
          <a:prstGeom prst="rect">
            <a:avLst/>
          </a:prstGeom>
        </p:spPr>
      </p:pic>
    </p:spTree>
    <p:extLst>
      <p:ext uri="{BB962C8B-B14F-4D97-AF65-F5344CB8AC3E}">
        <p14:creationId xmlns:p14="http://schemas.microsoft.com/office/powerpoint/2010/main" val="3029564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2400" b="1" i="0" u="none" strike="noStrike" kern="1200" cap="none" spc="0" normalizeH="0" baseline="0" noProof="0" dirty="0">
                <a:ln>
                  <a:noFill/>
                </a:ln>
                <a:solidFill>
                  <a:schemeClr val="tx2"/>
                </a:solidFill>
                <a:effectLst/>
                <a:uLnTx/>
                <a:uFillTx/>
                <a:latin typeface="+mn-lt"/>
                <a:ea typeface="+mn-ea"/>
                <a:cs typeface="+mn-cs"/>
              </a:rPr>
              <a:t>Skin Cancer Awareness</a:t>
            </a: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a:xfrm>
            <a:off x="439432" y="6544557"/>
            <a:ext cx="4114800" cy="123111"/>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0822CB1F-D01D-16EC-ADEB-E4F7EC0F0418}"/>
              </a:ext>
            </a:extLst>
          </p:cNvPr>
          <p:cNvPicPr>
            <a:picLocks noChangeAspect="1"/>
          </p:cNvPicPr>
          <p:nvPr/>
        </p:nvPicPr>
        <p:blipFill>
          <a:blip r:embed="rId3"/>
          <a:stretch>
            <a:fillRect/>
          </a:stretch>
        </p:blipFill>
        <p:spPr>
          <a:xfrm>
            <a:off x="4776159" y="3310663"/>
            <a:ext cx="3670304" cy="1777804"/>
          </a:xfrm>
          <a:prstGeom prst="rect">
            <a:avLst/>
          </a:prstGeom>
        </p:spPr>
      </p:pic>
      <p:pic>
        <p:nvPicPr>
          <p:cNvPr id="2" name="Picture 1">
            <a:extLst>
              <a:ext uri="{FF2B5EF4-FFF2-40B4-BE49-F238E27FC236}">
                <a16:creationId xmlns:a16="http://schemas.microsoft.com/office/drawing/2014/main" id="{4509983B-6CCA-2D9B-D9C6-7229BF1B5609}"/>
              </a:ext>
            </a:extLst>
          </p:cNvPr>
          <p:cNvPicPr>
            <a:picLocks noChangeAspect="1"/>
          </p:cNvPicPr>
          <p:nvPr/>
        </p:nvPicPr>
        <p:blipFill>
          <a:blip r:embed="rId4"/>
          <a:stretch>
            <a:fillRect/>
          </a:stretch>
        </p:blipFill>
        <p:spPr>
          <a:xfrm>
            <a:off x="8972244" y="906753"/>
            <a:ext cx="1725318" cy="1731414"/>
          </a:xfrm>
          <a:prstGeom prst="rect">
            <a:avLst/>
          </a:prstGeom>
        </p:spPr>
      </p:pic>
    </p:spTree>
    <p:extLst>
      <p:ext uri="{BB962C8B-B14F-4D97-AF65-F5344CB8AC3E}">
        <p14:creationId xmlns:p14="http://schemas.microsoft.com/office/powerpoint/2010/main" val="7554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0"/>
          </p:nvPr>
        </p:nvSpPr>
        <p:spPr>
          <a:xfrm>
            <a:off x="628652" y="1113184"/>
            <a:ext cx="5467347" cy="5245284"/>
          </a:xfrm>
          <a:solidFill>
            <a:schemeClr val="accent1"/>
          </a:solidFill>
        </p:spPr>
        <p:txBody>
          <a:bodyPr>
            <a:normAutofit fontScale="92500" lnSpcReduction="10000"/>
          </a:bodyPr>
          <a:lstStyle/>
          <a:p>
            <a:pPr marL="457189" indent="-457189">
              <a:buFont typeface="Wingdings" panose="05000000000000000000" pitchFamily="2" charset="2"/>
              <a:buChar char="v"/>
            </a:pPr>
            <a:r>
              <a:rPr lang="en-US" dirty="0"/>
              <a:t>As a stipulation for utilizing a unit managed deferred income program, units are required to submit a deferred income log no later than EOD on BD+1.</a:t>
            </a:r>
          </a:p>
          <a:p>
            <a:endParaRPr lang="en-US" dirty="0"/>
          </a:p>
          <a:p>
            <a:pPr marL="457189" indent="-457189">
              <a:buFont typeface="Wingdings" panose="05000000000000000000" pitchFamily="2" charset="2"/>
              <a:buChar char="v"/>
            </a:pPr>
            <a:r>
              <a:rPr lang="en-US" dirty="0"/>
              <a:t>All deferred income programs utilizing a third-party system must be able to generate a report that supports the life-to-date outstanding balance for all card in that program.</a:t>
            </a:r>
          </a:p>
          <a:p>
            <a:pPr marL="457189" indent="-457189">
              <a:buFont typeface="Wingdings" panose="05000000000000000000" pitchFamily="2" charset="2"/>
              <a:buChar char="v"/>
            </a:pPr>
            <a:endParaRPr lang="en-US" dirty="0"/>
          </a:p>
          <a:p>
            <a:pPr marL="457189" indent="-457189">
              <a:buFont typeface="Wingdings" panose="05000000000000000000" pitchFamily="2" charset="2"/>
              <a:buChar char="v"/>
            </a:pPr>
            <a:r>
              <a:rPr lang="en-US" dirty="0"/>
              <a:t>Deferred Income Logs should be submitted to: </a:t>
            </a:r>
            <a:r>
              <a:rPr lang="en-US" dirty="0">
                <a:hlinkClick r:id="rId2"/>
              </a:rPr>
              <a:t>RevenueAccountingLogs.NorAm@sodexo.com</a:t>
            </a:r>
            <a:endParaRPr lang="en-US" dirty="0"/>
          </a:p>
          <a:p>
            <a:endParaRPr lang="en-US" dirty="0"/>
          </a:p>
          <a:p>
            <a:pPr marL="457189" indent="-457189">
              <a:buFont typeface="Wingdings" panose="05000000000000000000" pitchFamily="2" charset="2"/>
              <a:buChar char="v"/>
            </a:pPr>
            <a:endParaRPr lang="en-US" dirty="0"/>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p:txBody>
          <a:bodyPr anchor="t">
            <a:normAutofit/>
          </a:bodyPr>
          <a:lstStyle/>
          <a:p>
            <a:pPr marL="0" indent="0">
              <a:buNone/>
            </a:pPr>
            <a:r>
              <a:rPr lang="en-US" sz="3200" dirty="0">
                <a:solidFill>
                  <a:srgbClr val="FF0000"/>
                </a:solidFill>
              </a:rPr>
              <a:t>Deferred Income Logs</a:t>
            </a:r>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4294967295"/>
          </p:nvPr>
        </p:nvSpPr>
        <p:spPr>
          <a:xfrm>
            <a:off x="628652" y="6448026"/>
            <a:ext cx="4791075" cy="152400"/>
          </a:xfrm>
        </p:spPr>
        <p:txBody>
          <a:bodyPr anchor="b">
            <a:norm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pic>
        <p:nvPicPr>
          <p:cNvPr id="10" name="Picture 9">
            <a:extLst>
              <a:ext uri="{FF2B5EF4-FFF2-40B4-BE49-F238E27FC236}">
                <a16:creationId xmlns:a16="http://schemas.microsoft.com/office/drawing/2014/main" id="{3FEF6B5B-7276-5E71-548D-6EFB2C68ACD5}"/>
              </a:ext>
            </a:extLst>
          </p:cNvPr>
          <p:cNvPicPr>
            <a:picLocks noChangeAspect="1"/>
          </p:cNvPicPr>
          <p:nvPr/>
        </p:nvPicPr>
        <p:blipFill>
          <a:blip r:embed="rId3"/>
          <a:stretch>
            <a:fillRect/>
          </a:stretch>
        </p:blipFill>
        <p:spPr>
          <a:xfrm>
            <a:off x="6162613" y="132849"/>
            <a:ext cx="5304639" cy="6484063"/>
          </a:xfrm>
          <a:prstGeom prst="rect">
            <a:avLst/>
          </a:prstGeom>
        </p:spPr>
      </p:pic>
    </p:spTree>
    <p:extLst>
      <p:ext uri="{BB962C8B-B14F-4D97-AF65-F5344CB8AC3E}">
        <p14:creationId xmlns:p14="http://schemas.microsoft.com/office/powerpoint/2010/main" val="195715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427568" y="754540"/>
            <a:ext cx="10939200" cy="5591176"/>
          </a:xfrm>
        </p:spPr>
        <p:txBody>
          <a:bodyPr>
            <a:normAutofit/>
          </a:bodyPr>
          <a:lstStyle/>
          <a:p>
            <a:pPr marL="457189" indent="-457189">
              <a:buFont typeface="Wingdings" panose="05000000000000000000" pitchFamily="2" charset="2"/>
              <a:buChar char="v"/>
            </a:pPr>
            <a:r>
              <a:rPr lang="en-US" sz="2000" dirty="0">
                <a:latin typeface="+mj-lt"/>
              </a:rPr>
              <a:t>Starbucks Stored Value Cards operate like a unit managed deferred income program</a:t>
            </a:r>
          </a:p>
          <a:p>
            <a:pPr marL="457189" indent="-457189">
              <a:buFont typeface="Wingdings" panose="05000000000000000000" pitchFamily="2" charset="2"/>
              <a:buChar char="v"/>
            </a:pPr>
            <a:r>
              <a:rPr lang="en-US" sz="2000" dirty="0">
                <a:latin typeface="+mj-lt"/>
              </a:rPr>
              <a:t>Units accepting Starbuck Stored Value Cards should have access to Business Track, with is the third-party system that processes the activity from Starbucks Cards. For access, please submit a </a:t>
            </a:r>
            <a:r>
              <a:rPr lang="en-US" sz="2000" dirty="0" err="1">
                <a:latin typeface="+mj-lt"/>
              </a:rPr>
              <a:t>SoFinance</a:t>
            </a:r>
            <a:r>
              <a:rPr lang="en-US" sz="2000" dirty="0">
                <a:latin typeface="+mj-lt"/>
              </a:rPr>
              <a:t> ticket to NorAm Banking Administration Team using the Credit Card Services request</a:t>
            </a:r>
          </a:p>
          <a:p>
            <a:pPr marL="457189" indent="-457189">
              <a:buFont typeface="Wingdings" panose="05000000000000000000" pitchFamily="2" charset="2"/>
              <a:buChar char="v"/>
            </a:pPr>
            <a:r>
              <a:rPr lang="en-US" sz="2000" dirty="0">
                <a:latin typeface="+mj-lt"/>
              </a:rPr>
              <a:t>Starbuck cards should be rung through the POS like all other transactions</a:t>
            </a:r>
          </a:p>
          <a:p>
            <a:pPr marL="457189" indent="-457189">
              <a:buFont typeface="Wingdings" panose="05000000000000000000" pitchFamily="2" charset="2"/>
              <a:buChar char="v"/>
            </a:pPr>
            <a:r>
              <a:rPr lang="en-US" sz="2000" dirty="0">
                <a:latin typeface="+mj-lt"/>
              </a:rPr>
              <a:t>On the Starbucks NCR POS reports, mobile orders appear as “MOP”</a:t>
            </a:r>
          </a:p>
          <a:p>
            <a:pPr marL="457189" indent="-457189">
              <a:buFont typeface="Wingdings" panose="05000000000000000000" pitchFamily="2" charset="2"/>
              <a:buChar char="v"/>
            </a:pPr>
            <a:r>
              <a:rPr lang="en-US" sz="2000" dirty="0">
                <a:solidFill>
                  <a:schemeClr val="bg1"/>
                </a:solidFill>
                <a:latin typeface="+mj-lt"/>
              </a:rPr>
              <a:t>When reconciling your Business Track report, the total of the Activations and Reloads from the Business Track report should match the total Starbucks Card activations/reloads processed at the POS.</a:t>
            </a:r>
          </a:p>
          <a:p>
            <a:pPr marL="457189" indent="-457189">
              <a:buFont typeface="Wingdings" panose="05000000000000000000" pitchFamily="2" charset="2"/>
              <a:buChar char="v"/>
            </a:pPr>
            <a:r>
              <a:rPr lang="en-US" sz="2000" dirty="0">
                <a:latin typeface="+mj-lt"/>
              </a:rPr>
              <a:t>The total Redemptions on the Business Track Report should agree to the total of SBUX Card and MOP (redemptions) from the POS reports. </a:t>
            </a:r>
            <a:endParaRPr lang="en-US" sz="934" dirty="0">
              <a:solidFill>
                <a:schemeClr val="bg1"/>
              </a:solidFill>
              <a:latin typeface="+mj-lt"/>
            </a:endParaRPr>
          </a:p>
          <a:p>
            <a:pPr marL="941894" lvl="1" indent="-457189">
              <a:buFont typeface="Wingdings" panose="05000000000000000000" pitchFamily="2" charset="2"/>
              <a:buChar char="v"/>
            </a:pPr>
            <a:endParaRPr lang="en-US" sz="934" dirty="0">
              <a:solidFill>
                <a:schemeClr val="bg1"/>
              </a:solidFill>
              <a:latin typeface="+mj-lt"/>
            </a:endParaRPr>
          </a:p>
          <a:p>
            <a:pPr marL="941894" lvl="1" indent="-457189">
              <a:buFont typeface="Wingdings" panose="05000000000000000000" pitchFamily="2" charset="2"/>
              <a:buChar char="v"/>
            </a:pPr>
            <a:endParaRPr lang="en-US" sz="2000" dirty="0">
              <a:latin typeface="+mj-lt"/>
            </a:endParaRP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a:xfrm>
            <a:off x="502663" y="286932"/>
            <a:ext cx="10941049" cy="542400"/>
          </a:xfrm>
        </p:spPr>
        <p:txBody>
          <a:bodyPr>
            <a:normAutofit fontScale="90000"/>
          </a:bodyPr>
          <a:lstStyle/>
          <a:p>
            <a:r>
              <a:rPr lang="en-US" sz="3600" dirty="0">
                <a:solidFill>
                  <a:schemeClr val="accent2"/>
                </a:solidFill>
              </a:rPr>
              <a:t>Starbucks Stored Value Cards</a:t>
            </a: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spTree>
    <p:extLst>
      <p:ext uri="{BB962C8B-B14F-4D97-AF65-F5344CB8AC3E}">
        <p14:creationId xmlns:p14="http://schemas.microsoft.com/office/powerpoint/2010/main" val="18744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427568" y="966148"/>
            <a:ext cx="10939200" cy="5428026"/>
          </a:xfrm>
        </p:spPr>
        <p:txBody>
          <a:bodyPr>
            <a:normAutofit/>
          </a:bodyPr>
          <a:lstStyle/>
          <a:p>
            <a:pPr marL="457189" indent="-457189">
              <a:buFont typeface="Wingdings" panose="05000000000000000000" pitchFamily="2" charset="2"/>
              <a:buChar char="v"/>
            </a:pPr>
            <a:r>
              <a:rPr lang="en-US" sz="2000" dirty="0">
                <a:latin typeface="+mj-lt"/>
              </a:rPr>
              <a:t>In UFS, Deferred Income Redemptions must be reported as less line adjustments in the Adjustments section using Adjustment Code 834 – Redemptions Starbucks-US coded to G/L Account 4110.3035</a:t>
            </a:r>
          </a:p>
          <a:p>
            <a:pPr marL="457189" indent="-457189">
              <a:buFont typeface="Wingdings" panose="05000000000000000000" pitchFamily="2" charset="2"/>
              <a:buChar char="v"/>
            </a:pPr>
            <a:endParaRPr lang="en-US" sz="2000" dirty="0">
              <a:latin typeface="+mj-lt"/>
            </a:endParaRPr>
          </a:p>
          <a:p>
            <a:endParaRPr lang="en-US" sz="2000" dirty="0">
              <a:latin typeface="+mj-lt"/>
            </a:endParaRP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a:xfrm>
            <a:off x="502663" y="286932"/>
            <a:ext cx="10941049" cy="542400"/>
          </a:xfrm>
        </p:spPr>
        <p:txBody>
          <a:bodyPr>
            <a:normAutofit fontScale="90000"/>
          </a:bodyPr>
          <a:lstStyle/>
          <a:p>
            <a:r>
              <a:rPr lang="en-US" sz="3600" dirty="0">
                <a:solidFill>
                  <a:schemeClr val="accent2"/>
                </a:solidFill>
              </a:rPr>
              <a:t>How to Report Starbucks Card Redemptions</a:t>
            </a:r>
            <a:br>
              <a:rPr lang="en-US" dirty="0"/>
            </a:b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pic>
        <p:nvPicPr>
          <p:cNvPr id="10" name="Picture 9">
            <a:extLst>
              <a:ext uri="{FF2B5EF4-FFF2-40B4-BE49-F238E27FC236}">
                <a16:creationId xmlns:a16="http://schemas.microsoft.com/office/drawing/2014/main" id="{01C8D60A-B305-F116-0BE5-6899735D6D0B}"/>
              </a:ext>
            </a:extLst>
          </p:cNvPr>
          <p:cNvPicPr>
            <a:picLocks noChangeAspect="1"/>
          </p:cNvPicPr>
          <p:nvPr/>
        </p:nvPicPr>
        <p:blipFill>
          <a:blip r:embed="rId2"/>
          <a:stretch>
            <a:fillRect/>
          </a:stretch>
        </p:blipFill>
        <p:spPr>
          <a:xfrm>
            <a:off x="760840" y="2949111"/>
            <a:ext cx="4963919" cy="1462100"/>
          </a:xfrm>
          <a:prstGeom prst="rect">
            <a:avLst/>
          </a:prstGeom>
        </p:spPr>
      </p:pic>
      <p:pic>
        <p:nvPicPr>
          <p:cNvPr id="13" name="Picture 12">
            <a:extLst>
              <a:ext uri="{FF2B5EF4-FFF2-40B4-BE49-F238E27FC236}">
                <a16:creationId xmlns:a16="http://schemas.microsoft.com/office/drawing/2014/main" id="{7769653E-643C-C55E-7CD3-D2203AA2F58C}"/>
              </a:ext>
            </a:extLst>
          </p:cNvPr>
          <p:cNvPicPr>
            <a:picLocks noChangeAspect="1"/>
          </p:cNvPicPr>
          <p:nvPr/>
        </p:nvPicPr>
        <p:blipFill>
          <a:blip r:embed="rId3"/>
          <a:stretch>
            <a:fillRect/>
          </a:stretch>
        </p:blipFill>
        <p:spPr>
          <a:xfrm>
            <a:off x="6387548" y="2044996"/>
            <a:ext cx="4485861" cy="3578883"/>
          </a:xfrm>
          <a:prstGeom prst="rect">
            <a:avLst/>
          </a:prstGeom>
        </p:spPr>
      </p:pic>
    </p:spTree>
    <p:extLst>
      <p:ext uri="{BB962C8B-B14F-4D97-AF65-F5344CB8AC3E}">
        <p14:creationId xmlns:p14="http://schemas.microsoft.com/office/powerpoint/2010/main" val="843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427568" y="966147"/>
            <a:ext cx="10939200" cy="5348513"/>
          </a:xfrm>
          <a:solidFill>
            <a:schemeClr val="accent1"/>
          </a:solidFill>
        </p:spPr>
        <p:txBody>
          <a:bodyPr>
            <a:normAutofit/>
          </a:bodyPr>
          <a:lstStyle/>
          <a:p>
            <a:pPr marL="457189" indent="-457189">
              <a:buFont typeface="Wingdings" panose="05000000000000000000" pitchFamily="2" charset="2"/>
              <a:buChar char="v"/>
            </a:pPr>
            <a:r>
              <a:rPr lang="en-US" sz="2000" dirty="0">
                <a:latin typeface="+mj-lt"/>
              </a:rPr>
              <a:t>In UFS, Starbucks activations must be reported as a positive number in the Revenue Distribution section to G/L Account 4110.3035</a:t>
            </a:r>
          </a:p>
          <a:p>
            <a:endParaRPr lang="en-US" sz="2000" dirty="0">
              <a:latin typeface="+mj-lt"/>
            </a:endParaRP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a:xfrm>
            <a:off x="502663" y="286932"/>
            <a:ext cx="10941049" cy="542400"/>
          </a:xfrm>
        </p:spPr>
        <p:txBody>
          <a:bodyPr>
            <a:normAutofit fontScale="90000"/>
          </a:bodyPr>
          <a:lstStyle/>
          <a:p>
            <a:r>
              <a:rPr lang="en-US" sz="3600" dirty="0">
                <a:solidFill>
                  <a:schemeClr val="accent2"/>
                </a:solidFill>
              </a:rPr>
              <a:t>How to Report Starbucks Activations</a:t>
            </a:r>
            <a:br>
              <a:rPr lang="en-US" dirty="0"/>
            </a:b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pic>
        <p:nvPicPr>
          <p:cNvPr id="4" name="Picture 3">
            <a:extLst>
              <a:ext uri="{FF2B5EF4-FFF2-40B4-BE49-F238E27FC236}">
                <a16:creationId xmlns:a16="http://schemas.microsoft.com/office/drawing/2014/main" id="{B5FFD7D8-632E-295E-71C0-E92108073FA9}"/>
              </a:ext>
            </a:extLst>
          </p:cNvPr>
          <p:cNvPicPr>
            <a:picLocks noChangeAspect="1"/>
          </p:cNvPicPr>
          <p:nvPr/>
        </p:nvPicPr>
        <p:blipFill>
          <a:blip r:embed="rId2"/>
          <a:stretch>
            <a:fillRect/>
          </a:stretch>
        </p:blipFill>
        <p:spPr>
          <a:xfrm>
            <a:off x="3542629" y="1919101"/>
            <a:ext cx="5106741" cy="4074230"/>
          </a:xfrm>
          <a:prstGeom prst="rect">
            <a:avLst/>
          </a:prstGeom>
        </p:spPr>
      </p:pic>
    </p:spTree>
    <p:extLst>
      <p:ext uri="{BB962C8B-B14F-4D97-AF65-F5344CB8AC3E}">
        <p14:creationId xmlns:p14="http://schemas.microsoft.com/office/powerpoint/2010/main" val="33203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sz="quarter" idx="11"/>
          </p:nvPr>
        </p:nvSpPr>
        <p:spPr>
          <a:xfrm>
            <a:off x="628652" y="1144600"/>
            <a:ext cx="4896114" cy="5213868"/>
          </a:xfrm>
          <a:solidFill>
            <a:schemeClr val="accent1"/>
          </a:solidFill>
        </p:spPr>
        <p:txBody>
          <a:bodyPr>
            <a:normAutofit/>
          </a:bodyPr>
          <a:lstStyle/>
          <a:p>
            <a:pPr marL="457189" indent="-457189">
              <a:buFont typeface="Wingdings" panose="05000000000000000000" pitchFamily="2" charset="2"/>
              <a:buChar char="v"/>
            </a:pPr>
            <a:r>
              <a:rPr lang="en-US" sz="2000" dirty="0">
                <a:latin typeface="+mj-lt"/>
              </a:rPr>
              <a:t>In UFS, Starbucks purchases must be reported to G/L Account 7001.3035 (Starbucks) or G/L Account 7001.3036 (Starbucks Coffee) in the Revenue Distribution section.</a:t>
            </a:r>
          </a:p>
          <a:p>
            <a:pPr marL="457189" indent="-457189">
              <a:buFont typeface="Wingdings" panose="05000000000000000000" pitchFamily="2" charset="2"/>
              <a:buChar char="v"/>
            </a:pPr>
            <a:r>
              <a:rPr lang="en-US" sz="2000" dirty="0">
                <a:latin typeface="+mj-lt"/>
              </a:rPr>
              <a:t>All applicable sales taxes should be reported as you normally would</a:t>
            </a:r>
          </a:p>
          <a:p>
            <a:endParaRPr lang="en-US" sz="2000" dirty="0">
              <a:latin typeface="+mj-lt"/>
            </a:endParaRPr>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p:txBody>
          <a:bodyPr>
            <a:normAutofit fontScale="90000"/>
          </a:bodyPr>
          <a:lstStyle/>
          <a:p>
            <a:r>
              <a:rPr lang="en-US" sz="3600" dirty="0">
                <a:solidFill>
                  <a:schemeClr val="accent2"/>
                </a:solidFill>
              </a:rPr>
              <a:t>How to Report Starbucks Retail Purchases</a:t>
            </a:r>
            <a:br>
              <a:rPr lang="en-US" dirty="0"/>
            </a:br>
            <a:endParaRPr lang="en-US" dirty="0"/>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17"/>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pic>
        <p:nvPicPr>
          <p:cNvPr id="6" name="Picture 5">
            <a:extLst>
              <a:ext uri="{FF2B5EF4-FFF2-40B4-BE49-F238E27FC236}">
                <a16:creationId xmlns:a16="http://schemas.microsoft.com/office/drawing/2014/main" id="{7C574F89-5FF2-8725-A580-0AF6C352F4D3}"/>
              </a:ext>
            </a:extLst>
          </p:cNvPr>
          <p:cNvPicPr>
            <a:picLocks noChangeAspect="1"/>
          </p:cNvPicPr>
          <p:nvPr/>
        </p:nvPicPr>
        <p:blipFill>
          <a:blip r:embed="rId3"/>
          <a:stretch>
            <a:fillRect/>
          </a:stretch>
        </p:blipFill>
        <p:spPr>
          <a:xfrm>
            <a:off x="5605435" y="1336431"/>
            <a:ext cx="6094373" cy="4862176"/>
          </a:xfrm>
          <a:prstGeom prst="rect">
            <a:avLst/>
          </a:prstGeom>
        </p:spPr>
      </p:pic>
    </p:spTree>
    <p:extLst>
      <p:ext uri="{BB962C8B-B14F-4D97-AF65-F5344CB8AC3E}">
        <p14:creationId xmlns:p14="http://schemas.microsoft.com/office/powerpoint/2010/main" val="808854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54FD-23CC-4CC2-88F4-1A84D52BE15E}"/>
              </a:ext>
            </a:extLst>
          </p:cNvPr>
          <p:cNvSpPr>
            <a:spLocks noGrp="1"/>
          </p:cNvSpPr>
          <p:nvPr>
            <p:ph type="body" sz="quarter" idx="19"/>
          </p:nvPr>
        </p:nvSpPr>
        <p:spPr>
          <a:xfrm>
            <a:off x="633600" y="1047565"/>
            <a:ext cx="10934400" cy="5312435"/>
          </a:xfrm>
        </p:spPr>
        <p:txBody>
          <a:bodyPr>
            <a:normAutofit/>
          </a:bodyPr>
          <a:lstStyle/>
          <a:p>
            <a:pPr lvl="1" indent="0">
              <a:buNone/>
            </a:pPr>
            <a:r>
              <a:rPr lang="en-US" dirty="0"/>
              <a:t>ag someone to explain how to do PTO requests and calendar documentation of them</a:t>
            </a:r>
            <a:endParaRPr lang="en-US" sz="3600" dirty="0"/>
          </a:p>
          <a:p>
            <a:pPr marL="457200" indent="-457200">
              <a:buFont typeface="Wingdings" panose="05000000000000000000" pitchFamily="2" charset="2"/>
              <a:buChar char="v"/>
            </a:pPr>
            <a:r>
              <a:rPr lang="en-US" sz="2800" dirty="0"/>
              <a:t>Procedures on Unit Managed Deferred Income and other Revenue Accounting Desk procedures can be found on </a:t>
            </a:r>
            <a:r>
              <a:rPr lang="en-US" sz="2800" dirty="0" err="1">
                <a:hlinkClick r:id="rId2"/>
              </a:rPr>
              <a:t>SodexoNet</a:t>
            </a:r>
            <a:endParaRPr lang="en-US" sz="2800" dirty="0"/>
          </a:p>
          <a:p>
            <a:endParaRPr lang="en-US" sz="2800" dirty="0"/>
          </a:p>
          <a:p>
            <a:pPr marL="457200" indent="-457200">
              <a:buFont typeface="Wingdings" panose="05000000000000000000" pitchFamily="2" charset="2"/>
              <a:buChar char="v"/>
            </a:pPr>
            <a:r>
              <a:rPr lang="en-US" sz="2800" dirty="0"/>
              <a:t>If you have any questions, please submit a Revenue Accounting General Request ticket in </a:t>
            </a:r>
            <a:r>
              <a:rPr lang="en-US" sz="2800" dirty="0" err="1">
                <a:hlinkClick r:id="rId3"/>
              </a:rPr>
              <a:t>SoFinance</a:t>
            </a:r>
            <a:endParaRPr lang="en-US" sz="2800" dirty="0"/>
          </a:p>
          <a:p>
            <a:endParaRPr lang="en-US" sz="2800" dirty="0"/>
          </a:p>
          <a:p>
            <a:endParaRPr lang="en-US" sz="2800" dirty="0"/>
          </a:p>
          <a:p>
            <a:endParaRPr lang="en-US" dirty="0"/>
          </a:p>
        </p:txBody>
      </p:sp>
      <p:sp>
        <p:nvSpPr>
          <p:cNvPr id="5" name="Title 4">
            <a:extLst>
              <a:ext uri="{FF2B5EF4-FFF2-40B4-BE49-F238E27FC236}">
                <a16:creationId xmlns:a16="http://schemas.microsoft.com/office/drawing/2014/main" id="{E691571F-DAF8-424B-A67F-3439B86B9306}"/>
              </a:ext>
            </a:extLst>
          </p:cNvPr>
          <p:cNvSpPr>
            <a:spLocks noGrp="1"/>
          </p:cNvSpPr>
          <p:nvPr>
            <p:ph type="title"/>
          </p:nvPr>
        </p:nvSpPr>
        <p:spPr/>
        <p:txBody>
          <a:bodyPr>
            <a:normAutofit/>
          </a:bodyPr>
          <a:lstStyle/>
          <a:p>
            <a:r>
              <a:rPr lang="en-US" dirty="0">
                <a:solidFill>
                  <a:schemeClr val="accent2"/>
                </a:solidFill>
              </a:rPr>
              <a:t>Revenue Accounting Resources</a:t>
            </a:r>
          </a:p>
        </p:txBody>
      </p:sp>
      <p:sp>
        <p:nvSpPr>
          <p:cNvPr id="8" name="Footer Placeholder 7">
            <a:extLst>
              <a:ext uri="{FF2B5EF4-FFF2-40B4-BE49-F238E27FC236}">
                <a16:creationId xmlns:a16="http://schemas.microsoft.com/office/drawing/2014/main" id="{6138217B-11FD-436A-8467-4A7C81976111}"/>
              </a:ext>
            </a:extLst>
          </p:cNvPr>
          <p:cNvSpPr>
            <a:spLocks noGrp="1"/>
          </p:cNvSpPr>
          <p:nvPr>
            <p:ph type="ftr" sz="quarter" idx="20"/>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May 2024.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spTree>
    <p:extLst>
      <p:ext uri="{BB962C8B-B14F-4D97-AF65-F5344CB8AC3E}">
        <p14:creationId xmlns:p14="http://schemas.microsoft.com/office/powerpoint/2010/main" val="221916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Questions?</a:t>
            </a:r>
            <a:endParaRPr lang="en-US" sz="2800" noProof="0" dirty="0"/>
          </a:p>
        </p:txBody>
      </p:sp>
      <p:pic>
        <p:nvPicPr>
          <p:cNvPr id="3" name="Picture 2" descr="Best 100+ Question Pictures [HD] | Download Free Images &amp; Stock Photos on  Unsplash">
            <a:extLst>
              <a:ext uri="{FF2B5EF4-FFF2-40B4-BE49-F238E27FC236}">
                <a16:creationId xmlns:a16="http://schemas.microsoft.com/office/drawing/2014/main" id="{559E2BB0-69D6-17A7-6206-F9D97C766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4" b="15945"/>
          <a:stretch/>
        </p:blipFill>
        <p:spPr bwMode="auto">
          <a:xfrm>
            <a:off x="554493" y="1051560"/>
            <a:ext cx="10998201" cy="5212080"/>
          </a:xfrm>
          <a:prstGeom prst="rect">
            <a:avLst/>
          </a:prstGeom>
          <a:solidFill>
            <a:srgbClr val="FFFFFF"/>
          </a:solidFill>
        </p:spPr>
      </p:pic>
      <p:sp>
        <p:nvSpPr>
          <p:cNvPr id="4" name="Footer Placeholder 3">
            <a:extLst>
              <a:ext uri="{FF2B5EF4-FFF2-40B4-BE49-F238E27FC236}">
                <a16:creationId xmlns:a16="http://schemas.microsoft.com/office/drawing/2014/main" id="{65FB5E86-536D-F49A-301A-3011C465A3F0}"/>
              </a:ext>
            </a:extLst>
          </p:cNvPr>
          <p:cNvSpPr>
            <a:spLocks noGrp="1"/>
          </p:cNvSpPr>
          <p:nvPr>
            <p:ph type="ftr" sz="quarter" idx="17"/>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286631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12FD8-8F07-30C4-7764-48AF2B7A9C01}"/>
              </a:ext>
            </a:extLst>
          </p:cNvPr>
          <p:cNvSpPr>
            <a:spLocks noGrp="1"/>
          </p:cNvSpPr>
          <p:nvPr>
            <p:ph type="ftr" sz="quarter" idx="1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Unit Controller Call Series © Sodexo, May 2024.  All rights Reserved</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91A1FFAD-3175-EBFC-BEFE-F58C31828A8D}"/>
              </a:ext>
            </a:extLst>
          </p:cNvPr>
          <p:cNvSpPr txBox="1"/>
          <p:nvPr/>
        </p:nvSpPr>
        <p:spPr>
          <a:xfrm>
            <a:off x="578068" y="847088"/>
            <a:ext cx="1098052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It’s best to use sun protection year-round. Working in the yard, watching a ballgame, or taking an afternoon walk, make sun safety an everyday habit so you can avoid getting a sunburn and lower your chance of getting skin cancer.</a:t>
            </a:r>
          </a:p>
        </p:txBody>
      </p:sp>
      <p:sp>
        <p:nvSpPr>
          <p:cNvPr id="3" name="Title 2" descr="Accounts Receivable Collection Deadlines for Quarter 3, FY22">
            <a:extLst>
              <a:ext uri="{FF2B5EF4-FFF2-40B4-BE49-F238E27FC236}">
                <a16:creationId xmlns:a16="http://schemas.microsoft.com/office/drawing/2014/main" id="{4E2D70B6-6098-7A06-CE89-963945B5D6A8}"/>
              </a:ext>
            </a:extLst>
          </p:cNvPr>
          <p:cNvSpPr>
            <a:spLocks noGrp="1"/>
          </p:cNvSpPr>
          <p:nvPr>
            <p:ph type="title"/>
          </p:nvPr>
        </p:nvSpPr>
        <p:spPr>
          <a:xfrm>
            <a:off x="578068" y="186676"/>
            <a:ext cx="10980520" cy="605908"/>
          </a:xfrm>
          <a:solidFill>
            <a:schemeClr val="accent1"/>
          </a:solidFill>
        </p:spPr>
        <p:txBody>
          <a:bodyPr/>
          <a:lstStyle/>
          <a:p>
            <a:pPr marL="0" indent="0">
              <a:buNone/>
            </a:pPr>
            <a:r>
              <a:rPr lang="en-US" sz="2800" dirty="0">
                <a:solidFill>
                  <a:schemeClr val="bg1"/>
                </a:solidFill>
              </a:rPr>
              <a:t> </a:t>
            </a:r>
            <a:r>
              <a:rPr lang="en-US" dirty="0">
                <a:solidFill>
                  <a:schemeClr val="bg1"/>
                </a:solidFill>
              </a:rPr>
              <a:t>Skin Cancer Awareness</a:t>
            </a:r>
            <a:endParaRPr lang="en-US" sz="2800" dirty="0">
              <a:solidFill>
                <a:schemeClr val="bg1"/>
              </a:solidFill>
            </a:endParaRPr>
          </a:p>
        </p:txBody>
      </p:sp>
      <p:sp>
        <p:nvSpPr>
          <p:cNvPr id="16" name="TextBox 15">
            <a:extLst>
              <a:ext uri="{FF2B5EF4-FFF2-40B4-BE49-F238E27FC236}">
                <a16:creationId xmlns:a16="http://schemas.microsoft.com/office/drawing/2014/main" id="{48EBD5F4-C456-48F2-3F88-A4F69AECDEF5}"/>
              </a:ext>
            </a:extLst>
          </p:cNvPr>
          <p:cNvSpPr txBox="1"/>
          <p:nvPr/>
        </p:nvSpPr>
        <p:spPr>
          <a:xfrm>
            <a:off x="578067" y="1920782"/>
            <a:ext cx="69998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Sun Protection can help reduce your risk!  </a:t>
            </a:r>
          </a:p>
        </p:txBody>
      </p:sp>
      <p:sp>
        <p:nvSpPr>
          <p:cNvPr id="18" name="TextBox 17">
            <a:extLst>
              <a:ext uri="{FF2B5EF4-FFF2-40B4-BE49-F238E27FC236}">
                <a16:creationId xmlns:a16="http://schemas.microsoft.com/office/drawing/2014/main" id="{AC76476F-CDA0-B4C0-881A-F0C6085B19C4}"/>
              </a:ext>
            </a:extLst>
          </p:cNvPr>
          <p:cNvSpPr txBox="1"/>
          <p:nvPr/>
        </p:nvSpPr>
        <p:spPr>
          <a:xfrm>
            <a:off x="788274" y="2303262"/>
            <a:ext cx="10005850" cy="9233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Clothing, hat and sunglasses with UPF protection rating of 50 or better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Sunscreen with an SPF of 15 or higher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Seek shade especially between 10 - 2</a:t>
            </a:r>
          </a:p>
        </p:txBody>
      </p:sp>
      <p:sp>
        <p:nvSpPr>
          <p:cNvPr id="8" name="TextBox 7">
            <a:extLst>
              <a:ext uri="{FF2B5EF4-FFF2-40B4-BE49-F238E27FC236}">
                <a16:creationId xmlns:a16="http://schemas.microsoft.com/office/drawing/2014/main" id="{80A15D8B-74A1-C7E0-E8BE-D79F6F8D77A7}"/>
              </a:ext>
            </a:extLst>
          </p:cNvPr>
          <p:cNvSpPr txBox="1"/>
          <p:nvPr/>
        </p:nvSpPr>
        <p:spPr>
          <a:xfrm>
            <a:off x="578067" y="3538834"/>
            <a:ext cx="107562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Early detection of skin cancer can be a true-life saver. </a:t>
            </a:r>
            <a:r>
              <a:rPr kumimoji="0" lang="en-US" sz="1800" b="0" i="0" u="none" strike="noStrike" kern="1200" cap="none" spc="0" normalizeH="0" baseline="0" noProof="0" dirty="0">
                <a:ln>
                  <a:noFill/>
                </a:ln>
                <a:solidFill>
                  <a:srgbClr val="000000"/>
                </a:solidFill>
                <a:effectLst/>
                <a:uLnTx/>
                <a:uFillTx/>
                <a:latin typeface="Arial"/>
                <a:ea typeface="+mn-ea"/>
                <a:cs typeface="+mn-cs"/>
              </a:rPr>
              <a:t>Perform a monthly skin exam to check for these warning signs:</a:t>
            </a:r>
          </a:p>
        </p:txBody>
      </p:sp>
      <p:sp>
        <p:nvSpPr>
          <p:cNvPr id="10" name="TextBox 9">
            <a:extLst>
              <a:ext uri="{FF2B5EF4-FFF2-40B4-BE49-F238E27FC236}">
                <a16:creationId xmlns:a16="http://schemas.microsoft.com/office/drawing/2014/main" id="{5005AE94-F682-E26F-75E3-DA5C22CA0C42}"/>
              </a:ext>
            </a:extLst>
          </p:cNvPr>
          <p:cNvSpPr txBox="1"/>
          <p:nvPr/>
        </p:nvSpPr>
        <p:spPr>
          <a:xfrm>
            <a:off x="788274" y="4194435"/>
            <a:ext cx="10392438"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 the mole irregularly shaped?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Are the borders/edges uneven?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 the mole multi=colored or changing colors over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 the mole larger than 6 mm? a bit shy of ¼” and gradually getting larger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 the mole harder than the surrounding skin?</a:t>
            </a:r>
          </a:p>
        </p:txBody>
      </p:sp>
    </p:spTree>
    <p:extLst>
      <p:ext uri="{BB962C8B-B14F-4D97-AF65-F5344CB8AC3E}">
        <p14:creationId xmlns:p14="http://schemas.microsoft.com/office/powerpoint/2010/main" val="369296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12FD8-8F07-30C4-7764-48AF2B7A9C01}"/>
              </a:ext>
            </a:extLst>
          </p:cNvPr>
          <p:cNvSpPr>
            <a:spLocks noGrp="1"/>
          </p:cNvSpPr>
          <p:nvPr>
            <p:ph type="ftr" sz="quarter" idx="1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Unit Controller Call Series © Sodexo, May 2024.  All rights Reserved</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91A1FFAD-3175-EBFC-BEFE-F58C31828A8D}"/>
              </a:ext>
            </a:extLst>
          </p:cNvPr>
          <p:cNvSpPr txBox="1"/>
          <p:nvPr/>
        </p:nvSpPr>
        <p:spPr>
          <a:xfrm>
            <a:off x="1439917" y="1102794"/>
            <a:ext cx="8828690" cy="19697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Three </a:t>
            </a:r>
            <a:r>
              <a:rPr kumimoji="0" lang="en-US"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Common</a:t>
            </a:r>
            <a:r>
              <a:rPr kumimoji="0" lang="en-US" sz="2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Types of Skin Cancer: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Basal Cell Carcinoma</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 usually flat, with an uneven smudgy outline</a:t>
            </a:r>
          </a:p>
          <a:p>
            <a:pPr marL="742950" marR="0" lvl="1"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Squamous Cell Carcinoma </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can appear firm, red bump or a flat lesion with scaly surface. </a:t>
            </a:r>
          </a:p>
          <a:p>
            <a:pPr marL="742950" marR="0" lvl="1"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Melanoma</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 looks similar to a mole with irregular borders and color</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descr="Accounts Receivable Collection Deadlines for Quarter 3, FY22">
            <a:extLst>
              <a:ext uri="{FF2B5EF4-FFF2-40B4-BE49-F238E27FC236}">
                <a16:creationId xmlns:a16="http://schemas.microsoft.com/office/drawing/2014/main" id="{4E2D70B6-6098-7A06-CE89-963945B5D6A8}"/>
              </a:ext>
            </a:extLst>
          </p:cNvPr>
          <p:cNvSpPr>
            <a:spLocks noGrp="1"/>
          </p:cNvSpPr>
          <p:nvPr>
            <p:ph type="title"/>
          </p:nvPr>
        </p:nvSpPr>
        <p:spPr>
          <a:xfrm>
            <a:off x="578068" y="186676"/>
            <a:ext cx="10980520" cy="605908"/>
          </a:xfrm>
          <a:solidFill>
            <a:schemeClr val="accent1"/>
          </a:solidFill>
        </p:spPr>
        <p:txBody>
          <a:bodyPr/>
          <a:lstStyle/>
          <a:p>
            <a:pPr marL="0" indent="0">
              <a:buNone/>
            </a:pPr>
            <a:r>
              <a:rPr lang="en-US" sz="2800" dirty="0">
                <a:solidFill>
                  <a:schemeClr val="bg1"/>
                </a:solidFill>
              </a:rPr>
              <a:t> </a:t>
            </a:r>
            <a:r>
              <a:rPr lang="en-US" dirty="0">
                <a:solidFill>
                  <a:schemeClr val="bg1"/>
                </a:solidFill>
              </a:rPr>
              <a:t>Skin Cancer Awareness</a:t>
            </a:r>
            <a:endParaRPr lang="en-US" sz="2800" dirty="0">
              <a:solidFill>
                <a:schemeClr val="bg1"/>
              </a:solidFill>
            </a:endParaRPr>
          </a:p>
        </p:txBody>
      </p:sp>
      <p:pic>
        <p:nvPicPr>
          <p:cNvPr id="9" name="Picture 8">
            <a:extLst>
              <a:ext uri="{FF2B5EF4-FFF2-40B4-BE49-F238E27FC236}">
                <a16:creationId xmlns:a16="http://schemas.microsoft.com/office/drawing/2014/main" id="{A9FC26A2-D178-1DDB-7249-CA5C9A12102B}"/>
              </a:ext>
            </a:extLst>
          </p:cNvPr>
          <p:cNvPicPr>
            <a:picLocks noChangeAspect="1"/>
          </p:cNvPicPr>
          <p:nvPr/>
        </p:nvPicPr>
        <p:blipFill>
          <a:blip r:embed="rId3"/>
          <a:stretch>
            <a:fillRect/>
          </a:stretch>
        </p:blipFill>
        <p:spPr>
          <a:xfrm>
            <a:off x="1986454" y="3392778"/>
            <a:ext cx="1870937" cy="2614666"/>
          </a:xfrm>
          <a:prstGeom prst="rect">
            <a:avLst/>
          </a:prstGeom>
        </p:spPr>
      </p:pic>
      <p:pic>
        <p:nvPicPr>
          <p:cNvPr id="11" name="Picture 10">
            <a:extLst>
              <a:ext uri="{FF2B5EF4-FFF2-40B4-BE49-F238E27FC236}">
                <a16:creationId xmlns:a16="http://schemas.microsoft.com/office/drawing/2014/main" id="{ACB42E47-9443-CB54-CC77-62B041910BED}"/>
              </a:ext>
            </a:extLst>
          </p:cNvPr>
          <p:cNvPicPr>
            <a:picLocks noChangeAspect="1"/>
          </p:cNvPicPr>
          <p:nvPr/>
        </p:nvPicPr>
        <p:blipFill>
          <a:blip r:embed="rId4"/>
          <a:stretch>
            <a:fillRect/>
          </a:stretch>
        </p:blipFill>
        <p:spPr>
          <a:xfrm>
            <a:off x="4729213" y="3387776"/>
            <a:ext cx="2030119" cy="2600688"/>
          </a:xfrm>
          <a:prstGeom prst="rect">
            <a:avLst/>
          </a:prstGeom>
        </p:spPr>
      </p:pic>
      <p:pic>
        <p:nvPicPr>
          <p:cNvPr id="15" name="Picture 14">
            <a:extLst>
              <a:ext uri="{FF2B5EF4-FFF2-40B4-BE49-F238E27FC236}">
                <a16:creationId xmlns:a16="http://schemas.microsoft.com/office/drawing/2014/main" id="{01CB4180-A60D-AD3C-5416-ABEC50407828}"/>
              </a:ext>
            </a:extLst>
          </p:cNvPr>
          <p:cNvPicPr>
            <a:picLocks noChangeAspect="1"/>
          </p:cNvPicPr>
          <p:nvPr/>
        </p:nvPicPr>
        <p:blipFill>
          <a:blip r:embed="rId5"/>
          <a:stretch>
            <a:fillRect/>
          </a:stretch>
        </p:blipFill>
        <p:spPr>
          <a:xfrm>
            <a:off x="7631155" y="3392778"/>
            <a:ext cx="2133898" cy="2600688"/>
          </a:xfrm>
          <a:prstGeom prst="rect">
            <a:avLst/>
          </a:prstGeom>
        </p:spPr>
      </p:pic>
    </p:spTree>
    <p:extLst>
      <p:ext uri="{BB962C8B-B14F-4D97-AF65-F5344CB8AC3E}">
        <p14:creationId xmlns:p14="http://schemas.microsoft.com/office/powerpoint/2010/main" val="48105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et's Collect It for Q1 FY24&#10;&#10;Deadline for November Payments">
            <a:extLst>
              <a:ext uri="{FF2B5EF4-FFF2-40B4-BE49-F238E27FC236}">
                <a16:creationId xmlns:a16="http://schemas.microsoft.com/office/drawing/2014/main" id="{59A701CF-F006-289D-8CE9-7C4C773D71E0}"/>
              </a:ext>
            </a:extLst>
          </p:cNvPr>
          <p:cNvSpPr>
            <a:spLocks noGrp="1"/>
          </p:cNvSpPr>
          <p:nvPr>
            <p:ph type="pic" sz="quarter" idx="64"/>
          </p:nvPr>
        </p:nvSpPr>
        <p:spPr/>
        <p:txBody>
          <a:bodyPr/>
          <a:lstStyle/>
          <a:p>
            <a:endParaRPr lang="en-US" dirty="0"/>
          </a:p>
        </p:txBody>
      </p:sp>
      <p:sp>
        <p:nvSpPr>
          <p:cNvPr id="6" name="Title 5" descr="Let's Collect It for Q3 FY24">
            <a:extLst>
              <a:ext uri="{FF2B5EF4-FFF2-40B4-BE49-F238E27FC236}">
                <a16:creationId xmlns:a16="http://schemas.microsoft.com/office/drawing/2014/main" id="{FD019D83-AD07-00FF-17C0-768317633E7A}"/>
              </a:ext>
            </a:extLst>
          </p:cNvPr>
          <p:cNvSpPr>
            <a:spLocks noGrp="1"/>
          </p:cNvSpPr>
          <p:nvPr>
            <p:ph type="title" idx="4294967295"/>
          </p:nvPr>
        </p:nvSpPr>
        <p:spPr>
          <a:xfrm>
            <a:off x="439432" y="1212895"/>
            <a:ext cx="7864813" cy="590996"/>
          </a:xfrm>
        </p:spPr>
        <p:txBody>
          <a:bodyPr/>
          <a:lstStyle/>
          <a:p>
            <a:r>
              <a:rPr lang="en-US" sz="4267" dirty="0">
                <a:solidFill>
                  <a:srgbClr val="FF0000"/>
                </a:solidFill>
              </a:rPr>
              <a:t>Let’s Collect It for Q3 FY24</a:t>
            </a:r>
            <a:endParaRPr lang="en-US" dirty="0"/>
          </a:p>
        </p:txBody>
      </p:sp>
      <p:sp>
        <p:nvSpPr>
          <p:cNvPr id="4" name="Text Placeholder 3" descr="Deadlines for May Payments">
            <a:extLst>
              <a:ext uri="{FF2B5EF4-FFF2-40B4-BE49-F238E27FC236}">
                <a16:creationId xmlns:a16="http://schemas.microsoft.com/office/drawing/2014/main" id="{6CCD6B96-88D0-A9A4-A83B-741CB53F9B95}"/>
              </a:ext>
            </a:extLst>
          </p:cNvPr>
          <p:cNvSpPr>
            <a:spLocks noGrp="1"/>
          </p:cNvSpPr>
          <p:nvPr>
            <p:ph type="body" sz="quarter" idx="65"/>
          </p:nvPr>
        </p:nvSpPr>
        <p:spPr/>
        <p:txBody>
          <a:bodyPr/>
          <a:lstStyle/>
          <a:p>
            <a:pPr>
              <a:lnSpc>
                <a:spcPct val="100000"/>
              </a:lnSpc>
            </a:pPr>
            <a:endParaRPr lang="en-US" sz="3200" dirty="0"/>
          </a:p>
          <a:p>
            <a:pPr>
              <a:lnSpc>
                <a:spcPct val="100000"/>
              </a:lnSpc>
            </a:pPr>
            <a:r>
              <a:rPr lang="en-US" sz="3200" dirty="0"/>
              <a:t>Deadline for May 2024 Payments</a:t>
            </a:r>
          </a:p>
        </p:txBody>
      </p:sp>
      <p:sp>
        <p:nvSpPr>
          <p:cNvPr id="3" name="Footer Placeholder 2">
            <a:extLst>
              <a:ext uri="{FF2B5EF4-FFF2-40B4-BE49-F238E27FC236}">
                <a16:creationId xmlns:a16="http://schemas.microsoft.com/office/drawing/2014/main" id="{C5EAF1D0-DB8F-84D1-97E9-E1AE33F3F465}"/>
              </a:ext>
            </a:extLst>
          </p:cNvPr>
          <p:cNvSpPr>
            <a:spLocks noGrp="1"/>
          </p:cNvSpPr>
          <p:nvPr>
            <p:ph type="ftr" sz="quarter" idx="66"/>
          </p:nvPr>
        </p:nvSpPr>
        <p:spPr/>
        <p:txBody>
          <a:bodyPr/>
          <a:lstStyle/>
          <a:p>
            <a:r>
              <a:rPr lang="en-US" noProof="0"/>
              <a:t>Unit Controller Call Series © Sodexo, May 2024.  All rights Reserved</a:t>
            </a:r>
          </a:p>
        </p:txBody>
      </p:sp>
    </p:spTree>
    <p:extLst>
      <p:ext uri="{BB962C8B-B14F-4D97-AF65-F5344CB8AC3E}">
        <p14:creationId xmlns:p14="http://schemas.microsoft.com/office/powerpoint/2010/main" val="39601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3, FY24"/>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3, FY24</a:t>
            </a:r>
          </a:p>
        </p:txBody>
      </p:sp>
      <p:sp>
        <p:nvSpPr>
          <p:cNvPr id="2" name="TextBox 1" descr="Your help is needed to increase our cash flow. To ensure that your AR payments, bank deposits, cash receipts, and cash balances are properly credited for Quarter 3, all deposits must be made on or before May 31st, 2024.&#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a:defRPr/>
            </a:pPr>
            <a:r>
              <a:rPr lang="en-US" sz="2133" kern="0" dirty="0">
                <a:solidFill>
                  <a:srgbClr val="2A295C"/>
                </a:solidFill>
                <a:latin typeface="Arial"/>
              </a:rPr>
              <a:t>Your help is needed to increase our cash flow. To ensure that your AR payments, bank deposits, cash receipts, and cash balances are properly credited for Quarter 3, all deposits must be made on or before </a:t>
            </a:r>
            <a:r>
              <a:rPr lang="en-US" sz="2133" b="1" kern="0" dirty="0">
                <a:solidFill>
                  <a:srgbClr val="FF0000"/>
                </a:solidFill>
                <a:latin typeface="Arial"/>
              </a:rPr>
              <a:t>Friday May 31st</a:t>
            </a:r>
            <a:r>
              <a:rPr lang="en-US" sz="2133" b="1" kern="0" dirty="0">
                <a:solidFill>
                  <a:srgbClr val="2A295C"/>
                </a:solidFill>
                <a:latin typeface="Arial"/>
              </a:rPr>
              <a:t>.  </a:t>
            </a:r>
          </a:p>
          <a:p>
            <a:pPr defTabSz="1219170">
              <a:defRPr/>
            </a:pPr>
            <a:endParaRPr lang="en-US" sz="2133" b="1" kern="0" dirty="0">
              <a:solidFill>
                <a:srgbClr val="2A295C"/>
              </a:solidFill>
              <a:latin typeface="Arial"/>
            </a:endParaRPr>
          </a:p>
          <a:p>
            <a:pPr defTabSz="1219170">
              <a:defRPr/>
            </a:pPr>
            <a:r>
              <a:rPr lang="en-US" sz="2133" kern="0" dirty="0">
                <a:solidFill>
                  <a:srgbClr val="2A295C"/>
                </a:solidFill>
                <a:latin typeface="Arial"/>
              </a:rPr>
              <a:t>Please observe the following deadlines depending on your payment method.</a:t>
            </a:r>
          </a:p>
          <a:p>
            <a:pPr defTabSz="1219170">
              <a:defRPr/>
            </a:pPr>
            <a:endParaRPr lang="en-US" sz="2133" kern="0" dirty="0">
              <a:solidFill>
                <a:srgbClr val="2A295C"/>
              </a:solidFill>
              <a:latin typeface="Arial"/>
            </a:endParaRPr>
          </a:p>
          <a:p>
            <a:pPr defTabSz="1219170">
              <a:defRPr/>
            </a:pPr>
            <a:r>
              <a:rPr lang="en-US" sz="2133" kern="0" dirty="0">
                <a:solidFill>
                  <a:srgbClr val="2A295C"/>
                </a:solidFill>
                <a:latin typeface="Arial"/>
              </a:rPr>
              <a:t>Select the payment link(s) for your current payment method below for further details :</a:t>
            </a:r>
          </a:p>
          <a:p>
            <a:pPr defTabSz="1219170">
              <a:defRPr/>
            </a:pPr>
            <a:endParaRPr lang="en-US" sz="1400" kern="0" dirty="0">
              <a:solidFill>
                <a:prstClr val="black"/>
              </a:solidFill>
              <a:latin typeface="Calibri"/>
            </a:endParaRPr>
          </a:p>
          <a:p>
            <a:pPr defTabSz="1219170">
              <a:defRPr/>
            </a:pPr>
            <a:r>
              <a:rPr lang="en-US" sz="2400"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sz="2400" b="1" kern="0" dirty="0">
                <a:solidFill>
                  <a:srgbClr val="FF0000"/>
                </a:solidFill>
                <a:latin typeface="Calibri"/>
              </a:rPr>
              <a:t> </a:t>
            </a:r>
          </a:p>
          <a:p>
            <a:pPr defTabSz="1219170">
              <a:defRPr/>
            </a:pPr>
            <a:r>
              <a:rPr lang="en-US" sz="2400"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sz="2400" b="1" kern="0" dirty="0">
              <a:solidFill>
                <a:srgbClr val="FF0000"/>
              </a:solidFill>
              <a:latin typeface="Calibri"/>
            </a:endParaRPr>
          </a:p>
          <a:p>
            <a:pPr defTabSz="1219170">
              <a:defRPr/>
            </a:pPr>
            <a:endParaRPr lang="en-US" sz="2400" b="1" kern="0" dirty="0">
              <a:solidFill>
                <a:srgbClr val="FF0000"/>
              </a:solidFill>
              <a:latin typeface="Calibri"/>
            </a:endParaRPr>
          </a:p>
          <a:p>
            <a:pPr defTabSz="1088470"/>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a:r>
              <a:rPr lang="en-US" sz="1867" dirty="0">
                <a:solidFill>
                  <a:srgbClr val="2A295C"/>
                </a:solidFill>
                <a:latin typeface="Arial"/>
                <a:ea typeface="Calibri" panose="020F0502020204030204" pitchFamily="34" charset="0"/>
              </a:rPr>
              <a:t>The preferred method of invoice payments is ACH. ACH payments are timely, more secure and less costly.</a:t>
            </a:r>
          </a:p>
          <a:p>
            <a:pPr defTabSz="1088470"/>
            <a:r>
              <a:rPr lang="en-US" sz="1867" dirty="0">
                <a:solidFill>
                  <a:srgbClr val="2A295C"/>
                </a:solidFill>
                <a:latin typeface="Arial"/>
                <a:ea typeface="Calibri" panose="020F0502020204030204" pitchFamily="34" charset="0"/>
              </a:rPr>
              <a:t>Please contact Accounts Receivable at </a:t>
            </a:r>
            <a:r>
              <a:rPr lang="en-US" sz="1867" dirty="0">
                <a:solidFill>
                  <a:srgbClr val="000000"/>
                </a:solidFill>
                <a:latin typeface="Arial"/>
                <a:hlinkClick r:id="rId4"/>
              </a:rPr>
              <a:t>AccountsReceivable.NorAm@sodexo.com</a:t>
            </a:r>
            <a:r>
              <a:rPr lang="en-US" sz="1867" dirty="0">
                <a:solidFill>
                  <a:srgbClr val="000000"/>
                </a:solidFill>
                <a:latin typeface="Arial"/>
              </a:rPr>
              <a:t> or </a:t>
            </a:r>
            <a:r>
              <a:rPr lang="en-US" sz="1867" dirty="0">
                <a:solidFill>
                  <a:srgbClr val="2A295C"/>
                </a:solidFill>
                <a:latin typeface="Arial"/>
              </a:rPr>
              <a:t>1-800-828-7762, Option 2, Option 2</a:t>
            </a:r>
            <a:r>
              <a:rPr lang="en-US" sz="1867" dirty="0">
                <a:solidFill>
                  <a:srgbClr val="2A295C"/>
                </a:solidFill>
                <a:latin typeface="Arial"/>
                <a:ea typeface="Calibri" panose="020F0502020204030204" pitchFamily="34" charset="0"/>
              </a:rPr>
              <a:t> for more information and to request the ACH details for your client.</a:t>
            </a:r>
          </a:p>
          <a:p>
            <a:pPr defTabSz="1219170">
              <a:defRPr/>
            </a:pPr>
            <a:endParaRPr lang="en-US" sz="2400" b="1" kern="0" dirty="0">
              <a:solidFill>
                <a:srgbClr val="FF0000"/>
              </a:solidFill>
              <a:latin typeface="Calibri"/>
            </a:endParaRPr>
          </a:p>
          <a:p>
            <a:pPr defTabSz="1219170">
              <a:defRPr/>
            </a:pPr>
            <a:endParaRPr lang="en-US" sz="2400"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2 Fiscal Year 2024">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3 FY24</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May 29th. It must have  a value date of May 31st.&#10;If the ACH is 1-day processing, ACH must be released from the client's bank on or before Thursday May 30th   with a value date of May 31st.&#10;If the client is a doing a same day wire transfer on Friday May 31st, it must be released May 31st with a value date of May 31st ">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2 Day ACH: Wednesday May 29</a:t>
            </a:r>
            <a:r>
              <a:rPr lang="en-US" sz="2400" baseline="30000" dirty="0">
                <a:solidFill>
                  <a:srgbClr val="FF0000"/>
                </a:solidFill>
                <a:latin typeface="Arial"/>
              </a:rPr>
              <a:t>th</a:t>
            </a:r>
            <a:r>
              <a:rPr lang="en-US" sz="2400" dirty="0">
                <a:solidFill>
                  <a:srgbClr val="FF0000"/>
                </a:solidFill>
                <a:latin typeface="Arial"/>
              </a:rPr>
              <a:t> </a:t>
            </a:r>
          </a:p>
          <a:p>
            <a:pPr defTabSz="1088470"/>
            <a:r>
              <a:rPr lang="en-US" sz="2400" dirty="0">
                <a:solidFill>
                  <a:srgbClr val="2A295C"/>
                </a:solidFill>
                <a:latin typeface="Arial"/>
              </a:rPr>
              <a:t>	If ACH is 2-day processing, ACH must be released from client’s bank 	on or before the 29</a:t>
            </a:r>
            <a:r>
              <a:rPr lang="en-US" sz="2400" baseline="30000" dirty="0">
                <a:solidFill>
                  <a:srgbClr val="2A295C"/>
                </a:solidFill>
                <a:latin typeface="Arial"/>
              </a:rPr>
              <a:t>th</a:t>
            </a:r>
            <a:r>
              <a:rPr lang="en-US" sz="2400" dirty="0">
                <a:solidFill>
                  <a:srgbClr val="2A295C"/>
                </a:solidFill>
                <a:latin typeface="Arial"/>
              </a:rPr>
              <a:t> with a value date of May 31</a:t>
            </a:r>
            <a:r>
              <a:rPr lang="en-US" sz="2400" baseline="30000" dirty="0">
                <a:solidFill>
                  <a:srgbClr val="2A295C"/>
                </a:solidFill>
                <a:latin typeface="Arial"/>
              </a:rPr>
              <a:t>st</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1 Day ACH: Thursday May 30</a:t>
            </a:r>
            <a:r>
              <a:rPr lang="en-US" sz="2400" baseline="30000" dirty="0">
                <a:solidFill>
                  <a:srgbClr val="FF0000"/>
                </a:solidFill>
                <a:latin typeface="Arial"/>
              </a:rPr>
              <a:t>th</a:t>
            </a:r>
            <a:r>
              <a:rPr lang="en-US" sz="2400" dirty="0">
                <a:solidFill>
                  <a:srgbClr val="FF0000"/>
                </a:solidFill>
                <a:latin typeface="Arial"/>
              </a:rPr>
              <a:t> </a:t>
            </a:r>
          </a:p>
          <a:p>
            <a:pPr marL="1088470" lvl="2" defTabSz="1088470">
              <a:buClr>
                <a:srgbClr val="FF0000"/>
              </a:buClr>
              <a:buSzPct val="110000"/>
            </a:pPr>
            <a:r>
              <a:rPr lang="en-US" sz="2400" dirty="0">
                <a:solidFill>
                  <a:srgbClr val="2A295C"/>
                </a:solidFill>
                <a:latin typeface="Arial"/>
              </a:rPr>
              <a:t>If ACH is a 1-day processing, ACH must be released from client’s bank on or before the 30</a:t>
            </a:r>
            <a:r>
              <a:rPr lang="en-US" sz="2400" baseline="30000" dirty="0">
                <a:solidFill>
                  <a:srgbClr val="2A295C"/>
                </a:solidFill>
                <a:latin typeface="Arial"/>
              </a:rPr>
              <a:t>th</a:t>
            </a:r>
            <a:r>
              <a:rPr lang="en-US" sz="2400" dirty="0">
                <a:solidFill>
                  <a:srgbClr val="2A295C"/>
                </a:solidFill>
                <a:latin typeface="Arial"/>
              </a:rPr>
              <a:t> with a value date of May 31</a:t>
            </a:r>
            <a:r>
              <a:rPr lang="en-US" sz="2400" baseline="30000" dirty="0">
                <a:solidFill>
                  <a:srgbClr val="2A295C"/>
                </a:solidFill>
                <a:latin typeface="Arial"/>
              </a:rPr>
              <a:t>st</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Friday May 31st </a:t>
            </a:r>
          </a:p>
          <a:p>
            <a:pPr marL="1088470" lvl="2" defTabSz="1088470">
              <a:buClr>
                <a:srgbClr val="FF0000"/>
              </a:buClr>
              <a:buSzPct val="110000"/>
            </a:pPr>
            <a:r>
              <a:rPr lang="en-US" sz="2400" dirty="0">
                <a:solidFill>
                  <a:srgbClr val="2A295C"/>
                </a:solidFill>
                <a:latin typeface="Arial"/>
              </a:rPr>
              <a:t>For client payments to post to Sodexo’s bank account on Friday May 31</a:t>
            </a:r>
            <a:r>
              <a:rPr lang="en-US" sz="2400" baseline="30000" dirty="0">
                <a:solidFill>
                  <a:srgbClr val="2A295C"/>
                </a:solidFill>
                <a:latin typeface="Arial"/>
              </a:rPr>
              <a:t>st</a:t>
            </a:r>
            <a:r>
              <a:rPr lang="en-US" sz="2400" dirty="0">
                <a:solidFill>
                  <a:srgbClr val="2A295C"/>
                </a:solidFill>
                <a:latin typeface="Arial"/>
              </a:rPr>
              <a:t>, client must initiate a SAME DAY electronic funds transfer payment on the 31</a:t>
            </a:r>
            <a:r>
              <a:rPr lang="en-US" sz="2400" baseline="30000" dirty="0">
                <a:solidFill>
                  <a:srgbClr val="2A295C"/>
                </a:solidFill>
                <a:latin typeface="Arial"/>
              </a:rPr>
              <a:t>st</a:t>
            </a:r>
            <a:r>
              <a:rPr lang="en-US" sz="2400" dirty="0">
                <a:solidFill>
                  <a:srgbClr val="2A295C"/>
                </a:solidFill>
                <a:latin typeface="Arial"/>
              </a:rPr>
              <a:t> with a </a:t>
            </a:r>
            <a:r>
              <a:rPr lang="en-US" sz="2400" u="sng" dirty="0">
                <a:solidFill>
                  <a:srgbClr val="2A295C"/>
                </a:solidFill>
                <a:latin typeface="Arial"/>
              </a:rPr>
              <a:t>value date of May 31</a:t>
            </a:r>
            <a:r>
              <a:rPr lang="en-US" sz="2400" u="sng" baseline="30000" dirty="0">
                <a:solidFill>
                  <a:srgbClr val="2A295C"/>
                </a:solidFill>
                <a:latin typeface="Arial"/>
              </a:rPr>
              <a:t>st</a:t>
            </a:r>
            <a:r>
              <a:rPr lang="en-US" sz="2400" u="sng" dirty="0">
                <a:solidFill>
                  <a:srgbClr val="2A295C"/>
                </a:solidFill>
                <a:latin typeface="Arial"/>
              </a:rPr>
              <a:t> </a:t>
            </a:r>
          </a:p>
        </p:txBody>
      </p:sp>
    </p:spTree>
    <p:extLst>
      <p:ext uri="{BB962C8B-B14F-4D97-AF65-F5344CB8AC3E}">
        <p14:creationId xmlns:p14="http://schemas.microsoft.com/office/powerpoint/2010/main" val="12920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2 FY24"/>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3 FY24</a:t>
            </a:r>
            <a:endParaRPr sz="2667" dirty="0">
              <a:solidFill>
                <a:schemeClr val="bg1"/>
              </a:solidFill>
            </a:endParaRPr>
          </a:p>
        </p:txBody>
      </p:sp>
      <p:sp>
        <p:nvSpPr>
          <p:cNvPr id="3" name="object 3" descr="Quarter 3 Deadline for AR Collections for CHECK payments sent to Lockbox must be deposited in the Lockbox by 10:30 AM (ET) Friday May 31st "/>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pP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dirty="0">
                <a:solidFill>
                  <a:srgbClr val="2A295C"/>
                </a:solidFill>
                <a:latin typeface="Calibri"/>
                <a:cs typeface="Calibri"/>
              </a:rPr>
              <a:t>for Q3 FY24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Friday May 31st</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r>
              <a:rPr lang="en-US" sz="1400" b="1" u="sng" dirty="0">
                <a:solidFill>
                  <a:srgbClr val="FF0000"/>
                </a:solidFill>
                <a:latin typeface="Arial"/>
              </a:rPr>
              <a:t>Lock Box address: </a:t>
            </a:r>
          </a:p>
          <a:p>
            <a:pPr defTabSz="1088470"/>
            <a:r>
              <a:rPr lang="en-US" sz="1400" dirty="0">
                <a:solidFill>
                  <a:srgbClr val="FF0000"/>
                </a:solidFill>
                <a:latin typeface="Arial"/>
              </a:rPr>
              <a:t>Sodexo Inc &amp; Affiliates</a:t>
            </a:r>
          </a:p>
          <a:p>
            <a:pPr defTabSz="1088470"/>
            <a:r>
              <a:rPr lang="en-US" sz="1400" dirty="0">
                <a:solidFill>
                  <a:srgbClr val="FF0000"/>
                </a:solidFill>
                <a:latin typeface="Arial"/>
              </a:rPr>
              <a:t>Attn:  360170</a:t>
            </a:r>
          </a:p>
          <a:p>
            <a:pPr defTabSz="1088470"/>
            <a:r>
              <a:rPr lang="en-US" sz="1400" dirty="0">
                <a:solidFill>
                  <a:srgbClr val="FF0000"/>
                </a:solidFill>
                <a:latin typeface="Arial"/>
              </a:rPr>
              <a:t>500 Ross St 154-0455</a:t>
            </a:r>
          </a:p>
          <a:p>
            <a:pPr defTabSz="1088470"/>
            <a:r>
              <a:rPr lang="en-US" sz="1400" dirty="0">
                <a:solidFill>
                  <a:srgbClr val="FF0000"/>
                </a:solidFill>
                <a:latin typeface="Arial"/>
              </a:rPr>
              <a:t>Pittsburgh, PA   15262-0001</a:t>
            </a:r>
          </a:p>
          <a:p>
            <a:pPr defTabSz="1088470"/>
            <a:r>
              <a:rPr lang="en-US" sz="1400" dirty="0">
                <a:solidFill>
                  <a:srgbClr val="FF0000"/>
                </a:solidFill>
                <a:latin typeface="Arial"/>
              </a:rPr>
              <a:t>Telephone (412) 234-4381</a:t>
            </a:r>
          </a:p>
        </p:txBody>
      </p:sp>
      <p:graphicFrame>
        <p:nvGraphicFramePr>
          <p:cNvPr id="8" name="Table 7" descr="For checks received by Wednesday May 29th and they are greater than $2,500,  overnight check to the lockbox address with next day delivery.  If your checks are received by Thursday May 30th send the check(s) overnight to the lockbox with next day air early am delivery. &#10;For checks greater than $100,000 received on Friday May 31st,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May 29</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May 30</a:t>
                      </a:r>
                      <a:r>
                        <a:rPr lang="en-US" sz="1600" b="1" baseline="30000" dirty="0">
                          <a:solidFill>
                            <a:srgbClr val="2A295C"/>
                          </a:solidFill>
                        </a:rPr>
                        <a:t>th</a:t>
                      </a:r>
                      <a:endParaRPr lang="en-US" sz="1600" b="1" dirty="0">
                        <a:solidFill>
                          <a:srgbClr val="2A29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Friday May 31</a:t>
                      </a:r>
                      <a:r>
                        <a:rPr lang="en-US" sz="1600" b="1" baseline="30000" dirty="0">
                          <a:solidFill>
                            <a:srgbClr val="2A295C"/>
                          </a:solidFill>
                        </a:rPr>
                        <a:t>st</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
        <p:nvSpPr>
          <p:cNvPr id="5" name="Footer Placeholder 4">
            <a:extLst>
              <a:ext uri="{FF2B5EF4-FFF2-40B4-BE49-F238E27FC236}">
                <a16:creationId xmlns:a16="http://schemas.microsoft.com/office/drawing/2014/main" id="{6FEDABCD-42B3-FB9F-FF90-ADF3DFB2430A}"/>
              </a:ext>
            </a:extLst>
          </p:cNvPr>
          <p:cNvSpPr>
            <a:spLocks noGrp="1"/>
          </p:cNvSpPr>
          <p:nvPr>
            <p:ph type="ftr" sz="quarter" idx="5"/>
          </p:nvPr>
        </p:nvSpPr>
        <p:spPr/>
        <p:txBody>
          <a:bodyPr/>
          <a:lstStyle/>
          <a:p>
            <a:r>
              <a:rPr lang="en-US"/>
              <a:t>Unit Controller Call Series © Sodexo, May 2024.  All rights Reserved</a:t>
            </a:r>
            <a:endParaRPr lang="en-US" dirty="0"/>
          </a:p>
        </p:txBody>
      </p:sp>
    </p:spTree>
    <p:extLst>
      <p:ext uri="{BB962C8B-B14F-4D97-AF65-F5344CB8AC3E}">
        <p14:creationId xmlns:p14="http://schemas.microsoft.com/office/powerpoint/2010/main" val="3471959663"/>
      </p:ext>
    </p:extLst>
  </p:cSld>
  <p:clrMapOvr>
    <a:masterClrMapping/>
  </p:clrMapOvr>
</p:sld>
</file>

<file path=ppt/theme/theme1.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11.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2.xml><?xml version="1.0" encoding="utf-8"?>
<a:theme xmlns:a="http://schemas.openxmlformats.org/drawingml/2006/main" name="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14.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5.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6.xml><?xml version="1.0" encoding="utf-8"?>
<a:theme xmlns:a="http://schemas.openxmlformats.org/drawingml/2006/main" name="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18.xml><?xml version="1.0" encoding="utf-8"?>
<a:theme xmlns:a="http://schemas.openxmlformats.org/drawingml/2006/main" name="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b="0" i="0" dirty="0" smtClean="0">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4.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5.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6.xml><?xml version="1.0" encoding="utf-8"?>
<a:theme xmlns:a="http://schemas.openxmlformats.org/drawingml/2006/main" name="1_SDX Default Print">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potx  -  Read-Only" id="{802A4777-0C16-45F8-9FFE-F336193B9B67}" vid="{5AB3FADF-4024-41E3-B4FD-98D56D123812}"/>
    </a:ext>
  </a:extLst>
</a:theme>
</file>

<file path=ppt/theme/theme8.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9.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Override1.xml><?xml version="1.0" encoding="utf-8"?>
<a:themeOverride xmlns:a="http://schemas.openxmlformats.org/drawingml/2006/main">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themeOverride>
</file>

<file path=ppt/theme/themeOverride2.xml><?xml version="1.0" encoding="utf-8"?>
<a:themeOverride xmlns:a="http://schemas.openxmlformats.org/drawingml/2006/main">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1B71B26D6FF4D90A2B77D63DF9BE2" ma:contentTypeVersion="3" ma:contentTypeDescription="Crée un document." ma:contentTypeScope="" ma:versionID="0625b9c9ee63e270fe230f3edd2812ce">
  <xsd:schema xmlns:xsd="http://www.w3.org/2001/XMLSchema" xmlns:xs="http://www.w3.org/2001/XMLSchema" xmlns:p="http://schemas.microsoft.com/office/2006/metadata/properties" xmlns:ns2="19392594-b6e7-4b1a-a58f-27f4384f3cec" targetNamespace="http://schemas.microsoft.com/office/2006/metadata/properties" ma:root="true" ma:fieldsID="fa103abaee60d08475be0fcdcd03cbb8" ns2:_="">
    <xsd:import namespace="19392594-b6e7-4b1a-a58f-27f4384f3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2594-b6e7-4b1a-a58f-27f4384f3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81D8DA-31B1-4F06-AA07-7DFC34CD9E7B}">
  <ds:schemaRefs>
    <ds:schemaRef ds:uri="19392594-b6e7-4b1a-a58f-27f4384f3c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773638-9B49-456E-83FA-F36FEC172D4D}">
  <ds:schemaRefs>
    <ds:schemaRef ds:uri="http://schemas.microsoft.com/sharepoint/v3/contenttype/forms"/>
  </ds:schemaRefs>
</ds:datastoreItem>
</file>

<file path=customXml/itemProps3.xml><?xml version="1.0" encoding="utf-8"?>
<ds:datastoreItem xmlns:ds="http://schemas.openxmlformats.org/officeDocument/2006/customXml" ds:itemID="{C6FAAC51-120E-4E39-B9FE-340E1B41C548}">
  <ds:schemaRefs>
    <ds:schemaRef ds:uri="19392594-b6e7-4b1a-a58f-27f4384f3c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5217</TotalTime>
  <Words>3956</Words>
  <Application>Microsoft Office PowerPoint</Application>
  <PresentationFormat>Widescreen</PresentationFormat>
  <Paragraphs>368</Paragraphs>
  <Slides>37</Slides>
  <Notes>17</Notes>
  <HiddenSlides>0</HiddenSlides>
  <MMClips>0</MMClips>
  <ScaleCrop>false</ScaleCrop>
  <HeadingPairs>
    <vt:vector size="6" baseType="variant">
      <vt:variant>
        <vt:lpstr>Fonts Used</vt:lpstr>
      </vt:variant>
      <vt:variant>
        <vt:i4>12</vt:i4>
      </vt:variant>
      <vt:variant>
        <vt:lpstr>Theme</vt:lpstr>
      </vt:variant>
      <vt:variant>
        <vt:i4>18</vt:i4>
      </vt:variant>
      <vt:variant>
        <vt:lpstr>Slide Titles</vt:lpstr>
      </vt:variant>
      <vt:variant>
        <vt:i4>37</vt:i4>
      </vt:variant>
    </vt:vector>
  </HeadingPairs>
  <TitlesOfParts>
    <vt:vector size="67" baseType="lpstr">
      <vt:lpstr>Arial</vt:lpstr>
      <vt:lpstr>Calibri</vt:lpstr>
      <vt:lpstr>Georgia</vt:lpstr>
      <vt:lpstr>Google Sans</vt:lpstr>
      <vt:lpstr>Helvetica 45 Light</vt:lpstr>
      <vt:lpstr>HelveticaNeueLT Std Med</vt:lpstr>
      <vt:lpstr>HelveticaNeueLT Std Thin</vt:lpstr>
      <vt:lpstr>Lucida Grande</vt:lpstr>
      <vt:lpstr>Open Sans</vt:lpstr>
      <vt:lpstr>Symbol</vt:lpstr>
      <vt:lpstr>Verdana</vt:lpstr>
      <vt:lpstr>Wingdings</vt:lpstr>
      <vt:lpstr>1_Sodexo Template</vt:lpstr>
      <vt:lpstr>1_Corp Blue Bullet and Title</vt:lpstr>
      <vt:lpstr>2_Theme1</vt:lpstr>
      <vt:lpstr>3_Theme1</vt:lpstr>
      <vt:lpstr>Theme1</vt:lpstr>
      <vt:lpstr>1_SDX Default Print</vt:lpstr>
      <vt:lpstr>1_Theme1</vt:lpstr>
      <vt:lpstr>Sodexo Template</vt:lpstr>
      <vt:lpstr>4_Theme1</vt:lpstr>
      <vt:lpstr>5_Theme1</vt:lpstr>
      <vt:lpstr>3_Sodexo Template</vt:lpstr>
      <vt:lpstr>SdxPPTtemplate2010</vt:lpstr>
      <vt:lpstr>6_Theme1</vt:lpstr>
      <vt:lpstr>161213_Saffron_Sodexo_PPT_Template</vt:lpstr>
      <vt:lpstr>6_Sodexo Template</vt:lpstr>
      <vt:lpstr>Template Sodexo EN 2012</vt:lpstr>
      <vt:lpstr>7_Theme1</vt:lpstr>
      <vt:lpstr>161216_Saffron_Sodexo_PPT_Template</vt:lpstr>
      <vt:lpstr>FY24 Unit Controller Call Series May, 2024</vt:lpstr>
      <vt:lpstr>  </vt:lpstr>
      <vt:lpstr>Safety Moment Skin Cancer Awareness</vt:lpstr>
      <vt:lpstr> Skin Cancer Awareness</vt:lpstr>
      <vt:lpstr> Skin Cancer Awareness</vt:lpstr>
      <vt:lpstr>Let’s Collect It for Q3 FY24</vt:lpstr>
      <vt:lpstr> Collection Deadline for Quarter 3, FY24</vt:lpstr>
      <vt:lpstr>Electronic Payments – Deadline for Quarter 3 FY24</vt:lpstr>
      <vt:lpstr>Check Payments – Deadline for Quarter 3 FY24</vt:lpstr>
      <vt:lpstr>Payment Fraud</vt:lpstr>
      <vt:lpstr>PowerPoint Presentation</vt:lpstr>
      <vt:lpstr>PowerPoint Presentation</vt:lpstr>
      <vt:lpstr>SAP Fiori Journal Entry Application</vt:lpstr>
      <vt:lpstr>Journal Entry Application Benefits</vt:lpstr>
      <vt:lpstr>Additional Journal Entry Application Features</vt:lpstr>
      <vt:lpstr>Journal Entry (JE) Application Updates</vt:lpstr>
      <vt:lpstr>Journal Entry Application Next Steps</vt:lpstr>
      <vt:lpstr>Questions?</vt:lpstr>
      <vt:lpstr>Guidance to improve cash handling on-site</vt:lpstr>
      <vt:lpstr>Proper Cash handling is critical to our success</vt:lpstr>
      <vt:lpstr>Most Common Findings</vt:lpstr>
      <vt:lpstr>Action</vt:lpstr>
      <vt:lpstr>Appendix</vt:lpstr>
      <vt:lpstr>PowerPoint Presentation</vt:lpstr>
      <vt:lpstr>PowerPoint Presentation</vt:lpstr>
      <vt:lpstr>Agenda </vt:lpstr>
      <vt:lpstr>What is Deferred Income? </vt:lpstr>
      <vt:lpstr>How to Report Deferred Income </vt:lpstr>
      <vt:lpstr>How to Report Deferred Income Loads </vt:lpstr>
      <vt:lpstr>Deferred Income Logs</vt:lpstr>
      <vt:lpstr>Starbucks Stored Value Cards</vt:lpstr>
      <vt:lpstr>How to Report Starbucks Card Redemptions </vt:lpstr>
      <vt:lpstr>How to Report Starbucks Activations </vt:lpstr>
      <vt:lpstr>How to Report Starbucks Retail Purchases </vt:lpstr>
      <vt:lpstr>Revenue Accounting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NorAm Finance Shared Services</dc:title>
  <dc:creator>Michaels, Patricia</dc:creator>
  <cp:lastModifiedBy>Helms, Jill</cp:lastModifiedBy>
  <cp:revision>5</cp:revision>
  <dcterms:created xsi:type="dcterms:W3CDTF">2023-12-07T18:57:50Z</dcterms:created>
  <dcterms:modified xsi:type="dcterms:W3CDTF">2024-05-21T17:06:14Z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0x010100E1D1B71B26D6FF4D90A2B77D63DF9BE2</vt:lpwstr>
  </property>
</Properties>
</file>