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9.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11.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12.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13.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14.xml" ContentType="application/vnd.openxmlformats-officedocument.theme+xml"/>
  <Override PartName="/ppt/tags/tag2.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15.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16.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17.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18.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theme/theme19.xml" ContentType="application/vnd.openxmlformats-officedocument.theme+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theme/theme20.xml" ContentType="application/vnd.openxmlformats-officedocument.theme+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21.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22.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00" r:id="rId5"/>
    <p:sldMasterId id="2147483772" r:id="rId6"/>
    <p:sldMasterId id="2147483817" r:id="rId7"/>
    <p:sldMasterId id="2147483836" r:id="rId8"/>
    <p:sldMasterId id="2147483925" r:id="rId9"/>
    <p:sldMasterId id="2147483958" r:id="rId10"/>
    <p:sldMasterId id="2147484003" r:id="rId11"/>
    <p:sldMasterId id="2147484129" r:id="rId12"/>
    <p:sldMasterId id="2147484168" r:id="rId13"/>
    <p:sldMasterId id="2147484214" r:id="rId14"/>
    <p:sldMasterId id="2147484250" r:id="rId15"/>
    <p:sldMasterId id="2147484296" r:id="rId16"/>
    <p:sldMasterId id="2147484333" r:id="rId17"/>
    <p:sldMasterId id="2147484366" r:id="rId18"/>
    <p:sldMasterId id="2147484370" r:id="rId19"/>
    <p:sldMasterId id="2147484406" r:id="rId20"/>
    <p:sldMasterId id="2147484419" r:id="rId21"/>
    <p:sldMasterId id="2147484461" r:id="rId22"/>
    <p:sldMasterId id="2147484503" r:id="rId23"/>
    <p:sldMasterId id="2147484517" r:id="rId24"/>
    <p:sldMasterId id="2147484531" r:id="rId25"/>
    <p:sldMasterId id="2147484550" r:id="rId26"/>
  </p:sldMasterIdLst>
  <p:notesMasterIdLst>
    <p:notesMasterId r:id="rId82"/>
  </p:notesMasterIdLst>
  <p:handoutMasterIdLst>
    <p:handoutMasterId r:id="rId83"/>
  </p:handoutMasterIdLst>
  <p:sldIdLst>
    <p:sldId id="256" r:id="rId27"/>
    <p:sldId id="344" r:id="rId28"/>
    <p:sldId id="2147375039" r:id="rId29"/>
    <p:sldId id="373" r:id="rId30"/>
    <p:sldId id="2147376378" r:id="rId31"/>
    <p:sldId id="332" r:id="rId32"/>
    <p:sldId id="329" r:id="rId33"/>
    <p:sldId id="295" r:id="rId34"/>
    <p:sldId id="294" r:id="rId35"/>
    <p:sldId id="2147375043" r:id="rId36"/>
    <p:sldId id="2147374996" r:id="rId37"/>
    <p:sldId id="2147374983" r:id="rId38"/>
    <p:sldId id="2147374990" r:id="rId39"/>
    <p:sldId id="2147374991" r:id="rId40"/>
    <p:sldId id="2147374992" r:id="rId41"/>
    <p:sldId id="2147374993" r:id="rId42"/>
    <p:sldId id="2147374985" r:id="rId43"/>
    <p:sldId id="318" r:id="rId44"/>
    <p:sldId id="358" r:id="rId45"/>
    <p:sldId id="259" r:id="rId46"/>
    <p:sldId id="2147374984" r:id="rId47"/>
    <p:sldId id="2142532075" r:id="rId48"/>
    <p:sldId id="2147374997" r:id="rId49"/>
    <p:sldId id="721" r:id="rId50"/>
    <p:sldId id="2147376371" r:id="rId51"/>
    <p:sldId id="10336" r:id="rId52"/>
    <p:sldId id="262" r:id="rId53"/>
    <p:sldId id="346" r:id="rId54"/>
    <p:sldId id="337" r:id="rId55"/>
    <p:sldId id="10337" r:id="rId56"/>
    <p:sldId id="10338" r:id="rId57"/>
    <p:sldId id="10339" r:id="rId58"/>
    <p:sldId id="266" r:id="rId59"/>
    <p:sldId id="335" r:id="rId60"/>
    <p:sldId id="10340" r:id="rId61"/>
    <p:sldId id="341" r:id="rId62"/>
    <p:sldId id="338" r:id="rId63"/>
    <p:sldId id="270" r:id="rId64"/>
    <p:sldId id="269" r:id="rId65"/>
    <p:sldId id="268" r:id="rId66"/>
    <p:sldId id="271" r:id="rId67"/>
    <p:sldId id="272" r:id="rId68"/>
    <p:sldId id="273" r:id="rId69"/>
    <p:sldId id="263" r:id="rId70"/>
    <p:sldId id="264" r:id="rId71"/>
    <p:sldId id="267" r:id="rId72"/>
    <p:sldId id="342" r:id="rId73"/>
    <p:sldId id="343" r:id="rId74"/>
    <p:sldId id="2147376380" r:id="rId75"/>
    <p:sldId id="345" r:id="rId76"/>
    <p:sldId id="2147376381" r:id="rId77"/>
    <p:sldId id="2147376379" r:id="rId78"/>
    <p:sldId id="2147375376" r:id="rId79"/>
    <p:sldId id="2147375037" r:id="rId80"/>
    <p:sldId id="532" r:id="rId8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4"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4"/>
    <a:srgbClr val="0000FF"/>
    <a:srgbClr val="25359C"/>
    <a:srgbClr val="B28B4E"/>
    <a:srgbClr val="FCBD4C"/>
    <a:srgbClr val="B28B52"/>
    <a:srgbClr val="EE0000"/>
    <a:srgbClr val="2A295C"/>
    <a:srgbClr val="FEF3DF"/>
    <a:srgbClr val="FD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B0417-8463-4C3C-A557-00E29CB117BF}" v="37" dt="2022-07-18T22:28:03.0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68593" autoAdjust="0"/>
  </p:normalViewPr>
  <p:slideViewPr>
    <p:cSldViewPr snapToGrid="0" showGuides="1">
      <p:cViewPr varScale="1">
        <p:scale>
          <a:sx n="63" d="100"/>
          <a:sy n="63" d="100"/>
        </p:scale>
        <p:origin x="726" y="84"/>
      </p:cViewPr>
      <p:guideLst/>
    </p:cSldViewPr>
  </p:slideViewPr>
  <p:outlineViewPr>
    <p:cViewPr>
      <p:scale>
        <a:sx n="33" d="100"/>
        <a:sy n="33" d="100"/>
      </p:scale>
      <p:origin x="0" y="-2136"/>
    </p:cViewPr>
  </p:outlineViewPr>
  <p:notesTextViewPr>
    <p:cViewPr>
      <p:scale>
        <a:sx n="3" d="2"/>
        <a:sy n="3" d="2"/>
      </p:scale>
      <p:origin x="0" y="0"/>
    </p:cViewPr>
  </p:notesTextViewPr>
  <p:notesViewPr>
    <p:cSldViewPr snapToGrid="0"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3.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commentAuthors" Target="commentAuthors.xml"/><Relationship Id="rId89"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45.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35.xml"/><Relationship Id="rId82" Type="http://schemas.openxmlformats.org/officeDocument/2006/relationships/notesMaster" Target="notesMasters/notesMaster1.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5.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17.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7.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4T14:49:42.258" idx="4">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19/07/2022</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19/07/2022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rldefense.com/v3/__https:/sodexo-news.com/3W0H-1GNRI-7EC0P4-Z4IVB-1/c.aspx__;!!P5FZM7ryyeY!XQBvyhftTZKikYNiQKW8v0P0Ad4sLPko1f7PwKSa4AgYHK-KKoVKZ-9sgxgHrACnSjj5EjK-NGegv9Qqa5JI4_S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defTabSz="946596">
              <a:defRPr/>
            </a:pPr>
            <a:r>
              <a:rPr lang="en-US" b="1" dirty="0"/>
              <a:t>Welcome the FY22 Controller Call Series.   this call series – *created by unit controllers and supported by Finance to review topics and inform the Controller Network about topics that impact the controller role.  This is our first/second of two calls for the month of July.</a:t>
            </a:r>
          </a:p>
          <a:p>
            <a:pPr defTabSz="946596">
              <a:defRPr/>
            </a:pPr>
            <a:endParaRPr lang="en-US" b="1" dirty="0"/>
          </a:p>
          <a:p>
            <a:pPr defTabSz="946596">
              <a:defRPr/>
            </a:pPr>
            <a:r>
              <a:rPr lang="en-US" b="1" dirty="0"/>
              <a:t>I am CS, </a:t>
            </a:r>
            <a:r>
              <a:rPr lang="en-US" b="1" baseline="0" dirty="0"/>
              <a:t>w/ Financial Shared Services (FSS)</a:t>
            </a:r>
            <a:r>
              <a:rPr lang="en-US" b="1" dirty="0"/>
              <a:t>, coordinator of the CN call series, and your host for today.   </a:t>
            </a:r>
          </a:p>
          <a:p>
            <a:pPr defTabSz="946596">
              <a:defRPr/>
            </a:pPr>
            <a:endParaRPr lang="en-US" b="1" dirty="0"/>
          </a:p>
          <a:p>
            <a:pPr defTabSz="946596">
              <a:defRPr/>
            </a:pPr>
            <a:r>
              <a:rPr lang="en-US" b="1" dirty="0"/>
              <a:t>To anyone new to Network - *Welcome to this call series. </a:t>
            </a:r>
          </a:p>
          <a:p>
            <a:pPr defTabSz="946596">
              <a:defRPr/>
            </a:pPr>
            <a:r>
              <a:rPr lang="en-US" b="1" dirty="0"/>
              <a:t>Just a little background on who is included - Our DL for these calls is refreshed each FY with anyone who has a “Controller” title.  We also have many different in-unit finance roles included from US and CA and encourage your assistance in shoring up the DL as members transition and our network develops.  A recent sweep of UFS user data at the end of H1, identified a few additional members who were added to the call series.    I’m glad you’re listening in today.  </a:t>
            </a:r>
          </a:p>
          <a:p>
            <a:pPr defTabSz="946596">
              <a:defRPr/>
            </a:pPr>
            <a:r>
              <a:rPr lang="en-US" b="1" dirty="0"/>
              <a:t>To include others, as applicable, send me an email to add them, or simply forward invites when you see topics that benefit your team.</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dirty="0"/>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04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a:t>
            </a:r>
            <a:r>
              <a:rPr lang="en-US" dirty="0" err="1"/>
              <a:t>Hammon</a:t>
            </a:r>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39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98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15</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99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59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a:t>
            </a:r>
          </a:p>
          <a:p>
            <a:endParaRPr lang="en-US"/>
          </a:p>
          <a:p>
            <a:r>
              <a:rPr lang="en-US" dirty="0" err="1"/>
              <a:t>SodexoNet</a:t>
            </a:r>
            <a:r>
              <a:rPr lang="en-US" dirty="0"/>
              <a:t> is the best source of information</a:t>
            </a:r>
            <a:endParaRPr lang="en-US" dirty="0">
              <a:cs typeface="Calibri"/>
            </a:endParaRPr>
          </a:p>
          <a:p>
            <a:endParaRPr lang="en-US"/>
          </a:p>
          <a:p>
            <a:r>
              <a:rPr lang="en-US" dirty="0"/>
              <a:t>Includes:</a:t>
            </a:r>
            <a:endParaRPr lang="en-US" dirty="0">
              <a:cs typeface="Calibri"/>
            </a:endParaRPr>
          </a:p>
          <a:p>
            <a:r>
              <a:rPr lang="en-US" dirty="0"/>
              <a:t>	Short video</a:t>
            </a:r>
            <a:endParaRPr lang="en-US" dirty="0">
              <a:cs typeface="Calibri"/>
            </a:endParaRPr>
          </a:p>
          <a:p>
            <a:r>
              <a:rPr lang="en-US" dirty="0"/>
              <a:t>	Infographic</a:t>
            </a:r>
            <a:endParaRPr lang="en-US" dirty="0">
              <a:cs typeface="Calibri"/>
            </a:endParaRPr>
          </a:p>
          <a:p>
            <a:r>
              <a:rPr lang="en-US" dirty="0"/>
              <a:t>	FAQ’s which are updated frequently</a:t>
            </a:r>
            <a:endParaRPr lang="en-US" dirty="0">
              <a:cs typeface="Calibri"/>
            </a:endParaRPr>
          </a:p>
          <a:p>
            <a:r>
              <a:rPr lang="en-US" dirty="0"/>
              <a:t>	Recorded Rise &amp; Thrive from Oct 21	</a:t>
            </a:r>
            <a:endParaRPr lang="en-US" dirty="0">
              <a:cs typeface="Calibri"/>
            </a:endParaRPr>
          </a:p>
          <a:p>
            <a:r>
              <a:rPr lang="en-US" dirty="0"/>
              <a:t>	Office Hours Schedules</a:t>
            </a:r>
            <a:endParaRPr lang="en-US" dirty="0">
              <a:cs typeface="Calibri"/>
            </a:endParaRPr>
          </a:p>
          <a:p>
            <a:r>
              <a:rPr lang="en-US" dirty="0"/>
              <a:t>	Job Aids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83220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a:ln>
                  <a:noFill/>
                </a:ln>
                <a:solidFill>
                  <a:prstClr val="black"/>
                </a:solidFill>
                <a:effectLst/>
                <a:uLnTx/>
                <a:uFillTx/>
                <a:latin typeface="Calibri"/>
                <a:ea typeface="+mn-ea"/>
                <a:cs typeface="+mn-cs"/>
              </a:rPr>
              <a:pPr marL="0" marR="0" lvl="0" indent="0" algn="r" defTabSz="832203"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7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24</a:t>
            </a:fld>
            <a:endParaRPr kumimoji="0" lang="en-GB" alt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18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welcome back Mark Dobosz from AP </a:t>
            </a:r>
          </a:p>
        </p:txBody>
      </p:sp>
      <p:sp>
        <p:nvSpPr>
          <p:cNvPr id="4" name="Slide Number Placeholder 3"/>
          <p:cNvSpPr>
            <a:spLocks noGrp="1"/>
          </p:cNvSpPr>
          <p:nvPr>
            <p:ph type="sldNum" sz="quarter" idx="5"/>
          </p:nvPr>
        </p:nvSpPr>
        <p:spPr/>
        <p:txBody>
          <a:bodyPr/>
          <a:lstStyle/>
          <a:p>
            <a:fld id="{08BE6542-891A-48D0-BD80-71819CD04172}" type="slidenum">
              <a:rPr lang="fr-FR" smtClean="0"/>
              <a:t>25</a:t>
            </a:fld>
            <a:endParaRPr lang="fr-FR" dirty="0"/>
          </a:p>
        </p:txBody>
      </p:sp>
    </p:spTree>
    <p:extLst>
      <p:ext uri="{BB962C8B-B14F-4D97-AF65-F5344CB8AC3E}">
        <p14:creationId xmlns:p14="http://schemas.microsoft.com/office/powerpoint/2010/main" val="405878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our commitment to safety and diversity at Sodexo, we begin each meeting with a Safety Moment and diversity spotlight – I have an open invitation to anyone listening in to volunteer for a future call and present either.  If you’re looking for an opportunity to share a safety experience or learning, or just want to practice presenting, please reach out to me.</a:t>
            </a:r>
          </a:p>
          <a:p>
            <a:endParaRPr lang="en-US" dirty="0"/>
          </a:p>
          <a:p>
            <a:r>
              <a:rPr lang="en-US" dirty="0"/>
              <a:t>To kick off today’s topics we have Jill Helms from our UFS team to share a brief update.</a:t>
            </a:r>
          </a:p>
          <a:p>
            <a:r>
              <a:rPr lang="en-US" dirty="0"/>
              <a:t>We welcome back Ann Marie Marbaker from OA to talk about the PD12 close calendar, Brad Hamman from Credit &amp; Collections to discuss Q4 collections and Mark Dobosz to discuss Inventory, training as we lead into the final period of FY22 and prepare for YE close.</a:t>
            </a:r>
          </a:p>
          <a:p>
            <a:r>
              <a:rPr lang="en-US" dirty="0"/>
              <a:t>To continue our series on career profiles, we welcome Bob Schweickert from FSS contract analytics and Reporting to share his career lattice.</a:t>
            </a:r>
          </a:p>
          <a:p>
            <a:r>
              <a:rPr lang="en-US" dirty="0"/>
              <a:t>Please use the chat function to submit any questions that you may have as we run through the agenda topics.   We will pause to address questions between topics and if we run out of time we will follow up via email.</a:t>
            </a:r>
          </a:p>
          <a:p>
            <a:endParaRPr lang="en-US" dirty="0"/>
          </a:p>
          <a:p>
            <a:pPr marL="0" marR="0">
              <a:lnSpc>
                <a:spcPts val="168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rPr>
              <a:t>HONOR Your Hero</a:t>
            </a:r>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Arial" panose="020B0604020202020204" pitchFamily="34" charset="0"/>
                <a:ea typeface="Calibri" panose="020F0502020204030204" pitchFamily="34" charset="0"/>
              </a:rPr>
              <a:t>In July, we recognize our active duty, veteran and reserve communities. At Sodexo, the HONOR (Honoring Our Nation’s finest with Opportunity &amp; Respect) EBRG (employee business resource group) has many initiatives to recognize the military heroes of our Sodexo community. </a:t>
            </a:r>
            <a:r>
              <a:rPr lang="en-US" sz="1800" u="sng" dirty="0">
                <a:solidFill>
                  <a:srgbClr val="0563C1"/>
                </a:solidFill>
                <a:effectLst/>
                <a:latin typeface="Arial" panose="020B0604020202020204" pitchFamily="34" charset="0"/>
                <a:ea typeface="Calibri" panose="020F0502020204030204" pitchFamily="34" charset="0"/>
                <a:hlinkClick r:id="rId3" tooltip="Link to DE&amp;I page (open Sodexo_Net page in new window)"/>
              </a:rPr>
              <a:t>We encourage you to take advantage of these resources and share them with your teams.</a:t>
            </a:r>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2</a:t>
            </a:fld>
            <a:endParaRPr lang="fr-FR"/>
          </a:p>
        </p:txBody>
      </p:sp>
    </p:spTree>
    <p:extLst>
      <p:ext uri="{BB962C8B-B14F-4D97-AF65-F5344CB8AC3E}">
        <p14:creationId xmlns:p14="http://schemas.microsoft.com/office/powerpoint/2010/main" val="2232047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208522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414623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GB" altLang="fr-FR"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214017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4213005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CF2003-B449-48B6-B323-0B07F067D845}" type="slidenum">
              <a:rPr kumimoji="0" lang="en-GB" altLang="fr-FR"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GB" altLang="fr-FR"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cap="flat"/>
        </p:spPr>
      </p:sp>
      <p:sp>
        <p:nvSpPr>
          <p:cNvPr id="111619" name="Rectangle 3"/>
          <p:cNvSpPr>
            <a:spLocks noGrp="1" noChangeArrowheads="1"/>
          </p:cNvSpPr>
          <p:nvPr>
            <p:ph type="body" idx="1"/>
          </p:nvPr>
        </p:nvSpPr>
        <p:spPr>
          <a:ln/>
        </p:spPr>
        <p:txBody>
          <a:bodyPr/>
          <a:lstStyle/>
          <a:p>
            <a:endParaRPr lang="fr-FR" altLang="fr-FR" dirty="0"/>
          </a:p>
        </p:txBody>
      </p:sp>
    </p:spTree>
    <p:extLst>
      <p:ext uri="{BB962C8B-B14F-4D97-AF65-F5344CB8AC3E}">
        <p14:creationId xmlns:p14="http://schemas.microsoft.com/office/powerpoint/2010/main" val="3664204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47</a:t>
            </a:fld>
            <a:endParaRPr lang="fr-FR"/>
          </a:p>
        </p:txBody>
      </p:sp>
    </p:spTree>
    <p:extLst>
      <p:ext uri="{BB962C8B-B14F-4D97-AF65-F5344CB8AC3E}">
        <p14:creationId xmlns:p14="http://schemas.microsoft.com/office/powerpoint/2010/main" val="346775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welcome our guest, Bob Schweickert, DIR II, Accounting, FSS Contract Administration</a:t>
            </a:r>
          </a:p>
        </p:txBody>
      </p:sp>
      <p:sp>
        <p:nvSpPr>
          <p:cNvPr id="4" name="Slide Number Placeholder 3"/>
          <p:cNvSpPr>
            <a:spLocks noGrp="1"/>
          </p:cNvSpPr>
          <p:nvPr>
            <p:ph type="sldNum" sz="quarter" idx="5"/>
          </p:nvPr>
        </p:nvSpPr>
        <p:spPr/>
        <p:txBody>
          <a:bodyPr/>
          <a:lstStyle/>
          <a:p>
            <a:fld id="{08BE6542-891A-48D0-BD80-71819CD04172}" type="slidenum">
              <a:rPr lang="fr-FR" smtClean="0"/>
              <a:t>52</a:t>
            </a:fld>
            <a:endParaRPr lang="fr-FR" dirty="0"/>
          </a:p>
        </p:txBody>
      </p:sp>
    </p:spTree>
    <p:extLst>
      <p:ext uri="{BB962C8B-B14F-4D97-AF65-F5344CB8AC3E}">
        <p14:creationId xmlns:p14="http://schemas.microsoft.com/office/powerpoint/2010/main" val="144603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As employees of Sodexo, no matter what level, you are expected to personally demonstrate your commitment to improving our health and safety culture. Our goal is zero accidents. </a:t>
            </a:r>
            <a:r>
              <a:rPr kumimoji="0" lang="en-US" sz="1800" b="1" i="0" u="none" strike="noStrike" kern="1200" cap="none" spc="0" normalizeH="0" baseline="0" noProof="0" dirty="0">
                <a:ln>
                  <a:noFill/>
                </a:ln>
                <a:solidFill>
                  <a:prstClr val="black"/>
                </a:solidFill>
                <a:effectLst/>
                <a:uLnTx/>
                <a:uFillTx/>
                <a:latin typeface="+mn-lt"/>
                <a:ea typeface="+mn-ea"/>
                <a:cs typeface="+mn-cs"/>
              </a:rPr>
              <a:t>A Safety Moment during every meeting will demonstrate the importance of the health and safety culture at Sodexo.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Today’s Safety Moment is Conference Call Workout</a:t>
            </a:r>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many in operations roles get plenty of movement opportunities during their day to day work tasks, many out of unit finance roles require a great deal of time sitting in front of the desktop.  Especially when work through year-end close procedures and computer-based reporting deadlines at end of month.  With that in mind, please note the following:</a:t>
            </a:r>
          </a:p>
          <a:p>
            <a:r>
              <a:rPr lang="en-US" dirty="0"/>
              <a:t>Sitting is the “new smoking” in terms of potential negative health impacts, due to inactivity.   During times of prolonged sitting, especially if you are at your desk 8 hours a day – find time to give your body stretch breaks and opportunities to stand and move.   Who made the rule that says you have to sit still when you’re on a conference call?  A conference call can be a great time to move your body and take a moment for your health. </a:t>
            </a:r>
          </a:p>
          <a:p>
            <a:r>
              <a:rPr lang="en-US" dirty="0"/>
              <a:t>Why not use this time today, as you’re listening to the controller call, to take a moment for You.  </a:t>
            </a:r>
          </a:p>
          <a:p>
            <a:r>
              <a:rPr lang="en-US" dirty="0"/>
              <a:t>We all multi – task!   Perhaps break from that routine and use this time, to move while you’re listening to our agenda today.  Here are a few creative titles and clever ways to incorporate some activity while you sit, or stand, during calls. PLEASE ensure your area is clear with ample space to execute these exercises, as always, safety first!!</a:t>
            </a:r>
          </a:p>
          <a:p>
            <a:pPr marL="0" marR="0" lvl="0" indent="0" algn="l" defTabSz="913814" rtl="0" eaLnBrk="1" fontAlgn="auto" latinLnBrk="0" hangingPunct="1">
              <a:lnSpc>
                <a:spcPct val="100000"/>
              </a:lnSpc>
              <a:spcBef>
                <a:spcPts val="0"/>
              </a:spcBef>
              <a:spcAft>
                <a:spcPts val="0"/>
              </a:spcAft>
              <a:buClrTx/>
              <a:buSzTx/>
              <a:buFontTx/>
              <a:buNone/>
              <a:tabLst/>
              <a:defRPr/>
            </a:pPr>
            <a:r>
              <a:rPr lang="en-US" dirty="0"/>
              <a:t>Use TOOLS &amp; RESOURCES on </a:t>
            </a:r>
            <a:r>
              <a:rPr lang="en-US" dirty="0" err="1"/>
              <a:t>SodexoNet</a:t>
            </a:r>
            <a:r>
              <a:rPr lang="en-US" dirty="0"/>
              <a:t> to access this Safety Moment or “QUICK SHAREs” as you promote the Sodexo safety culture with your team meetings.</a:t>
            </a:r>
          </a:p>
          <a:p>
            <a:pPr marL="0" marR="0" lvl="0" indent="0" algn="l" defTabSz="913814" rtl="0" eaLnBrk="1" fontAlgn="auto" latinLnBrk="0" hangingPunct="1">
              <a:lnSpc>
                <a:spcPct val="100000"/>
              </a:lnSpc>
              <a:spcBef>
                <a:spcPts val="0"/>
              </a:spcBef>
              <a:spcAft>
                <a:spcPts val="0"/>
              </a:spcAft>
              <a:buClrTx/>
              <a:buSzTx/>
              <a:buFontTx/>
              <a:buNone/>
              <a:tabLst/>
              <a:defRPr/>
            </a:pPr>
            <a:r>
              <a:rPr lang="en-US" dirty="0"/>
              <a:t>This deck will be shared today in our chat function and on the UFS launch site.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fr-F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192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D1891-5371-4F31-AC5E-BF8178F91B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95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July 20</a:t>
            </a:r>
            <a:r>
              <a:rPr lang="en-US" sz="1200" baseline="30000" dirty="0"/>
              <a:t>th</a:t>
            </a:r>
            <a:r>
              <a:rPr lang="en-US" sz="1200" dirty="0"/>
              <a:t>, UFS will not allow transmission of activity posted to a closed cost center. </a:t>
            </a:r>
          </a:p>
          <a:p>
            <a:r>
              <a:rPr lang="en-US" dirty="0"/>
              <a:t>On Tuesday July 19 (today or this past Tuesday), the UFS Team will install an update that will </a:t>
            </a:r>
            <a:r>
              <a:rPr lang="en-US" sz="1200" dirty="0">
                <a:solidFill>
                  <a:srgbClr val="002060"/>
                </a:solidFill>
              </a:rPr>
              <a:t>prevent the transmission of data for a closed unit where the SAP close date is older than 60 days. </a:t>
            </a:r>
          </a:p>
          <a:p>
            <a:r>
              <a:rPr lang="en-US" sz="1200" dirty="0">
                <a:solidFill>
                  <a:srgbClr val="002060"/>
                </a:solidFill>
              </a:rPr>
              <a:t>This update will require an outage, from 5 pm until approximately midnight. </a:t>
            </a:r>
          </a:p>
          <a:p>
            <a:endParaRPr lang="en-US" dirty="0"/>
          </a:p>
          <a:p>
            <a:r>
              <a:rPr lang="en-US" sz="1800" b="1" dirty="0"/>
              <a:t>Why are we doing this:</a:t>
            </a:r>
          </a:p>
          <a:p>
            <a:pPr marL="742950" lvl="1" indent="-285750">
              <a:buFont typeface="Arial" panose="020B0604020202020204" pitchFamily="34" charset="0"/>
              <a:buChar char="•"/>
            </a:pPr>
            <a:r>
              <a:rPr lang="en-US" sz="1200" dirty="0"/>
              <a:t>To prevent data being posted to a closed unit in error</a:t>
            </a:r>
          </a:p>
          <a:p>
            <a:pPr marL="742950" lvl="1" indent="-285750">
              <a:buFont typeface="Arial" panose="020B0604020202020204" pitchFamily="34" charset="0"/>
              <a:buChar char="•"/>
            </a:pPr>
            <a:r>
              <a:rPr lang="en-US" sz="1200" dirty="0"/>
              <a:t>To prevent transfers to or from outside units that are closed.</a:t>
            </a:r>
          </a:p>
          <a:p>
            <a:endParaRPr lang="en-US" dirty="0"/>
          </a:p>
          <a:p>
            <a:pPr marL="285750" indent="-285750">
              <a:buFont typeface="Wingdings" panose="05000000000000000000" pitchFamily="2" charset="2"/>
              <a:buChar char="v"/>
            </a:pPr>
            <a:r>
              <a:rPr lang="en-US" dirty="0"/>
              <a:t>An outage (tonight) begins at 5 pm </a:t>
            </a:r>
          </a:p>
          <a:p>
            <a:pPr marL="285750" indent="-285750">
              <a:buFont typeface="Wingdings" panose="05000000000000000000" pitchFamily="2" charset="2"/>
              <a:buChar char="v"/>
            </a:pPr>
            <a:r>
              <a:rPr lang="en-US" sz="1200" dirty="0"/>
              <a:t>When transmitting, the user will receive a pop-up error message when data has been entered for a closed unit.  The message will identify which module of UFS holds data for a closed unit.  If you have entered multiple transactions for a closed cost center, the error message will clearly identify each module ID that must be cleared.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a:t>You will not be able to continue until the data has been removed for the closed unit</a:t>
            </a:r>
          </a:p>
          <a:p>
            <a:pPr marL="285750" indent="-285750">
              <a:buFont typeface="Wingdings" panose="05000000000000000000" pitchFamily="2" charset="2"/>
              <a:buChar char="v"/>
            </a:pPr>
            <a:r>
              <a:rPr lang="en-US" dirty="0"/>
              <a:t>If the financial activity is valid and posting is required, user is directed to contact the Accountant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56B70-D037-4D0C-8600-F54C161CC0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4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Marie Marbaker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D1891-5371-4F31-AC5E-BF8178F91B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95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Pd 12 close which also marks the last close for FY 22 has been adjusted to recognized the US and Canada Labor Day holiday.  We will be celebrating the holiday on Monday September 5th.</a:t>
            </a:r>
            <a:r>
              <a:rPr lang="en-US" baseline="30000" dirty="0"/>
              <a:t>  </a:t>
            </a:r>
          </a:p>
          <a:p>
            <a:pPr marL="171450" indent="-171450">
              <a:buFont typeface="Arial" panose="020B0604020202020204" pitchFamily="34" charset="0"/>
              <a:buChar char="•"/>
            </a:pPr>
            <a:endParaRPr lang="en-US" baseline="30000" dirty="0"/>
          </a:p>
          <a:p>
            <a:pPr marL="171450" indent="-171450">
              <a:buFont typeface="Arial" panose="020B0604020202020204" pitchFamily="34" charset="0"/>
              <a:buChar char="•"/>
            </a:pPr>
            <a:r>
              <a:rPr lang="en-US" dirty="0"/>
              <a:t>We </a:t>
            </a:r>
            <a:r>
              <a:rPr lang="en-US" sz="1200" kern="1200" dirty="0">
                <a:solidFill>
                  <a:schemeClr val="tx1"/>
                </a:solidFill>
                <a:latin typeface="+mn-lt"/>
                <a:ea typeface="+mn-ea"/>
                <a:cs typeface="+mn-cs"/>
              </a:rPr>
              <a:t>are taking a “pause” on September 5th which would have been BD+3.   </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We will resume on Tuesday September 6th, with our typical BD+3 activities.  Adjustments will be processed through 8 pm Eastern Time.</a:t>
            </a:r>
          </a:p>
          <a:p>
            <a:pPr marL="171450" indent="-171450">
              <a:buFont typeface="Arial" panose="020B0604020202020204" pitchFamily="34" charset="0"/>
              <a:buChar char="•"/>
            </a:pP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Wednesday September 7th is BD +4 and the cut off for PD 12 adjustments is 2 pm Eastern Time</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Thursday September 8th is BD+5 and all reports will be final and client statements and settlements will be available.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Since it is year end, there are high level entries and processes that need to be completed before we can finalize PD 12 and FY 22 </a:t>
            </a:r>
          </a:p>
          <a:p>
            <a:pPr marL="171450" indent="-171450">
              <a:buFont typeface="Arial" panose="020B0604020202020204" pitchFamily="34" charset="0"/>
              <a:buChar char="•"/>
            </a:pPr>
            <a:endParaRPr lang="en-US" dirty="0"/>
          </a:p>
          <a:p>
            <a:pPr>
              <a:buClr>
                <a:srgbClr val="002060"/>
              </a:buClr>
              <a:defRPr/>
            </a:pPr>
            <a:r>
              <a:rPr lang="en-US" altLang="en-US" sz="1200" b="0" dirty="0">
                <a:solidFill>
                  <a:srgbClr val="002060"/>
                </a:solidFill>
              </a:rPr>
              <a:t>Once these year end processes are complete, the following Period 1 FY 2023 activities will resume:</a:t>
            </a:r>
          </a:p>
          <a:p>
            <a:pPr>
              <a:buClr>
                <a:srgbClr val="002060"/>
              </a:buClr>
              <a:defRPr/>
            </a:pPr>
            <a:endParaRPr lang="en-US" altLang="en-US" sz="1200" b="0" dirty="0">
              <a:solidFill>
                <a:srgbClr val="002060"/>
              </a:solidFill>
            </a:endParaRPr>
          </a:p>
          <a:p>
            <a:pPr>
              <a:buClr>
                <a:srgbClr val="002060"/>
              </a:buClr>
              <a:defRPr/>
            </a:pPr>
            <a:r>
              <a:rPr lang="en-US" altLang="en-US" sz="1200" b="0" dirty="0">
                <a:solidFill>
                  <a:srgbClr val="002060"/>
                </a:solidFill>
              </a:rPr>
              <a:t>	</a:t>
            </a:r>
          </a:p>
          <a:p>
            <a:pPr marL="342900" indent="-342900">
              <a:buClr>
                <a:srgbClr val="002060"/>
              </a:buClr>
              <a:buFont typeface="Arial" panose="020B0604020202020204" pitchFamily="34" charset="0"/>
              <a:buChar char="•"/>
              <a:defRPr/>
            </a:pPr>
            <a:r>
              <a:rPr lang="en-US" altLang="en-US" sz="1200" b="0" dirty="0">
                <a:solidFill>
                  <a:srgbClr val="002060"/>
                </a:solidFill>
              </a:rPr>
              <a:t>Period 1 E=vision/</a:t>
            </a:r>
            <a:r>
              <a:rPr lang="en-US" altLang="en-US" sz="1200" b="0" dirty="0" err="1">
                <a:solidFill>
                  <a:srgbClr val="002060"/>
                </a:solidFill>
              </a:rPr>
              <a:t>CCor</a:t>
            </a:r>
            <a:r>
              <a:rPr lang="en-US" altLang="en-US" sz="1200" b="0" dirty="0">
                <a:solidFill>
                  <a:srgbClr val="002060"/>
                </a:solidFill>
              </a:rPr>
              <a:t> reporting:  Estimated availability - September 14</a:t>
            </a:r>
            <a:r>
              <a:rPr lang="en-US" altLang="en-US" sz="1200" b="0" baseline="30000" dirty="0">
                <a:solidFill>
                  <a:srgbClr val="002060"/>
                </a:solidFill>
              </a:rPr>
              <a:t>th</a:t>
            </a:r>
            <a:r>
              <a:rPr lang="en-US" altLang="en-US" sz="1200" b="0" dirty="0">
                <a:solidFill>
                  <a:srgbClr val="002060"/>
                </a:solidFill>
              </a:rPr>
              <a:t> </a:t>
            </a:r>
          </a:p>
          <a:p>
            <a:pPr marL="342900" indent="-342900">
              <a:buClr>
                <a:srgbClr val="002060"/>
              </a:buClr>
              <a:buFont typeface="Arial" panose="020B0604020202020204" pitchFamily="34" charset="0"/>
              <a:buChar char="•"/>
              <a:defRPr/>
            </a:pPr>
            <a:endParaRPr lang="en-US" altLang="en-US" sz="1200" b="0" dirty="0">
              <a:solidFill>
                <a:srgbClr val="002060"/>
              </a:solidFill>
            </a:endParaRPr>
          </a:p>
          <a:p>
            <a:pPr marL="342900" marR="0" lvl="0" indent="-342900" algn="l" defTabSz="914400" rtl="0" eaLnBrk="1" fontAlgn="auto" latinLnBrk="0" hangingPunct="1">
              <a:lnSpc>
                <a:spcPct val="100000"/>
              </a:lnSpc>
              <a:spcBef>
                <a:spcPts val="0"/>
              </a:spcBef>
              <a:spcAft>
                <a:spcPts val="0"/>
              </a:spcAft>
              <a:buClr>
                <a:srgbClr val="002060"/>
              </a:buClr>
              <a:buSzTx/>
              <a:buFont typeface="Arial" panose="020B0604020202020204" pitchFamily="34" charset="0"/>
              <a:buChar char="•"/>
              <a:tabLst/>
              <a:defRPr/>
            </a:pPr>
            <a:r>
              <a:rPr lang="en-US" altLang="en-US" sz="1200" b="0" dirty="0">
                <a:solidFill>
                  <a:srgbClr val="002060"/>
                </a:solidFill>
              </a:rPr>
              <a:t>September weekly invoices will be delayed, their estimated availability is September 13</a:t>
            </a:r>
            <a:r>
              <a:rPr lang="en-US" altLang="en-US" sz="1200" b="0" baseline="30000" dirty="0">
                <a:solidFill>
                  <a:srgbClr val="002060"/>
                </a:solidFill>
              </a:rPr>
              <a:t>th</a:t>
            </a:r>
            <a:r>
              <a:rPr lang="en-US" altLang="en-US" sz="1200" b="0" dirty="0">
                <a:solidFill>
                  <a:srgbClr val="002060"/>
                </a:solidFill>
              </a:rPr>
              <a:t> </a:t>
            </a:r>
          </a:p>
          <a:p>
            <a:pPr marL="342900" indent="-342900">
              <a:buClr>
                <a:srgbClr val="002060"/>
              </a:buClr>
              <a:buFont typeface="Arial" panose="020B0604020202020204" pitchFamily="34" charset="0"/>
              <a:buChar char="•"/>
              <a:defRPr/>
            </a:pPr>
            <a:endParaRPr lang="en-US" altLang="en-US" sz="1200" b="0" dirty="0">
              <a:solidFill>
                <a:srgbClr val="002060"/>
              </a:solidFill>
            </a:endParaRPr>
          </a:p>
          <a:p>
            <a:pPr marL="0" indent="0">
              <a:buFont typeface="Arial" panose="020B0604020202020204" pitchFamily="34" charset="0"/>
              <a:buNone/>
            </a:pPr>
            <a:r>
              <a:rPr lang="en-US" dirty="0"/>
              <a:t>One question that we typically get, is what happens with Transmission deadlines for the first week of Period 1/23 if I do not transmit on September 5</a:t>
            </a:r>
            <a:r>
              <a:rPr lang="en-US" baseline="30000" dirty="0"/>
              <a:t>th</a:t>
            </a:r>
            <a:r>
              <a:rPr lang="en-US" dirty="0"/>
              <a:t>?  </a:t>
            </a:r>
          </a:p>
          <a:p>
            <a:pPr marL="0" indent="0">
              <a:buFont typeface="Arial" panose="020B0604020202020204" pitchFamily="34" charset="0"/>
              <a:buNone/>
            </a:pPr>
            <a:r>
              <a:rPr lang="en-US" dirty="0"/>
              <a:t>If you are unable to  transmit by the Monday 11:45pm Eastern Time deadline, your transmission will post in the following week of Period 1.  This will not affect your Period 12 data.</a:t>
            </a:r>
          </a:p>
          <a:p>
            <a:endParaRPr lang="en-US" dirty="0"/>
          </a:p>
        </p:txBody>
      </p:sp>
      <p:sp>
        <p:nvSpPr>
          <p:cNvPr id="4" name="Slide Number Placeholder 3"/>
          <p:cNvSpPr>
            <a:spLocks noGrp="1"/>
          </p:cNvSpPr>
          <p:nvPr>
            <p:ph type="sldNum" sz="quarter" idx="5"/>
          </p:nvPr>
        </p:nvSpPr>
        <p:spPr/>
        <p:txBody>
          <a:bodyPr/>
          <a:lstStyle/>
          <a:p>
            <a:fld id="{5AAE821F-E043-46C6-97E9-DB48A4D84298}" type="slidenum">
              <a:rPr lang="en-US" smtClean="0"/>
              <a:t>8</a:t>
            </a:fld>
            <a:endParaRPr lang="en-US"/>
          </a:p>
        </p:txBody>
      </p:sp>
    </p:spTree>
    <p:extLst>
      <p:ext uri="{BB962C8B-B14F-4D97-AF65-F5344CB8AC3E}">
        <p14:creationId xmlns:p14="http://schemas.microsoft.com/office/powerpoint/2010/main" val="130312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La clôture du Pd 12, qui marque également la dernière clôture de l'exercice 22, a été ajustée pour tenir compte des jours fériés de la fête du Travail aux États-Unis et au Canada. Nous fêterons les vacances le lundi 5 septembre.</a:t>
            </a:r>
          </a:p>
          <a:p>
            <a:pPr marL="171450" indent="-171450">
              <a:buFont typeface="Arial" panose="020B0604020202020204" pitchFamily="34" charset="0"/>
              <a:buChar char="•"/>
            </a:pPr>
            <a:r>
              <a:rPr lang="fr-FR" dirty="0"/>
              <a:t>Nous prenons une "pause" le 5 septembre qui aurait été BD+3.</a:t>
            </a:r>
          </a:p>
          <a:p>
            <a:pPr marL="171450" indent="-171450">
              <a:buFont typeface="Arial" panose="020B0604020202020204" pitchFamily="34" charset="0"/>
              <a:buChar char="•"/>
            </a:pPr>
            <a:r>
              <a:rPr lang="fr-FR" dirty="0"/>
              <a:t>Nous reprendrons le mardi 6 septembre, avec nos animations typiques BD+3. Les ajustements seront traités jusqu'à 20 h, heure de l'Est.</a:t>
            </a:r>
          </a:p>
          <a:p>
            <a:pPr marL="171450" indent="-171450">
              <a:buFont typeface="Arial" panose="020B0604020202020204" pitchFamily="34" charset="0"/>
              <a:buChar char="•"/>
            </a:pPr>
            <a:r>
              <a:rPr lang="fr-FR" dirty="0"/>
              <a:t>Le mercredi 7 septembre est BD +4 et la limite pour les ajustements PD 12 est 14 h, heure de l’Est</a:t>
            </a:r>
          </a:p>
          <a:p>
            <a:pPr marL="171450" indent="-171450">
              <a:buFont typeface="Arial" panose="020B0604020202020204" pitchFamily="34" charset="0"/>
              <a:buChar char="•"/>
            </a:pPr>
            <a:r>
              <a:rPr lang="fr-FR" dirty="0"/>
              <a:t>Le jeudi 8 septembre est BD + 5 et tous les rapports seront finaux et les relevés et règlements des clients seront disponibles.</a:t>
            </a:r>
          </a:p>
          <a:p>
            <a:pPr marL="171450" indent="-171450">
              <a:buFont typeface="Arial" panose="020B0604020202020204" pitchFamily="34" charset="0"/>
              <a:buChar char="•"/>
            </a:pPr>
            <a:r>
              <a:rPr lang="fr-FR" dirty="0"/>
              <a:t>Comme c'est la fin de l'année, il y a des entrées et des processus de haut niveau qui doivent être terminés avant que nous puissions finaliser PD 12 et FY 22</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Une fois ces processus de fin d'année terminés, les activités suivantes de la période 1 de l'exercice 2023 reprendront :</a:t>
            </a:r>
          </a:p>
          <a:p>
            <a:pPr marL="171450" indent="-171450">
              <a:buFont typeface="Arial" panose="020B0604020202020204" pitchFamily="34" charset="0"/>
              <a:buChar char="•"/>
            </a:pPr>
            <a:r>
              <a:rPr lang="fr-FR" dirty="0"/>
              <a:t>Période 1 Rapport E=vision/</a:t>
            </a:r>
            <a:r>
              <a:rPr lang="fr-FR" dirty="0" err="1"/>
              <a:t>CCor</a:t>
            </a:r>
            <a:r>
              <a:rPr lang="fr-FR" dirty="0"/>
              <a:t> : Disponibilité estimée - 14 septembre</a:t>
            </a:r>
          </a:p>
          <a:p>
            <a:pPr marL="171450" indent="-171450">
              <a:buFont typeface="Arial" panose="020B0604020202020204" pitchFamily="34" charset="0"/>
              <a:buChar char="•"/>
            </a:pPr>
            <a:r>
              <a:rPr lang="fr-FR" dirty="0"/>
              <a:t>Les factures hebdomadaires de septembre seront retardées, leur disponibilité estimée est le 13 septembre</a:t>
            </a:r>
          </a:p>
          <a:p>
            <a:pPr marL="171450" indent="-171450">
              <a:buFont typeface="Arial" panose="020B0604020202020204" pitchFamily="34" charset="0"/>
              <a:buChar char="•"/>
            </a:pPr>
            <a:r>
              <a:rPr lang="fr-FR" dirty="0"/>
              <a:t>Une question que nous recevons généralement est la suivante : que se passe-t-il avec les délais de transmission pour la première semaine de la période 1/23 si je ne transmets pas le 5 septembre ?</a:t>
            </a:r>
          </a:p>
          <a:p>
            <a:pPr marL="171450" indent="-171450">
              <a:buFont typeface="Arial" panose="020B0604020202020204" pitchFamily="34" charset="0"/>
              <a:buChar char="•"/>
            </a:pPr>
            <a:r>
              <a:rPr lang="fr-FR" dirty="0"/>
              <a:t>Si vous n'êtes pas en mesure de transmettre avant la date limite du lundi 23 h 45, heure de l'Est, votre transmission sera publiée la semaine suivante de la période 1. Cela n'affectera pas vos données de la période 12.</a:t>
            </a:r>
            <a:endParaRPr lang="en-US" dirty="0"/>
          </a:p>
        </p:txBody>
      </p:sp>
      <p:sp>
        <p:nvSpPr>
          <p:cNvPr id="4" name="Slide Number Placeholder 3"/>
          <p:cNvSpPr>
            <a:spLocks noGrp="1"/>
          </p:cNvSpPr>
          <p:nvPr>
            <p:ph type="sldNum" sz="quarter" idx="5"/>
          </p:nvPr>
        </p:nvSpPr>
        <p:spPr/>
        <p:txBody>
          <a:bodyPr/>
          <a:lstStyle/>
          <a:p>
            <a:fld id="{5AAE821F-E043-46C6-97E9-DB48A4D84298}" type="slidenum">
              <a:rPr lang="en-US" smtClean="0"/>
              <a:t>9</a:t>
            </a:fld>
            <a:endParaRPr lang="en-US"/>
          </a:p>
        </p:txBody>
      </p:sp>
    </p:spTree>
    <p:extLst>
      <p:ext uri="{BB962C8B-B14F-4D97-AF65-F5344CB8AC3E}">
        <p14:creationId xmlns:p14="http://schemas.microsoft.com/office/powerpoint/2010/main" val="2815916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1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11.w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14.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6.svg"/><Relationship Id="rId4" Type="http://schemas.openxmlformats.org/officeDocument/2006/relationships/image" Target="../media/image20.pn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20.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17.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17.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17.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4.xml"/><Relationship Id="rId5" Type="http://schemas.openxmlformats.org/officeDocument/2006/relationships/image" Target="../media/image6.svg"/><Relationship Id="rId4" Type="http://schemas.openxmlformats.org/officeDocument/2006/relationships/image" Target="../media/image20.png"/></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15.xml"/><Relationship Id="rId4" Type="http://schemas.openxmlformats.org/officeDocument/2006/relationships/image" Target="../media/image11.wmf"/></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6.xml"/><Relationship Id="rId4" Type="http://schemas.openxmlformats.org/officeDocument/2006/relationships/image" Target="../media/image17.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6.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20.png"/></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6.xml"/><Relationship Id="rId4" Type="http://schemas.openxmlformats.org/officeDocument/2006/relationships/image" Target="../media/image17.png"/></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6.xml"/><Relationship Id="rId4" Type="http://schemas.openxmlformats.org/officeDocument/2006/relationships/image" Target="../media/image17.png"/></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17.xml"/><Relationship Id="rId4" Type="http://schemas.openxmlformats.org/officeDocument/2006/relationships/image" Target="../media/image11.wmf"/></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53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20.xml"/><Relationship Id="rId4" Type="http://schemas.openxmlformats.org/officeDocument/2006/relationships/image" Target="../media/image11.wmf"/></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22.xml"/><Relationship Id="rId4" Type="http://schemas.openxmlformats.org/officeDocument/2006/relationships/image" Target="../media/image11.w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22.xml"/><Relationship Id="rId4" Type="http://schemas.openxmlformats.org/officeDocument/2006/relationships/image" Target="../media/image11.wmf"/></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23.xml"/><Relationship Id="rId4" Type="http://schemas.openxmlformats.org/officeDocument/2006/relationships/image" Target="../media/image11.wmf"/></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23.xml"/><Relationship Id="rId4" Type="http://schemas.openxmlformats.org/officeDocument/2006/relationships/image" Target="../media/image11.wmf"/></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w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w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1.w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99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16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1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30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25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25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384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24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65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27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654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69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5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19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1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78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1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2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80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July 2022.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78513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70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37132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144252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724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90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894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763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3399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045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5308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1492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5505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3027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724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899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062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720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5800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7095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8067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663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14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115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4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4396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936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40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385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27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97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04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6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537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35176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83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298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29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5491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61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2910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459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743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2763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684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010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363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78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330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825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7055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797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121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809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2645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516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8177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6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08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255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0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65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5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3" y="1115221"/>
            <a:ext cx="2637268" cy="847974"/>
          </a:xfrm>
          <a:prstGeom prst="rect">
            <a:avLst/>
          </a:prstGeom>
        </p:spPr>
      </p:pic>
      <p:sp>
        <p:nvSpPr>
          <p:cNvPr id="5" name="Titre 4"/>
          <p:cNvSpPr>
            <a:spLocks noGrp="1"/>
          </p:cNvSpPr>
          <p:nvPr>
            <p:ph type="title" hasCustomPrompt="1"/>
          </p:nvPr>
        </p:nvSpPr>
        <p:spPr bwMode="gray">
          <a:xfrm>
            <a:off x="565096" y="2613440"/>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6"/>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90" indent="0">
              <a:buNone/>
              <a:defRPr lang="fr-FR" kern="1200" smtClean="0">
                <a:solidFill>
                  <a:schemeClr val="tx1"/>
                </a:solidFill>
                <a:latin typeface="Arial" charset="0"/>
                <a:ea typeface="+mn-ea"/>
                <a:cs typeface="+mn-cs"/>
              </a:defRPr>
            </a:lvl2pPr>
            <a:lvl3pPr marL="737754" indent="0">
              <a:buNone/>
              <a:defRPr lang="fr-FR" kern="1200" smtClean="0">
                <a:solidFill>
                  <a:schemeClr val="tx1"/>
                </a:solidFill>
                <a:latin typeface="Arial" charset="0"/>
                <a:ea typeface="+mn-ea"/>
                <a:cs typeface="+mn-cs"/>
              </a:defRPr>
            </a:lvl3pPr>
            <a:lvl4pPr marL="1191517" indent="0">
              <a:buNone/>
              <a:defRPr lang="fr-FR" kern="1200" smtClean="0">
                <a:solidFill>
                  <a:schemeClr val="tx1"/>
                </a:solidFill>
                <a:latin typeface="Arial" charset="0"/>
                <a:ea typeface="+mn-ea"/>
                <a:cs typeface="+mn-cs"/>
              </a:defRPr>
            </a:lvl4pPr>
            <a:lvl5pPr marL="1542149"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6"/>
            <a:ext cx="12192000" cy="215444"/>
          </a:xfrm>
          <a:prstGeom prst="rect">
            <a:avLst/>
          </a:prstGeom>
        </p:spPr>
        <p:txBody>
          <a:bodyPr wrap="square" lIns="91387" tIns="45693" rIns="91387" bIns="45693">
            <a:spAutoFit/>
          </a:bodyPr>
          <a:lstStyle/>
          <a:p>
            <a:pPr algn="ctr" defTabSz="913865" fontAlgn="base">
              <a:spcBef>
                <a:spcPct val="0"/>
              </a:spcBef>
              <a:spcAft>
                <a:spcPct val="0"/>
              </a:spcAft>
            </a:pPr>
            <a:r>
              <a:rPr lang="en-US" sz="80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9213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90" indent="0">
              <a:buNone/>
              <a:defRPr lang="fr-FR" kern="1200" smtClean="0">
                <a:solidFill>
                  <a:schemeClr val="tx1"/>
                </a:solidFill>
                <a:latin typeface="Arial" charset="0"/>
                <a:ea typeface="+mn-ea"/>
                <a:cs typeface="+mn-cs"/>
              </a:defRPr>
            </a:lvl2pPr>
            <a:lvl3pPr marL="737754" indent="0">
              <a:buNone/>
              <a:defRPr lang="fr-FR" kern="1200" smtClean="0">
                <a:solidFill>
                  <a:schemeClr val="tx1"/>
                </a:solidFill>
                <a:latin typeface="Arial" charset="0"/>
                <a:ea typeface="+mn-ea"/>
                <a:cs typeface="+mn-cs"/>
              </a:defRPr>
            </a:lvl3pPr>
            <a:lvl4pPr marL="1191517" indent="0">
              <a:buNone/>
              <a:defRPr lang="fr-FR" kern="1200" smtClean="0">
                <a:solidFill>
                  <a:schemeClr val="tx1"/>
                </a:solidFill>
                <a:latin typeface="Arial" charset="0"/>
                <a:ea typeface="+mn-ea"/>
                <a:cs typeface="+mn-cs"/>
              </a:defRPr>
            </a:lvl4pPr>
            <a:lvl5pPr marL="1542149"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3"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lIns="91387" tIns="45693" rIns="91387" bIns="45693">
            <a:spAutoFit/>
          </a:bodyPr>
          <a:lstStyle/>
          <a:p>
            <a:pPr algn="ctr" defTabSz="913865" fontAlgn="base">
              <a:spcBef>
                <a:spcPct val="0"/>
              </a:spcBef>
              <a:spcAft>
                <a:spcPct val="0"/>
              </a:spcAft>
            </a:pPr>
            <a:r>
              <a:rPr lang="en-US" sz="800" dirty="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t>‹#›</a:t>
            </a:fld>
            <a:r>
              <a:rPr lang="en-US" dirty="0">
                <a:solidFill>
                  <a:srgbClr val="000000"/>
                </a:solidFill>
              </a:rPr>
              <a:t>  </a:t>
            </a:r>
          </a:p>
        </p:txBody>
      </p:sp>
    </p:spTree>
    <p:extLst>
      <p:ext uri="{BB962C8B-B14F-4D97-AF65-F5344CB8AC3E}">
        <p14:creationId xmlns:p14="http://schemas.microsoft.com/office/powerpoint/2010/main" val="323903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eaLnBrk="0" hangingPunct="0">
                <a:lnSpc>
                  <a:spcPct val="90000"/>
                </a:lnSpc>
                <a:buClr>
                  <a:srgbClr val="FF3333"/>
                </a:buClr>
                <a:buSzPct val="120000"/>
                <a:tabLst>
                  <a:tab pos="1082040" algn="l"/>
                  <a:tab pos="1615130" algn="l"/>
                  <a:tab pos="2148219" algn="l"/>
                  <a:tab pos="8072477" algn="r"/>
                </a:tabLst>
              </a:pPr>
              <a:t>‹#›</a:t>
            </a:fld>
            <a:r>
              <a:rPr lang="en-US" dirty="0">
                <a:solidFill>
                  <a:srgbClr val="000000"/>
                </a:solidFill>
              </a:rPr>
              <a:t> </a:t>
            </a:r>
          </a:p>
        </p:txBody>
      </p:sp>
      <p:cxnSp>
        <p:nvCxnSpPr>
          <p:cNvPr id="4" name="Connecteur droit 3"/>
          <p:cNvCxnSpPr/>
          <p:nvPr userDrawn="1"/>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5"/>
            <a:ext cx="10998200" cy="438912"/>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133644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2"/>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eaLnBrk="0" hangingPunct="0">
                <a:lnSpc>
                  <a:spcPct val="90000"/>
                </a:lnSpc>
                <a:buClr>
                  <a:srgbClr val="FF3333"/>
                </a:buClr>
                <a:buSzPct val="120000"/>
                <a:tabLst>
                  <a:tab pos="1082040" algn="l"/>
                  <a:tab pos="1615130" algn="l"/>
                  <a:tab pos="2148219" algn="l"/>
                  <a:tab pos="8072477" algn="r"/>
                </a:tabLst>
              </a:pPr>
              <a:t>‹#›</a:t>
            </a:fld>
            <a:r>
              <a:rPr lang="en-US" dirty="0">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5" y="6194471"/>
            <a:ext cx="1612071" cy="518337"/>
          </a:xfrm>
          <a:prstGeom prst="rect">
            <a:avLst/>
          </a:prstGeom>
        </p:spPr>
      </p:pic>
      <p:cxnSp>
        <p:nvCxnSpPr>
          <p:cNvPr id="7" name="Connecteur droit 3"/>
          <p:cNvCxnSpPr/>
          <p:nvPr userDrawn="1"/>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5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
        <p:nvSpPr>
          <p:cNvPr id="6" name="Espace réservé du texte 5"/>
          <p:cNvSpPr>
            <a:spLocks noGrp="1"/>
          </p:cNvSpPr>
          <p:nvPr>
            <p:ph type="body" sz="quarter" idx="13"/>
          </p:nvPr>
        </p:nvSpPr>
        <p:spPr bwMode="ltGray">
          <a:xfrm>
            <a:off x="4559301" y="352425"/>
            <a:ext cx="7035799" cy="5803730"/>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July 2022. All rights Reserved</a:t>
            </a:r>
            <a:endParaRPr lang="en-US" i="1" dirty="0"/>
          </a:p>
        </p:txBody>
      </p:sp>
    </p:spTree>
    <p:extLst>
      <p:ext uri="{BB962C8B-B14F-4D97-AF65-F5344CB8AC3E}">
        <p14:creationId xmlns:p14="http://schemas.microsoft.com/office/powerpoint/2010/main" val="11516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
        <p:nvSpPr>
          <p:cNvPr id="6" name="Espace réservé du texte 5"/>
          <p:cNvSpPr>
            <a:spLocks noGrp="1"/>
          </p:cNvSpPr>
          <p:nvPr>
            <p:ph type="body" sz="quarter" idx="13"/>
          </p:nvPr>
        </p:nvSpPr>
        <p:spPr bwMode="ltGray">
          <a:xfrm>
            <a:off x="4559302" y="352428"/>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8"/>
            <a:ext cx="3873600" cy="5813425"/>
          </a:xfrm>
          <a:prstGeom prst="rect">
            <a:avLst/>
          </a:prstGeom>
          <a:solidFill>
            <a:schemeClr val="tx2"/>
          </a:solidFill>
          <a:ln>
            <a:noFill/>
          </a:ln>
          <a:effectLst/>
        </p:spPr>
        <p:txBody>
          <a:bodyPr vert="wordArtVert" lIns="0" rIns="72000" anchor="ctr"/>
          <a:lstStyle/>
          <a:p>
            <a:pPr algn="ctr"/>
            <a:r>
              <a:rPr lang="fr-FR" sz="540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184930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
        <p:nvSpPr>
          <p:cNvPr id="6" name="Espace réservé du texte 5"/>
          <p:cNvSpPr>
            <a:spLocks noGrp="1"/>
          </p:cNvSpPr>
          <p:nvPr>
            <p:ph type="body" sz="quarter" idx="13"/>
          </p:nvPr>
        </p:nvSpPr>
        <p:spPr bwMode="ltGray">
          <a:xfrm>
            <a:off x="4559302"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81999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50508"/>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July 2022.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17160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CF2F0-A5F4-44C2-972E-6C28F15C17CC}"/>
              </a:ext>
            </a:extLst>
          </p:cNvPr>
          <p:cNvSpPr>
            <a:spLocks noGrp="1"/>
          </p:cNvSpPr>
          <p:nvPr>
            <p:ph type="title"/>
          </p:nvPr>
        </p:nvSpPr>
        <p:spPr/>
        <p:txBody>
          <a:bodyPr/>
          <a:lstStyle/>
          <a:p>
            <a:r>
              <a:rPr lang="en-US"/>
              <a:t>Click to edit Master title style</a:t>
            </a:r>
            <a:endParaRPr lang="en-GB"/>
          </a:p>
        </p:txBody>
      </p:sp>
      <p:sp>
        <p:nvSpPr>
          <p:cNvPr id="8" name="Text Placeholder 8"/>
          <p:cNvSpPr>
            <a:spLocks noGrp="1"/>
          </p:cNvSpPr>
          <p:nvPr>
            <p:ph type="body" sz="quarter" idx="15" hasCustomPrompt="1"/>
          </p:nvPr>
        </p:nvSpPr>
        <p:spPr>
          <a:xfrm>
            <a:off x="624000" y="981000"/>
            <a:ext cx="10944000" cy="288000"/>
          </a:xfrm>
        </p:spPr>
        <p:txBody>
          <a:bodyPr>
            <a:noAutofit/>
          </a:bodyPr>
          <a:lstStyle>
            <a:lvl1pPr marL="0" indent="0">
              <a:buNone/>
              <a:defRPr sz="2400" b="1">
                <a:solidFill>
                  <a:srgbClr val="65676A"/>
                </a:solidFill>
              </a:defRPr>
            </a:lvl1pPr>
          </a:lstStyle>
          <a:p>
            <a:pPr lvl="0"/>
            <a:r>
              <a:rPr lang="en-US" noProof="0"/>
              <a:t>[Subtitle]</a:t>
            </a:r>
          </a:p>
        </p:txBody>
      </p:sp>
      <p:sp>
        <p:nvSpPr>
          <p:cNvPr id="7" name="Content Placeholder 6"/>
          <p:cNvSpPr>
            <a:spLocks noGrp="1"/>
          </p:cNvSpPr>
          <p:nvPr>
            <p:ph sz="quarter" idx="13"/>
          </p:nvPr>
        </p:nvSpPr>
        <p:spPr>
          <a:xfrm>
            <a:off x="624000" y="1557000"/>
            <a:ext cx="10938000" cy="460885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
        <p:nvSpPr>
          <p:cNvPr id="2" name="Footer Placeholder 1"/>
          <p:cNvSpPr>
            <a:spLocks noGrp="1"/>
          </p:cNvSpPr>
          <p:nvPr>
            <p:ph type="ftr" sz="quarter" idx="16"/>
          </p:nvPr>
        </p:nvSpPr>
        <p:spPr/>
        <p:txBody>
          <a:bodyPr/>
          <a:lstStyle/>
          <a:p>
            <a:r>
              <a:rPr lang="en-US" noProof="0"/>
              <a:t>Unit Controller Call Series © Sodexo July 2022. All rights Reserved</a:t>
            </a:r>
            <a:endParaRPr lang="en-US" noProof="0" dirty="0"/>
          </a:p>
        </p:txBody>
      </p:sp>
    </p:spTree>
    <p:extLst>
      <p:ext uri="{BB962C8B-B14F-4D97-AF65-F5344CB8AC3E}">
        <p14:creationId xmlns:p14="http://schemas.microsoft.com/office/powerpoint/2010/main" val="163787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5"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3" y="937260"/>
            <a:ext cx="1964975" cy="842400"/>
          </a:xfrm>
          <a:prstGeom prst="rect">
            <a:avLst/>
          </a:prstGeom>
        </p:spPr>
      </p:pic>
      <p:sp>
        <p:nvSpPr>
          <p:cNvPr id="17" name="Text Placeholder 16"/>
          <p:cNvSpPr>
            <a:spLocks noGrp="1"/>
          </p:cNvSpPr>
          <p:nvPr>
            <p:ph type="body" sz="quarter" idx="12" hasCustomPrompt="1"/>
          </p:nvPr>
        </p:nvSpPr>
        <p:spPr>
          <a:xfrm>
            <a:off x="6203952" y="3030054"/>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3"/>
            <a:ext cx="5760000" cy="870014"/>
          </a:xfrm>
          <a:solidFill>
            <a:schemeClr val="accent1"/>
          </a:solidFill>
        </p:spPr>
        <p:txBody>
          <a:bodyPr vert="horz" lIns="133200" tIns="72000" rIns="133200" bIns="180000" rtlCol="0">
            <a:spAutoFit/>
          </a:bodyPr>
          <a:lstStyle>
            <a:lvl1pPr marL="0" indent="0" algn="r" defTabSz="1088443"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43"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200767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7"/>
            <a:ext cx="10998200" cy="439579"/>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3842" rtl="0" eaLnBrk="0" fontAlgn="auto" latinLnBrk="0" hangingPunct="0">
              <a:lnSpc>
                <a:spcPct val="90000"/>
              </a:lnSpc>
              <a:spcBef>
                <a:spcPts val="0"/>
              </a:spcBef>
              <a:spcAft>
                <a:spcPts val="0"/>
              </a:spcAft>
              <a:buClr>
                <a:srgbClr val="FF3333"/>
              </a:buClr>
              <a:buSzPct val="120000"/>
              <a:buFontTx/>
              <a:buNone/>
              <a:tabLst>
                <a:tab pos="1082013" algn="l"/>
                <a:tab pos="1615090" algn="l"/>
                <a:tab pos="2148165" algn="l"/>
                <a:tab pos="8072276" algn="r"/>
              </a:tabLst>
              <a:defRPr/>
            </a:pPr>
            <a:fld id="{5C0A4363-B962-43F7-8F7A-722DF59762E7}" type="slidenum">
              <a:rPr kumimoji="0" lang="en-US" sz="72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3842" rtl="0" eaLnBrk="0" fontAlgn="auto" latinLnBrk="0" hangingPunct="0">
                <a:lnSpc>
                  <a:spcPct val="90000"/>
                </a:lnSpc>
                <a:spcBef>
                  <a:spcPts val="0"/>
                </a:spcBef>
                <a:spcAft>
                  <a:spcPts val="0"/>
                </a:spcAft>
                <a:buClr>
                  <a:srgbClr val="FF3333"/>
                </a:buClr>
                <a:buSzPct val="120000"/>
                <a:buFontTx/>
                <a:buNone/>
                <a:tabLst>
                  <a:tab pos="1082013" algn="l"/>
                  <a:tab pos="1615090" algn="l"/>
                  <a:tab pos="2148165" algn="l"/>
                  <a:tab pos="8072276" algn="r"/>
                </a:tabLst>
                <a:defRPr/>
              </a:pPr>
              <a:t>‹#›</a:t>
            </a:fld>
            <a:endParaRPr kumimoji="0" lang="en-US" sz="72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 Placeholder 5"/>
          <p:cNvSpPr>
            <a:spLocks noGrp="1"/>
          </p:cNvSpPr>
          <p:nvPr>
            <p:ph type="body" sz="quarter" idx="12"/>
          </p:nvPr>
        </p:nvSpPr>
        <p:spPr>
          <a:xfrm>
            <a:off x="596911" y="1349491"/>
            <a:ext cx="10997184" cy="4791249"/>
          </a:xfrm>
        </p:spPr>
        <p:txBody>
          <a:bodyPr/>
          <a:lstStyle>
            <a:lvl1pPr marL="171446" indent="-171446">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32386714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a:p>
        </p:txBody>
      </p:sp>
    </p:spTree>
    <p:extLst>
      <p:ext uri="{BB962C8B-B14F-4D97-AF65-F5344CB8AC3E}">
        <p14:creationId xmlns:p14="http://schemas.microsoft.com/office/powerpoint/2010/main" val="2100554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2022. All rights Reserved</a:t>
            </a:r>
            <a:endParaRPr lang="en-US" noProof="0" dirty="0"/>
          </a:p>
        </p:txBody>
      </p:sp>
    </p:spTree>
    <p:extLst>
      <p:ext uri="{BB962C8B-B14F-4D97-AF65-F5344CB8AC3E}">
        <p14:creationId xmlns:p14="http://schemas.microsoft.com/office/powerpoint/2010/main" val="10709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2022. All rights Reserved</a:t>
            </a:r>
            <a:endParaRPr lang="en-US" dirty="0"/>
          </a:p>
        </p:txBody>
      </p:sp>
    </p:spTree>
    <p:extLst>
      <p:ext uri="{BB962C8B-B14F-4D97-AF65-F5344CB8AC3E}">
        <p14:creationId xmlns:p14="http://schemas.microsoft.com/office/powerpoint/2010/main" val="27651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2804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40532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2022.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5677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2022.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731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3751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5277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5759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859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4865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fr-FR"/>
              <a:t>D</a:t>
            </a:r>
            <a:r>
              <a:rPr lang="en-US" noProof="0"/>
              <a:t>eux</a:t>
            </a:r>
            <a:r>
              <a:rPr lang="fr-FR"/>
              <a:t>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noProof="0"/>
              <a:t>Deuxième</a:t>
            </a:r>
            <a:r>
              <a:rPr lang="fr-FR"/>
              <a:t>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noProof="0"/>
              <a:t>Deuxième</a:t>
            </a:r>
            <a:r>
              <a:rPr lang="fr-FR"/>
              <a:t>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931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312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err="1"/>
              <a:t>text</a:t>
            </a:r>
            <a:r>
              <a:rPr lang="fr-FR"/>
              <a:t> </a:t>
            </a:r>
            <a:r>
              <a:rPr lang="fr-FR" err="1"/>
              <a:t>level</a:t>
            </a:r>
            <a:r>
              <a:rPr lang="fr-FR"/>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750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747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1663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142315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946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0964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45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303422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0463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523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7044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8526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2441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144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290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130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3973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57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421665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6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883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5748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7D013A-D6AF-4ECC-B171-8DD80FCD2591}"/>
              </a:ext>
            </a:extLst>
          </p:cNvPr>
          <p:cNvSpPr>
            <a:spLocks noGrp="1"/>
          </p:cNvSpPr>
          <p:nvPr>
            <p:ph type="title"/>
          </p:nvPr>
        </p:nvSpPr>
        <p:spPr/>
        <p:txBody>
          <a:bodyPr/>
          <a:lstStyle/>
          <a:p>
            <a:r>
              <a:rPr lang="en-US"/>
              <a:t>Click to edit Master title style</a:t>
            </a:r>
            <a:endParaRPr lang="en-GB"/>
          </a:p>
        </p:txBody>
      </p:sp>
      <p:sp>
        <p:nvSpPr>
          <p:cNvPr id="10" name="Picture Placeholder 8"/>
          <p:cNvSpPr>
            <a:spLocks noGrp="1"/>
          </p:cNvSpPr>
          <p:nvPr>
            <p:ph type="pic" sz="quarter" idx="16" hasCustomPrompt="1"/>
          </p:nvPr>
        </p:nvSpPr>
        <p:spPr>
          <a:xfrm>
            <a:off x="624000" y="1557000"/>
            <a:ext cx="10944000" cy="4824000"/>
          </a:xfrm>
          <a:solidFill>
            <a:schemeClr val="bg2"/>
          </a:solidFill>
        </p:spPr>
        <p:txBody>
          <a:bodyPr anchor="ctr">
            <a:normAutofit/>
          </a:bodyPr>
          <a:lstStyle>
            <a:lvl1pPr marL="0" indent="0" algn="ctr">
              <a:spcBef>
                <a:spcPts val="0"/>
              </a:spcBef>
              <a:spcAft>
                <a:spcPts val="0"/>
              </a:spcAft>
              <a:buNone/>
              <a:defRPr sz="1700"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17"/>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28295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mp; Two Content ">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FAA775-30B5-4A91-A2DC-9E40AD71EBF7}"/>
              </a:ext>
            </a:extLst>
          </p:cNvPr>
          <p:cNvSpPr>
            <a:spLocks noGrp="1"/>
          </p:cNvSpPr>
          <p:nvPr>
            <p:ph type="title"/>
          </p:nvPr>
        </p:nvSpPr>
        <p:spPr/>
        <p:txBody>
          <a:bodyPr/>
          <a:lstStyle/>
          <a:p>
            <a:r>
              <a:rPr lang="en-US"/>
              <a:t>Click to edit Master title style</a:t>
            </a:r>
            <a:endParaRPr lang="en-GB"/>
          </a:p>
        </p:txBody>
      </p:sp>
      <p:sp>
        <p:nvSpPr>
          <p:cNvPr id="10" name="Content Placeholder 6"/>
          <p:cNvSpPr>
            <a:spLocks noGrp="1"/>
          </p:cNvSpPr>
          <p:nvPr>
            <p:ph sz="quarter" idx="13"/>
          </p:nvPr>
        </p:nvSpPr>
        <p:spPr>
          <a:xfrm>
            <a:off x="624002" y="1557000"/>
            <a:ext cx="5399999" cy="4824000"/>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168001" y="1557002"/>
            <a:ext cx="5400000" cy="4823999"/>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15"/>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372617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r>
              <a:rPr lang="en-US" dirty="0"/>
              <a:t>Click icon to add picture</a:t>
            </a:r>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dirty="0" err="1"/>
              <a:t>Sodexo’s</a:t>
            </a:r>
            <a:r>
              <a:rPr lang="fr-FR" dirty="0"/>
              <a:t> PPT</a:t>
            </a:r>
          </a:p>
          <a:p>
            <a:pPr lvl="0"/>
            <a:r>
              <a:rPr lang="fr-FR" dirty="0" err="1"/>
              <a:t>template</a:t>
            </a:r>
            <a:endParaRPr lang="fr-FR" dirty="0"/>
          </a:p>
          <a:p>
            <a:pPr lvl="1"/>
            <a:endParaRPr lang="fr-FR" dirty="0"/>
          </a:p>
          <a:p>
            <a:pPr lvl="1"/>
            <a:r>
              <a:rPr lang="fr-FR" dirty="0"/>
              <a:t>Day </a:t>
            </a:r>
            <a:r>
              <a:rPr lang="fr-FR" dirty="0" err="1"/>
              <a:t>Month</a:t>
            </a:r>
            <a:r>
              <a:rPr lang="fr-FR" dirty="0"/>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412586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17DE0E-AFB1-41FD-BC35-27DB61CA125F}" type="slidenum">
              <a:rPr lang="en-AU" smtClean="0"/>
              <a:pPr/>
              <a:t>‹#›</a:t>
            </a:fld>
            <a:endParaRPr lang="en-AU"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129165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7402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0884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36024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r>
              <a:rPr lang="en-US" dirty="0"/>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r>
              <a:rPr lang="en-US" dirty="0"/>
              <a:t>Click icon to add chart</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849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r>
              <a:rPr lang="en-US" dirty="0"/>
              <a:t>Click icon to add chart</a:t>
            </a:r>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r>
              <a:rPr lang="en-US" dirty="0"/>
              <a:t>Click icon to add chart</a:t>
            </a:r>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r>
              <a:rPr lang="en-US" dirty="0"/>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2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r>
              <a:rPr lang="en-US" dirty="0"/>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0066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r>
              <a:rPr lang="en-US" dirty="0"/>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943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r>
              <a:rPr lang="en-US" dirty="0"/>
              <a:t>Click icon to add chart</a:t>
            </a:r>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r>
              <a:rPr lang="en-US" dirty="0"/>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7223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r>
              <a:rPr lang="en-US" dirty="0"/>
              <a:t>Click icon to add table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626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r>
              <a:rPr lang="en-US" dirty="0"/>
              <a:t>Click icon to add picture</a:t>
            </a:r>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r>
              <a:rPr lang="en-US" dirty="0"/>
              <a:t>Click icon to add picture</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0494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7680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221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489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426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587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927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9833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6863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0701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938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3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835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329795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33412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Tree>
    <p:extLst>
      <p:ext uri="{BB962C8B-B14F-4D97-AF65-F5344CB8AC3E}">
        <p14:creationId xmlns:p14="http://schemas.microsoft.com/office/powerpoint/2010/main" val="2644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spTree>
    <p:extLst>
      <p:ext uri="{BB962C8B-B14F-4D97-AF65-F5344CB8AC3E}">
        <p14:creationId xmlns:p14="http://schemas.microsoft.com/office/powerpoint/2010/main" val="273806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30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3_Title Slide Korn Ferry Group">
    <p:spTree>
      <p:nvGrpSpPr>
        <p:cNvPr id="1" name=""/>
        <p:cNvGrpSpPr/>
        <p:nvPr/>
      </p:nvGrpSpPr>
      <p:grpSpPr>
        <a:xfrm>
          <a:off x="0" y="0"/>
          <a:ext cx="0" cy="0"/>
          <a:chOff x="0" y="0"/>
          <a:chExt cx="0" cy="0"/>
        </a:xfrm>
      </p:grpSpPr>
      <p:pic>
        <p:nvPicPr>
          <p:cNvPr id="4" name="Image 3" descr="Une image contenant store, bâtiment&#10;&#10;Description générée automatiquement">
            <a:extLst>
              <a:ext uri="{FF2B5EF4-FFF2-40B4-BE49-F238E27FC236}">
                <a16:creationId xmlns:a16="http://schemas.microsoft.com/office/drawing/2014/main" id="{164E1287-9360-49A6-BF0A-359D1F6F2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4" y="-23813"/>
            <a:ext cx="12194764" cy="6858000"/>
          </a:xfrm>
          <a:prstGeom prst="rect">
            <a:avLst/>
          </a:prstGeom>
        </p:spPr>
      </p:pic>
      <p:grpSp>
        <p:nvGrpSpPr>
          <p:cNvPr id="7" name="Group 6"/>
          <p:cNvGrpSpPr/>
          <p:nvPr userDrawn="1"/>
        </p:nvGrpSpPr>
        <p:grpSpPr>
          <a:xfrm>
            <a:off x="-1382" y="0"/>
            <a:ext cx="5913059" cy="6884988"/>
            <a:chOff x="-1382" y="0"/>
            <a:chExt cx="5913059" cy="6884988"/>
          </a:xfrm>
        </p:grpSpPr>
        <p:grpSp>
          <p:nvGrpSpPr>
            <p:cNvPr id="6" name="Group 5"/>
            <p:cNvGrpSpPr/>
            <p:nvPr userDrawn="1"/>
          </p:nvGrpSpPr>
          <p:grpSpPr>
            <a:xfrm>
              <a:off x="0" y="0"/>
              <a:ext cx="5911677" cy="6884988"/>
              <a:chOff x="0" y="0"/>
              <a:chExt cx="5911677" cy="6884988"/>
            </a:xfrm>
          </p:grpSpPr>
          <p:sp>
            <p:nvSpPr>
              <p:cNvPr id="5" name="Freeform 5"/>
              <p:cNvSpPr>
                <a:spLocks noChangeAspect="1"/>
              </p:cNvSpPr>
              <p:nvPr userDrawn="1"/>
            </p:nvSpPr>
            <p:spPr bwMode="auto">
              <a:xfrm>
                <a:off x="0"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634F">
                  <a:alpha val="55000"/>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p:cNvSpPr>
              <p:nvPr userDrawn="1"/>
            </p:nvSpPr>
            <p:spPr bwMode="auto">
              <a:xfrm>
                <a:off x="4871864" y="0"/>
                <a:ext cx="1039813" cy="6884988"/>
              </a:xfrm>
              <a:custGeom>
                <a:avLst/>
                <a:gdLst>
                  <a:gd name="T0" fmla="*/ 459 w 655"/>
                  <a:gd name="T1" fmla="*/ 0 h 4337"/>
                  <a:gd name="T2" fmla="*/ 0 w 655"/>
                  <a:gd name="T3" fmla="*/ 4337 h 4337"/>
                  <a:gd name="T4" fmla="*/ 194 w 655"/>
                  <a:gd name="T5" fmla="*/ 4337 h 4337"/>
                  <a:gd name="T6" fmla="*/ 655 w 655"/>
                  <a:gd name="T7" fmla="*/ 0 h 4337"/>
                  <a:gd name="T8" fmla="*/ 459 w 655"/>
                  <a:gd name="T9" fmla="*/ 0 h 4337"/>
                </a:gdLst>
                <a:ahLst/>
                <a:cxnLst>
                  <a:cxn ang="0">
                    <a:pos x="T0" y="T1"/>
                  </a:cxn>
                  <a:cxn ang="0">
                    <a:pos x="T2" y="T3"/>
                  </a:cxn>
                  <a:cxn ang="0">
                    <a:pos x="T4" y="T5"/>
                  </a:cxn>
                  <a:cxn ang="0">
                    <a:pos x="T6" y="T7"/>
                  </a:cxn>
                  <a:cxn ang="0">
                    <a:pos x="T8" y="T9"/>
                  </a:cxn>
                </a:cxnLst>
                <a:rect l="0" t="0" r="r" b="b"/>
                <a:pathLst>
                  <a:path w="655" h="4337">
                    <a:moveTo>
                      <a:pt x="459" y="0"/>
                    </a:moveTo>
                    <a:lnTo>
                      <a:pt x="0" y="4337"/>
                    </a:lnTo>
                    <a:lnTo>
                      <a:pt x="194" y="4337"/>
                    </a:lnTo>
                    <a:lnTo>
                      <a:pt x="655" y="0"/>
                    </a:lnTo>
                    <a:lnTo>
                      <a:pt x="459"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9" name="Freeform 5"/>
            <p:cNvSpPr>
              <a:spLocks noChangeAspect="1"/>
            </p:cNvSpPr>
            <p:nvPr userDrawn="1"/>
          </p:nvSpPr>
          <p:spPr bwMode="auto">
            <a:xfrm>
              <a:off x="-1382"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2060">
                <a:alpha val="27059"/>
              </a:srgbClr>
            </a:solidFill>
            <a:ln>
              <a:noFill/>
            </a:ln>
          </p:spPr>
          <p:txBody>
            <a:bodyPr vert="horz" wrap="square" lIns="91440" tIns="45720" rIns="91440" bIns="45720" numCol="1" anchor="t" anchorCtr="0" compatLnSpc="1">
              <a:prstTxWarp prst="textNoShape">
                <a:avLst/>
              </a:prstTxWarp>
            </a:bodyPr>
            <a:lstStyle/>
            <a:p>
              <a:endParaRPr lang="en-GB" dirty="0"/>
            </a:p>
          </p:txBody>
        </p:sp>
      </p:grpSp>
      <p:pic>
        <p:nvPicPr>
          <p:cNvPr id="25" name="Picture 24">
            <a:extLst>
              <a:ext uri="{FF2B5EF4-FFF2-40B4-BE49-F238E27FC236}">
                <a16:creationId xmlns:a16="http://schemas.microsoft.com/office/drawing/2014/main" id="{729354A9-960B-4781-A86D-048E2100264F}"/>
              </a:ext>
            </a:extLst>
          </p:cNvPr>
          <p:cNvPicPr>
            <a:picLocks noChangeAspect="1"/>
          </p:cNvPicPr>
          <p:nvPr userDrawn="1"/>
        </p:nvPicPr>
        <p:blipFill rotWithShape="1">
          <a:blip r:embed="rId3"/>
          <a:srcRect/>
          <a:stretch/>
        </p:blipFill>
        <p:spPr>
          <a:xfrm>
            <a:off x="587009" y="6336000"/>
            <a:ext cx="505558" cy="444846"/>
          </a:xfrm>
          <a:prstGeom prst="rect">
            <a:avLst/>
          </a:prstGeom>
        </p:spPr>
      </p:pic>
      <p:sp>
        <p:nvSpPr>
          <p:cNvPr id="26" name="Title 1"/>
          <p:cNvSpPr>
            <a:spLocks noGrp="1"/>
          </p:cNvSpPr>
          <p:nvPr>
            <p:ph type="ctrTitle"/>
          </p:nvPr>
        </p:nvSpPr>
        <p:spPr>
          <a:xfrm>
            <a:off x="843157" y="914400"/>
            <a:ext cx="4352743" cy="2370584"/>
          </a:xfrm>
        </p:spPr>
        <p:txBody>
          <a:bodyPr anchor="b">
            <a:noAutofit/>
          </a:bodyPr>
          <a:lstStyle>
            <a:lvl1pPr algn="l">
              <a:lnSpc>
                <a:spcPct val="100000"/>
              </a:lnSpc>
              <a:defRPr sz="46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7" name="Subtitle 2"/>
          <p:cNvSpPr>
            <a:spLocks noGrp="1"/>
          </p:cNvSpPr>
          <p:nvPr>
            <p:ph type="subTitle" idx="1"/>
          </p:nvPr>
        </p:nvSpPr>
        <p:spPr>
          <a:xfrm>
            <a:off x="843158" y="3525886"/>
            <a:ext cx="4352743" cy="1100114"/>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974066411"/>
      </p:ext>
    </p:extLst>
  </p:cSld>
  <p:clrMapOvr>
    <a:masterClrMapping/>
  </p:clrMapOvr>
  <p:extLst>
    <p:ext uri="{DCECCB84-F9BA-43D5-87BE-67443E8EF086}">
      <p15:sldGuideLst xmlns:p15="http://schemas.microsoft.com/office/powerpoint/2012/main">
        <p15:guide id="1" orient="horz" pos="2160">
          <p15:clr>
            <a:srgbClr val="FBAE40"/>
          </p15:clr>
        </p15:guide>
        <p15:guide id="2" pos="397">
          <p15:clr>
            <a:srgbClr val="FBAE40"/>
          </p15:clr>
        </p15:guide>
        <p15:guide id="3" pos="288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4864"/>
            <a:ext cx="10515600" cy="3960986"/>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
          <p:cNvSpPr>
            <a:spLocks noGrp="1"/>
          </p:cNvSpPr>
          <p:nvPr>
            <p:ph type="body" idx="13"/>
          </p:nvPr>
        </p:nvSpPr>
        <p:spPr>
          <a:xfrm>
            <a:off x="839788" y="1277402"/>
            <a:ext cx="10514012" cy="823912"/>
          </a:xfrm>
        </p:spPr>
        <p:txBody>
          <a:bodyPr anchor="b">
            <a:noAutofit/>
          </a:bodyPr>
          <a:lstStyle>
            <a:lvl1pPr marL="0" indent="0">
              <a:buNone/>
              <a:defRPr sz="2200" b="1">
                <a:solidFill>
                  <a:srgbClr val="28379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p:cNvSpPr>
            <a:spLocks noGrp="1"/>
          </p:cNvSpPr>
          <p:nvPr>
            <p:ph type="title"/>
          </p:nvPr>
        </p:nvSpPr>
        <p:spPr>
          <a:xfrm>
            <a:off x="8382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2" name="Footer Placeholder 1"/>
          <p:cNvSpPr>
            <a:spLocks noGrp="1"/>
          </p:cNvSpPr>
          <p:nvPr>
            <p:ph type="ftr" sz="quarter" idx="14"/>
          </p:nvPr>
        </p:nvSpPr>
        <p:spPr/>
        <p:txBody>
          <a:bodyPr>
            <a:noAutofit/>
          </a:bodyPr>
          <a:lstStyle/>
          <a:p>
            <a:r>
              <a:rPr lang="en-US"/>
              <a:t>Unit Controller Call Series © Sodexo July 2022. All rights Reserved</a:t>
            </a:r>
            <a:endParaRPr lang="en-GB" dirty="0"/>
          </a:p>
        </p:txBody>
      </p:sp>
      <p:sp>
        <p:nvSpPr>
          <p:cNvPr id="4" name="Slide Number Placeholder 3"/>
          <p:cNvSpPr>
            <a:spLocks noGrp="1"/>
          </p:cNvSpPr>
          <p:nvPr>
            <p:ph type="sldNum" sz="quarter" idx="15"/>
          </p:nvPr>
        </p:nvSpPr>
        <p:spPr/>
        <p:txBody>
          <a:bodyPr>
            <a:noAutofit/>
          </a:bodyPr>
          <a:lstStyle/>
          <a:p>
            <a:fld id="{8D106B86-2C1D-4C37-AAEC-BECB664F03FD}" type="slidenum">
              <a:rPr lang="en-GB" smtClean="0"/>
              <a:pPr/>
              <a:t>‹#›</a:t>
            </a:fld>
            <a:endParaRPr lang="en-GB" dirty="0"/>
          </a:p>
        </p:txBody>
      </p:sp>
      <p:cxnSp>
        <p:nvCxnSpPr>
          <p:cNvPr id="11" name="Straight Connector 10"/>
          <p:cNvCxnSpPr/>
          <p:nvPr userDrawn="1"/>
        </p:nvCxnSpPr>
        <p:spPr>
          <a:xfrm flipH="1">
            <a:off x="591600" y="-27710"/>
            <a:ext cx="1588" cy="1116000"/>
          </a:xfrm>
          <a:prstGeom prst="line">
            <a:avLst/>
          </a:prstGeom>
          <a:ln w="38100">
            <a:solidFill>
              <a:srgbClr val="2837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56872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171101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2022. All rights Reserved</a:t>
            </a:r>
          </a:p>
        </p:txBody>
      </p:sp>
    </p:spTree>
    <p:extLst>
      <p:ext uri="{BB962C8B-B14F-4D97-AF65-F5344CB8AC3E}">
        <p14:creationId xmlns:p14="http://schemas.microsoft.com/office/powerpoint/2010/main" val="27967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6967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2129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2022.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726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2022.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550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909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133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635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207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94192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fr-FR"/>
              <a:t>D</a:t>
            </a:r>
            <a:r>
              <a:rPr lang="en-US" noProof="0"/>
              <a:t>eux</a:t>
            </a:r>
            <a:r>
              <a:rPr lang="fr-FR"/>
              <a:t>ième </a:t>
            </a:r>
            <a:r>
              <a:rPr lang="fr-FR" dirty="0"/>
              <a:t>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a:t>
            </a:r>
            <a:r>
              <a:rPr lang="fr-FR" dirty="0"/>
              <a:t>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en-US" noProof="0"/>
              <a:t>Deuxième</a:t>
            </a:r>
            <a:r>
              <a:rPr lang="fr-FR"/>
              <a:t> </a:t>
            </a:r>
            <a:r>
              <a:rPr lang="fr-FR" dirty="0"/>
              <a:t>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a:t>
            </a:r>
            <a:r>
              <a:rPr lang="da-DK" dirty="0"/>
              <a:t>ipsum dolor sit amet</a:t>
            </a:r>
          </a:p>
          <a:p>
            <a:pPr lvl="1"/>
            <a:r>
              <a:rPr lang="en-US" noProof="0"/>
              <a:t>Deuxième</a:t>
            </a:r>
            <a:r>
              <a:rPr lang="fr-FR"/>
              <a:t> </a:t>
            </a:r>
            <a:r>
              <a:rPr lang="fr-FR" dirty="0"/>
              <a:t>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t>
            </a:r>
            <a:r>
              <a:rPr lang="da-DK" dirty="0"/>
              <a:t>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0208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4987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dirty="0" err="1"/>
              <a:t>text</a:t>
            </a:r>
            <a:r>
              <a:rPr lang="fr-FR" dirty="0"/>
              <a:t> </a:t>
            </a:r>
            <a:r>
              <a:rPr lang="fr-FR" dirty="0" err="1"/>
              <a:t>level</a:t>
            </a:r>
            <a:r>
              <a:rPr lang="fr-FR"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056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1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102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399464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9628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9135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924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328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2796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4853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781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415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2760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422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8683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100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2117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707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7139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9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60127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24135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17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97893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11820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03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82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65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3990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7482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30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6545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565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8496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5675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7172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444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8125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3510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278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0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305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53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30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040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4748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3452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2241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56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24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957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505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59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7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18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37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7273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2022. All rights Reserved</a:t>
            </a:r>
          </a:p>
        </p:txBody>
      </p:sp>
    </p:spTree>
    <p:extLst>
      <p:ext uri="{BB962C8B-B14F-4D97-AF65-F5344CB8AC3E}">
        <p14:creationId xmlns:p14="http://schemas.microsoft.com/office/powerpoint/2010/main" val="13094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5045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17200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2022.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6906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2022.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431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31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0050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915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381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6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51461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fr-FR"/>
              <a:t>D</a:t>
            </a:r>
            <a:r>
              <a:rPr lang="en-US" noProof="0"/>
              <a:t>eux</a:t>
            </a:r>
            <a:r>
              <a:rPr lang="fr-FR"/>
              <a:t>ième </a:t>
            </a:r>
            <a:r>
              <a:rPr lang="fr-FR" dirty="0"/>
              <a:t>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a:t>
            </a:r>
            <a:r>
              <a:rPr lang="fr-FR" dirty="0"/>
              <a:t>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en-US" noProof="0"/>
              <a:t>Deuxième</a:t>
            </a:r>
            <a:r>
              <a:rPr lang="fr-FR"/>
              <a:t> </a:t>
            </a:r>
            <a:r>
              <a:rPr lang="fr-FR" dirty="0"/>
              <a:t>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a:t>
            </a:r>
            <a:r>
              <a:rPr lang="da-DK" dirty="0"/>
              <a:t>ipsum dolor sit amet</a:t>
            </a:r>
          </a:p>
          <a:p>
            <a:pPr lvl="1"/>
            <a:r>
              <a:rPr lang="en-US" noProof="0"/>
              <a:t>Deuxième</a:t>
            </a:r>
            <a:r>
              <a:rPr lang="fr-FR"/>
              <a:t> </a:t>
            </a:r>
            <a:r>
              <a:rPr lang="fr-FR" dirty="0"/>
              <a:t>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t>
            </a:r>
            <a:r>
              <a:rPr lang="da-DK" dirty="0"/>
              <a:t>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3260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611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dirty="0" err="1"/>
              <a:t>text</a:t>
            </a:r>
            <a:r>
              <a:rPr lang="fr-FR" dirty="0"/>
              <a:t> </a:t>
            </a:r>
            <a:r>
              <a:rPr lang="fr-FR" dirty="0" err="1"/>
              <a:t>level</a:t>
            </a:r>
            <a:r>
              <a:rPr lang="fr-FR"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010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244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650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2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18491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405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18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732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97593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9434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009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937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264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2236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1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597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9506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52713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6640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09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8347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4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914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28794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443280" y="489839"/>
            <a:ext cx="10515600" cy="56435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107292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410557"/>
            <a:ext cx="8160000" cy="138499"/>
          </a:xfrm>
          <a:prstGeom prst="rect">
            <a:avLst/>
          </a:prstGeom>
        </p:spPr>
        <p:txBody>
          <a:bodyPr/>
          <a:lstStyle>
            <a:lvl1pPr>
              <a:defRPr sz="100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
        <p:nvSpPr>
          <p:cNvPr id="13" name="Espace réservé du numéro de diapositive 2"/>
          <p:cNvSpPr>
            <a:spLocks noGrp="1"/>
          </p:cNvSpPr>
          <p:nvPr>
            <p:ph type="sldNum" sz="quarter" idx="10"/>
          </p:nvPr>
        </p:nvSpPr>
        <p:spPr>
          <a:xfrm>
            <a:off x="580388" y="6427528"/>
            <a:ext cx="960000" cy="138499"/>
          </a:xfrm>
        </p:spPr>
        <p:txBody>
          <a:bodyPr/>
          <a:lstStyle>
            <a:lvl1pPr>
              <a:defRPr sz="1000"/>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Tree>
    <p:extLst>
      <p:ext uri="{BB962C8B-B14F-4D97-AF65-F5344CB8AC3E}">
        <p14:creationId xmlns:p14="http://schemas.microsoft.com/office/powerpoint/2010/main" val="3104657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00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r>
              <a:rPr lang="en-US"/>
              <a:t>Click icon to add picture</a:t>
            </a:r>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dirty="0" err="1"/>
              <a:t>Sodexo’s</a:t>
            </a:r>
            <a:r>
              <a:rPr lang="fr-FR" dirty="0"/>
              <a:t> PPT</a:t>
            </a:r>
          </a:p>
          <a:p>
            <a:pPr lvl="0"/>
            <a:r>
              <a:rPr lang="fr-FR" dirty="0" err="1"/>
              <a:t>template</a:t>
            </a:r>
            <a:endParaRPr lang="fr-FR" dirty="0"/>
          </a:p>
          <a:p>
            <a:pPr lvl="1"/>
            <a:endParaRPr lang="fr-FR" dirty="0"/>
          </a:p>
          <a:p>
            <a:pPr lvl="1"/>
            <a:r>
              <a:rPr lang="fr-FR" dirty="0"/>
              <a:t>Day </a:t>
            </a:r>
            <a:r>
              <a:rPr lang="fr-FR" dirty="0" err="1"/>
              <a:t>Month</a:t>
            </a:r>
            <a:r>
              <a:rPr lang="fr-FR" dirty="0"/>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42646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17DE0E-AFB1-41FD-BC35-27DB61CA125F}" type="slidenum">
              <a:rPr lang="en-AU" smtClean="0"/>
              <a:pPr/>
              <a:t>‹#›</a:t>
            </a:fld>
            <a:endParaRPr lang="en-AU"/>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26397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6408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12724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426786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r>
              <a:rPr lang="en-US"/>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r>
              <a:rPr lang="en-US"/>
              <a:t>Click icon to add chart</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0915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r>
              <a:rPr lang="en-US"/>
              <a:t>Click icon to add chart</a:t>
            </a:r>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r>
              <a:rPr lang="en-US"/>
              <a:t>Click icon to add chart</a:t>
            </a:r>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r>
              <a:rPr lang="en-US"/>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9009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r>
              <a:rPr lang="en-US"/>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0375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r>
              <a:rPr lang="en-US"/>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469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r>
              <a:rPr lang="en-US"/>
              <a:t>Click icon to add chart</a:t>
            </a:r>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r>
              <a:rPr lang="en-US"/>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8332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91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r>
              <a:rPr lang="en-US"/>
              <a:t>Click icon to add table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67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r>
              <a:rPr lang="en-US"/>
              <a:t>Click icon to add picture</a:t>
            </a:r>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r>
              <a:rPr lang="en-US"/>
              <a:t>Click icon to add picture</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8925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599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427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24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49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612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781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2092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085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43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693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239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142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941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324099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20849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Tree>
    <p:extLst>
      <p:ext uri="{BB962C8B-B14F-4D97-AF65-F5344CB8AC3E}">
        <p14:creationId xmlns:p14="http://schemas.microsoft.com/office/powerpoint/2010/main" val="117151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spTree>
    <p:extLst>
      <p:ext uri="{BB962C8B-B14F-4D97-AF65-F5344CB8AC3E}">
        <p14:creationId xmlns:p14="http://schemas.microsoft.com/office/powerpoint/2010/main" val="80421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96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4816"/>
            <a:ext cx="10515600" cy="4701034"/>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Title 1"/>
          <p:cNvSpPr>
            <a:spLocks noGrp="1"/>
          </p:cNvSpPr>
          <p:nvPr>
            <p:ph type="title"/>
          </p:nvPr>
        </p:nvSpPr>
        <p:spPr>
          <a:xfrm>
            <a:off x="8388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fr-FR"/>
              <a:t>Modifiez le style du titre</a:t>
            </a:r>
            <a:endParaRPr lang="en-GB"/>
          </a:p>
        </p:txBody>
      </p:sp>
      <p:sp>
        <p:nvSpPr>
          <p:cNvPr id="4" name="Slide Number Placeholder 3"/>
          <p:cNvSpPr>
            <a:spLocks noGrp="1"/>
          </p:cNvSpPr>
          <p:nvPr>
            <p:ph type="sldNum" sz="quarter" idx="11"/>
          </p:nvPr>
        </p:nvSpPr>
        <p:spPr/>
        <p:txBody>
          <a:bodyPr>
            <a:noAutofit/>
          </a:bodyPr>
          <a:lstStyle/>
          <a:p>
            <a:fld id="{8D106B86-2C1D-4C37-AAEC-BECB664F03FD}" type="slidenum">
              <a:rPr lang="en-GB" smtClean="0"/>
              <a:pPr/>
              <a:t>‹#›</a:t>
            </a:fld>
            <a:endParaRPr lang="en-GB"/>
          </a:p>
        </p:txBody>
      </p:sp>
      <p:sp>
        <p:nvSpPr>
          <p:cNvPr id="8" name="Espace réservé du pied de page 3">
            <a:extLst>
              <a:ext uri="{FF2B5EF4-FFF2-40B4-BE49-F238E27FC236}">
                <a16:creationId xmlns:a16="http://schemas.microsoft.com/office/drawing/2014/main" id="{12E41535-EC3E-4DD6-A82A-1B4EBFA1BE0F}"/>
              </a:ext>
            </a:extLst>
          </p:cNvPr>
          <p:cNvSpPr>
            <a:spLocks noGrp="1"/>
          </p:cNvSpPr>
          <p:nvPr>
            <p:ph type="ftr" sz="quarter" idx="10"/>
          </p:nvPr>
        </p:nvSpPr>
        <p:spPr>
          <a:xfrm>
            <a:off x="8946014" y="6489000"/>
            <a:ext cx="2417618" cy="232475"/>
          </a:xfrm>
        </p:spPr>
        <p:txBody>
          <a:bodyPr/>
          <a:lstStyle/>
          <a:p>
            <a:r>
              <a:rPr lang="en-US"/>
              <a:t>Unit Controller Call Series © Sodexo July 2022. All rights Reserved</a:t>
            </a:r>
            <a:endParaRPr lang="en-GB"/>
          </a:p>
        </p:txBody>
      </p:sp>
    </p:spTree>
    <p:extLst>
      <p:ext uri="{BB962C8B-B14F-4D97-AF65-F5344CB8AC3E}">
        <p14:creationId xmlns:p14="http://schemas.microsoft.com/office/powerpoint/2010/main" val="34195842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6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13_Title Slide Korn Ferry Group">
    <p:spTree>
      <p:nvGrpSpPr>
        <p:cNvPr id="1" name=""/>
        <p:cNvGrpSpPr/>
        <p:nvPr/>
      </p:nvGrpSpPr>
      <p:grpSpPr>
        <a:xfrm>
          <a:off x="0" y="0"/>
          <a:ext cx="0" cy="0"/>
          <a:chOff x="0" y="0"/>
          <a:chExt cx="0" cy="0"/>
        </a:xfrm>
      </p:grpSpPr>
      <p:pic>
        <p:nvPicPr>
          <p:cNvPr id="4" name="Image 3" descr="Une image contenant store, bâtiment&#10;&#10;Description générée automatiquement">
            <a:extLst>
              <a:ext uri="{FF2B5EF4-FFF2-40B4-BE49-F238E27FC236}">
                <a16:creationId xmlns:a16="http://schemas.microsoft.com/office/drawing/2014/main" id="{164E1287-9360-49A6-BF0A-359D1F6F2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4" y="-23813"/>
            <a:ext cx="12194764" cy="6858000"/>
          </a:xfrm>
          <a:prstGeom prst="rect">
            <a:avLst/>
          </a:prstGeom>
        </p:spPr>
      </p:pic>
      <p:grpSp>
        <p:nvGrpSpPr>
          <p:cNvPr id="7" name="Group 6"/>
          <p:cNvGrpSpPr/>
          <p:nvPr userDrawn="1"/>
        </p:nvGrpSpPr>
        <p:grpSpPr>
          <a:xfrm>
            <a:off x="-1382" y="0"/>
            <a:ext cx="5913059" cy="6884988"/>
            <a:chOff x="-1382" y="0"/>
            <a:chExt cx="5913059" cy="6884988"/>
          </a:xfrm>
        </p:grpSpPr>
        <p:grpSp>
          <p:nvGrpSpPr>
            <p:cNvPr id="6" name="Group 5"/>
            <p:cNvGrpSpPr/>
            <p:nvPr userDrawn="1"/>
          </p:nvGrpSpPr>
          <p:grpSpPr>
            <a:xfrm>
              <a:off x="0" y="0"/>
              <a:ext cx="5911677" cy="6884988"/>
              <a:chOff x="0" y="0"/>
              <a:chExt cx="5911677" cy="6884988"/>
            </a:xfrm>
          </p:grpSpPr>
          <p:sp>
            <p:nvSpPr>
              <p:cNvPr id="5" name="Freeform 5"/>
              <p:cNvSpPr>
                <a:spLocks noChangeAspect="1"/>
              </p:cNvSpPr>
              <p:nvPr userDrawn="1"/>
            </p:nvSpPr>
            <p:spPr bwMode="auto">
              <a:xfrm>
                <a:off x="0"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634F">
                  <a:alpha val="55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4871864" y="0"/>
                <a:ext cx="1039813" cy="6884988"/>
              </a:xfrm>
              <a:custGeom>
                <a:avLst/>
                <a:gdLst>
                  <a:gd name="T0" fmla="*/ 459 w 655"/>
                  <a:gd name="T1" fmla="*/ 0 h 4337"/>
                  <a:gd name="T2" fmla="*/ 0 w 655"/>
                  <a:gd name="T3" fmla="*/ 4337 h 4337"/>
                  <a:gd name="T4" fmla="*/ 194 w 655"/>
                  <a:gd name="T5" fmla="*/ 4337 h 4337"/>
                  <a:gd name="T6" fmla="*/ 655 w 655"/>
                  <a:gd name="T7" fmla="*/ 0 h 4337"/>
                  <a:gd name="T8" fmla="*/ 459 w 655"/>
                  <a:gd name="T9" fmla="*/ 0 h 4337"/>
                </a:gdLst>
                <a:ahLst/>
                <a:cxnLst>
                  <a:cxn ang="0">
                    <a:pos x="T0" y="T1"/>
                  </a:cxn>
                  <a:cxn ang="0">
                    <a:pos x="T2" y="T3"/>
                  </a:cxn>
                  <a:cxn ang="0">
                    <a:pos x="T4" y="T5"/>
                  </a:cxn>
                  <a:cxn ang="0">
                    <a:pos x="T6" y="T7"/>
                  </a:cxn>
                  <a:cxn ang="0">
                    <a:pos x="T8" y="T9"/>
                  </a:cxn>
                </a:cxnLst>
                <a:rect l="0" t="0" r="r" b="b"/>
                <a:pathLst>
                  <a:path w="655" h="4337">
                    <a:moveTo>
                      <a:pt x="459" y="0"/>
                    </a:moveTo>
                    <a:lnTo>
                      <a:pt x="0" y="4337"/>
                    </a:lnTo>
                    <a:lnTo>
                      <a:pt x="194" y="4337"/>
                    </a:lnTo>
                    <a:lnTo>
                      <a:pt x="655" y="0"/>
                    </a:lnTo>
                    <a:lnTo>
                      <a:pt x="459"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9" name="Freeform 5"/>
            <p:cNvSpPr>
              <a:spLocks noChangeAspect="1"/>
            </p:cNvSpPr>
            <p:nvPr userDrawn="1"/>
          </p:nvSpPr>
          <p:spPr bwMode="auto">
            <a:xfrm>
              <a:off x="-1382"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2060">
                <a:alpha val="27059"/>
              </a:srgbClr>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25" name="Picture 24">
            <a:extLst>
              <a:ext uri="{FF2B5EF4-FFF2-40B4-BE49-F238E27FC236}">
                <a16:creationId xmlns:a16="http://schemas.microsoft.com/office/drawing/2014/main" id="{729354A9-960B-4781-A86D-048E2100264F}"/>
              </a:ext>
            </a:extLst>
          </p:cNvPr>
          <p:cNvPicPr>
            <a:picLocks noChangeAspect="1"/>
          </p:cNvPicPr>
          <p:nvPr userDrawn="1"/>
        </p:nvPicPr>
        <p:blipFill rotWithShape="1">
          <a:blip r:embed="rId3"/>
          <a:srcRect/>
          <a:stretch/>
        </p:blipFill>
        <p:spPr>
          <a:xfrm>
            <a:off x="587009" y="6336000"/>
            <a:ext cx="505558" cy="444846"/>
          </a:xfrm>
          <a:prstGeom prst="rect">
            <a:avLst/>
          </a:prstGeom>
        </p:spPr>
      </p:pic>
      <p:sp>
        <p:nvSpPr>
          <p:cNvPr id="26" name="Title 1"/>
          <p:cNvSpPr>
            <a:spLocks noGrp="1"/>
          </p:cNvSpPr>
          <p:nvPr>
            <p:ph type="ctrTitle"/>
          </p:nvPr>
        </p:nvSpPr>
        <p:spPr>
          <a:xfrm>
            <a:off x="843157" y="914400"/>
            <a:ext cx="4352743" cy="2370584"/>
          </a:xfrm>
        </p:spPr>
        <p:txBody>
          <a:bodyPr anchor="b">
            <a:noAutofit/>
          </a:bodyPr>
          <a:lstStyle>
            <a:lvl1pPr algn="l">
              <a:lnSpc>
                <a:spcPct val="100000"/>
              </a:lnSpc>
              <a:defRPr sz="46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7" name="Subtitle 2"/>
          <p:cNvSpPr>
            <a:spLocks noGrp="1"/>
          </p:cNvSpPr>
          <p:nvPr>
            <p:ph type="subTitle" idx="1"/>
          </p:nvPr>
        </p:nvSpPr>
        <p:spPr>
          <a:xfrm>
            <a:off x="843158" y="3525886"/>
            <a:ext cx="4352743" cy="1100114"/>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011082295"/>
      </p:ext>
    </p:extLst>
  </p:cSld>
  <p:clrMapOvr>
    <a:masterClrMapping/>
  </p:clrMapOvr>
  <p:extLst>
    <p:ext uri="{DCECCB84-F9BA-43D5-87BE-67443E8EF086}">
      <p15:sldGuideLst xmlns:p15="http://schemas.microsoft.com/office/powerpoint/2012/main">
        <p15:guide id="1" orient="horz" pos="2160">
          <p15:clr>
            <a:srgbClr val="FBAE40"/>
          </p15:clr>
        </p15:guide>
        <p15:guide id="2" pos="397">
          <p15:clr>
            <a:srgbClr val="FBAE40"/>
          </p15:clr>
        </p15:guide>
        <p15:guide id="3" pos="2880">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4864"/>
            <a:ext cx="10515600" cy="3960986"/>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
          <p:cNvSpPr>
            <a:spLocks noGrp="1"/>
          </p:cNvSpPr>
          <p:nvPr>
            <p:ph type="body" idx="13"/>
          </p:nvPr>
        </p:nvSpPr>
        <p:spPr>
          <a:xfrm>
            <a:off x="839788" y="1277402"/>
            <a:ext cx="10514012" cy="823912"/>
          </a:xfrm>
        </p:spPr>
        <p:txBody>
          <a:bodyPr anchor="b">
            <a:noAutofit/>
          </a:bodyPr>
          <a:lstStyle>
            <a:lvl1pPr marL="0" indent="0">
              <a:buNone/>
              <a:defRPr sz="2200" b="1">
                <a:solidFill>
                  <a:srgbClr val="28379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p:cNvSpPr>
            <a:spLocks noGrp="1"/>
          </p:cNvSpPr>
          <p:nvPr>
            <p:ph type="title"/>
          </p:nvPr>
        </p:nvSpPr>
        <p:spPr>
          <a:xfrm>
            <a:off x="8382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2" name="Footer Placeholder 1"/>
          <p:cNvSpPr>
            <a:spLocks noGrp="1"/>
          </p:cNvSpPr>
          <p:nvPr>
            <p:ph type="ftr" sz="quarter" idx="14"/>
          </p:nvPr>
        </p:nvSpPr>
        <p:spPr/>
        <p:txBody>
          <a:bodyPr>
            <a:noAutofit/>
          </a:bodyPr>
          <a:lstStyle/>
          <a:p>
            <a:r>
              <a:rPr lang="en-US"/>
              <a:t>Unit Controller Call Series © Sodexo July 2022. All rights Reserved</a:t>
            </a:r>
            <a:endParaRPr lang="en-GB" dirty="0"/>
          </a:p>
        </p:txBody>
      </p:sp>
      <p:sp>
        <p:nvSpPr>
          <p:cNvPr id="4" name="Slide Number Placeholder 3"/>
          <p:cNvSpPr>
            <a:spLocks noGrp="1"/>
          </p:cNvSpPr>
          <p:nvPr>
            <p:ph type="sldNum" sz="quarter" idx="15"/>
          </p:nvPr>
        </p:nvSpPr>
        <p:spPr/>
        <p:txBody>
          <a:bodyPr>
            <a:noAutofit/>
          </a:bodyPr>
          <a:lstStyle/>
          <a:p>
            <a:fld id="{8D106B86-2C1D-4C37-AAEC-BECB664F03FD}" type="slidenum">
              <a:rPr lang="en-GB" smtClean="0"/>
              <a:pPr/>
              <a:t>‹#›</a:t>
            </a:fld>
            <a:endParaRPr lang="en-GB" dirty="0"/>
          </a:p>
        </p:txBody>
      </p:sp>
      <p:cxnSp>
        <p:nvCxnSpPr>
          <p:cNvPr id="11" name="Straight Connector 10"/>
          <p:cNvCxnSpPr/>
          <p:nvPr userDrawn="1"/>
        </p:nvCxnSpPr>
        <p:spPr>
          <a:xfrm flipH="1">
            <a:off x="591600" y="-27710"/>
            <a:ext cx="1588" cy="1116000"/>
          </a:xfrm>
          <a:prstGeom prst="line">
            <a:avLst/>
          </a:prstGeom>
          <a:ln w="38100">
            <a:solidFill>
              <a:srgbClr val="2837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98990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27" y="1115221"/>
            <a:ext cx="2637268" cy="847974"/>
          </a:xfrm>
          <a:prstGeom prst="rect">
            <a:avLst/>
          </a:prstGeom>
        </p:spPr>
      </p:pic>
      <p:sp>
        <p:nvSpPr>
          <p:cNvPr id="5" name="Titre 4"/>
          <p:cNvSpPr>
            <a:spLocks noGrp="1"/>
          </p:cNvSpPr>
          <p:nvPr>
            <p:ph type="title" hasCustomPrompt="1"/>
          </p:nvPr>
        </p:nvSpPr>
        <p:spPr bwMode="gray">
          <a:xfrm>
            <a:off x="565097" y="2613432"/>
            <a:ext cx="11040000" cy="553998"/>
          </a:xfrm>
          <a:noFill/>
        </p:spPr>
        <p:txBody>
          <a:bodyPr lIns="0" tIns="0" rIns="0" bIns="0">
            <a:spAutoFit/>
          </a:bodyPr>
          <a:lstStyle>
            <a:lvl1pPr>
              <a:defRPr sz="4000" b="1">
                <a:solidFill>
                  <a:schemeClr val="tx2"/>
                </a:solidFill>
              </a:defRPr>
            </a:lvl1pPr>
          </a:lstStyle>
          <a:p>
            <a:r>
              <a:rPr lang="fr-FR" dirty="0"/>
              <a:t>MODIFIEZ LE STYLE DU TITRE</a:t>
            </a:r>
          </a:p>
        </p:txBody>
      </p:sp>
      <p:sp>
        <p:nvSpPr>
          <p:cNvPr id="8" name="Espace réservé du texte 7"/>
          <p:cNvSpPr>
            <a:spLocks noGrp="1"/>
          </p:cNvSpPr>
          <p:nvPr>
            <p:ph type="body" sz="quarter" idx="11" hasCustomPrompt="1"/>
          </p:nvPr>
        </p:nvSpPr>
        <p:spPr bwMode="gray">
          <a:xfrm>
            <a:off x="596901" y="3716711"/>
            <a:ext cx="10998201"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dirty="0" err="1"/>
              <a:t>Month</a:t>
            </a:r>
            <a:r>
              <a:rPr lang="fr-FR" altLang="fr-FR" dirty="0"/>
              <a:t> XX, 2012</a:t>
            </a:r>
          </a:p>
        </p:txBody>
      </p:sp>
      <p:sp>
        <p:nvSpPr>
          <p:cNvPr id="7" name="ZoneTexte 6"/>
          <p:cNvSpPr txBox="1"/>
          <p:nvPr/>
        </p:nvSpPr>
        <p:spPr>
          <a:xfrm>
            <a:off x="-1731663" y="369220"/>
            <a:ext cx="1596052" cy="3447098"/>
          </a:xfrm>
          <a:prstGeom prst="rect">
            <a:avLst/>
          </a:prstGeom>
          <a:noFill/>
        </p:spPr>
        <p:txBody>
          <a:bodyPr wrap="square" lIns="0" tIns="0" rIns="0" bIns="0" rtlCol="0">
            <a:spAutoFit/>
          </a:bodyPr>
          <a:lstStyle/>
          <a:p>
            <a:pPr algn="r" fontAlgn="auto">
              <a:spcBef>
                <a:spcPts val="0"/>
              </a:spcBef>
              <a:spcAft>
                <a:spcPts val="0"/>
              </a:spcAft>
            </a:pP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fontAlgn="auto">
              <a:spcBef>
                <a:spcPts val="0"/>
              </a:spcBef>
              <a:spcAft>
                <a:spcPts val="0"/>
              </a:spcAft>
            </a:pPr>
            <a:endParaRPr lang="fr-FR" sz="1400" b="1" dirty="0">
              <a:solidFill>
                <a:srgbClr val="000000"/>
              </a:solidFill>
              <a:latin typeface="Arial"/>
            </a:endParaRPr>
          </a:p>
          <a:p>
            <a:pPr algn="r" fontAlgn="auto">
              <a:spcBef>
                <a:spcPts val="0"/>
              </a:spcBef>
              <a:spcAft>
                <a:spcPts val="0"/>
              </a:spcAft>
            </a:pPr>
            <a:r>
              <a:rPr lang="fr-FR" sz="1400" dirty="0">
                <a:solidFill>
                  <a:srgbClr val="000000"/>
                </a:solidFill>
                <a:latin typeface="Arial"/>
              </a:rPr>
              <a:t>Right  click &gt; </a:t>
            </a:r>
            <a:r>
              <a:rPr lang="fr-FR" sz="1400" i="1" dirty="0">
                <a:solidFill>
                  <a:srgbClr val="000000"/>
                </a:solidFill>
                <a:latin typeface="Arial"/>
              </a:rPr>
              <a:t>Background </a:t>
            </a:r>
            <a:r>
              <a:rPr lang="fr-FR" sz="1400" i="1" dirty="0" err="1">
                <a:solidFill>
                  <a:srgbClr val="000000"/>
                </a:solidFill>
                <a:latin typeface="Arial"/>
              </a:rPr>
              <a:t>layout</a:t>
            </a:r>
            <a:r>
              <a:rPr lang="fr-FR" sz="1400" i="1" dirty="0">
                <a:solidFill>
                  <a:srgbClr val="000000"/>
                </a:solidFill>
                <a:latin typeface="Arial"/>
              </a:rPr>
              <a:t>…</a:t>
            </a: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Select </a:t>
            </a:r>
            <a:r>
              <a:rPr lang="fr-FR" sz="1400" i="1" dirty="0" err="1">
                <a:solidFill>
                  <a:srgbClr val="000000"/>
                </a:solidFill>
                <a:latin typeface="Arial"/>
              </a:rPr>
              <a:t>Filling</a:t>
            </a:r>
            <a:r>
              <a:rPr lang="fr-FR" sz="1400" i="1" dirty="0">
                <a:solidFill>
                  <a:srgbClr val="000000"/>
                </a:solidFill>
                <a:latin typeface="Arial"/>
              </a:rPr>
              <a:t> </a:t>
            </a:r>
            <a:r>
              <a:rPr lang="fr-FR" sz="1400" i="1" dirty="0" err="1">
                <a:solidFill>
                  <a:srgbClr val="000000"/>
                </a:solidFill>
                <a:latin typeface="Arial"/>
              </a:rPr>
              <a:t>with</a:t>
            </a:r>
            <a:r>
              <a:rPr lang="fr-FR" sz="1400" i="1" dirty="0">
                <a:solidFill>
                  <a:srgbClr val="000000"/>
                </a:solidFill>
                <a:latin typeface="Arial"/>
              </a:rPr>
              <a:t> image or texture</a:t>
            </a: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i="1" dirty="0">
                <a:solidFill>
                  <a:srgbClr val="000000"/>
                </a:solidFill>
                <a:latin typeface="Arial"/>
              </a:rPr>
              <a:t>Insert </a:t>
            </a:r>
            <a:r>
              <a:rPr lang="fr-FR" sz="1400" i="1" dirty="0" err="1">
                <a:solidFill>
                  <a:srgbClr val="000000"/>
                </a:solidFill>
                <a:latin typeface="Arial"/>
              </a:rPr>
              <a:t>from</a:t>
            </a:r>
            <a:r>
              <a:rPr lang="fr-FR" sz="1400" i="1" dirty="0">
                <a:solidFill>
                  <a:srgbClr val="000000"/>
                </a:solidFill>
                <a:latin typeface="Arial"/>
              </a:rPr>
              <a:t>… File</a:t>
            </a:r>
            <a:r>
              <a:rPr lang="fr-FR" sz="1400" dirty="0">
                <a:solidFill>
                  <a:srgbClr val="000000"/>
                </a:solidFill>
                <a:latin typeface="Arial"/>
              </a:rPr>
              <a:t> </a:t>
            </a:r>
            <a:r>
              <a:rPr lang="fr-FR" sz="1400" dirty="0" err="1">
                <a:solidFill>
                  <a:srgbClr val="000000"/>
                </a:solidFill>
                <a:latin typeface="Arial"/>
              </a:rPr>
              <a:t>button</a:t>
            </a:r>
            <a:endParaRPr lang="fr-FR" sz="1400" dirty="0">
              <a:solidFill>
                <a:srgbClr val="000000"/>
              </a:solidFill>
              <a:latin typeface="Arial"/>
            </a:endParaRP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Select </a:t>
            </a:r>
            <a:r>
              <a:rPr lang="fr-FR" sz="1400" dirty="0" err="1">
                <a:solidFill>
                  <a:srgbClr val="000000"/>
                </a:solidFill>
                <a:latin typeface="Arial"/>
              </a:rPr>
              <a:t>your</a:t>
            </a:r>
            <a:r>
              <a:rPr lang="fr-FR" sz="1400" dirty="0">
                <a:solidFill>
                  <a:srgbClr val="000000"/>
                </a:solidFill>
                <a:latin typeface="Arial"/>
              </a:rPr>
              <a:t> </a:t>
            </a:r>
            <a:r>
              <a:rPr lang="fr-FR" sz="1400" dirty="0" err="1">
                <a:solidFill>
                  <a:srgbClr val="000000"/>
                </a:solidFill>
                <a:latin typeface="Arial"/>
              </a:rPr>
              <a:t>picture</a:t>
            </a:r>
            <a:endParaRPr lang="fr-FR" sz="1400" dirty="0">
              <a:solidFill>
                <a:srgbClr val="000000"/>
              </a:solidFill>
              <a:latin typeface="Arial"/>
            </a:endParaRPr>
          </a:p>
          <a:p>
            <a:pPr algn="r" fontAlgn="auto">
              <a:spcBef>
                <a:spcPts val="0"/>
              </a:spcBef>
              <a:spcAft>
                <a:spcPts val="0"/>
              </a:spcAft>
            </a:pPr>
            <a:endParaRPr lang="fr-FR" sz="1400" dirty="0">
              <a:solidFill>
                <a:srgbClr val="000000"/>
              </a:solidFill>
              <a:latin typeface="Arial"/>
            </a:endParaRPr>
          </a:p>
          <a:p>
            <a:pPr algn="r" fontAlgn="auto">
              <a:spcBef>
                <a:spcPts val="0"/>
              </a:spcBef>
              <a:spcAft>
                <a:spcPts val="0"/>
              </a:spcAft>
            </a:pPr>
            <a:r>
              <a:rPr lang="fr-FR" sz="1400" dirty="0">
                <a:solidFill>
                  <a:srgbClr val="000000"/>
                </a:solidFill>
                <a:latin typeface="Arial"/>
              </a:rPr>
              <a:t>Close </a:t>
            </a:r>
            <a:r>
              <a:rPr lang="fr-FR" sz="1400" dirty="0" err="1">
                <a:solidFill>
                  <a:srgbClr val="000000"/>
                </a:solidFill>
                <a:latin typeface="Arial"/>
              </a:rPr>
              <a:t>window</a:t>
            </a:r>
            <a:endParaRPr lang="fr-FR" sz="1400" dirty="0">
              <a:solidFill>
                <a:srgbClr val="000000"/>
              </a:solidFill>
              <a:latin typeface="Arial"/>
            </a:endParaRPr>
          </a:p>
        </p:txBody>
      </p:sp>
      <p:sp>
        <p:nvSpPr>
          <p:cNvPr id="11" name="ZoneTexte 10"/>
          <p:cNvSpPr txBox="1"/>
          <p:nvPr/>
        </p:nvSpPr>
        <p:spPr>
          <a:xfrm>
            <a:off x="-1731663" y="5583907"/>
            <a:ext cx="1596052" cy="861774"/>
          </a:xfrm>
          <a:prstGeom prst="rect">
            <a:avLst/>
          </a:prstGeom>
          <a:noFill/>
        </p:spPr>
        <p:txBody>
          <a:bodyPr wrap="square" lIns="0" tIns="0" rIns="0" bIns="0" rtlCol="0">
            <a:spAutoFit/>
          </a:bodyPr>
          <a:lstStyle/>
          <a:p>
            <a:pPr algn="r" fontAlgn="auto">
              <a:spcBef>
                <a:spcPts val="0"/>
              </a:spcBef>
              <a:spcAft>
                <a:spcPts val="0"/>
              </a:spcAft>
            </a:pPr>
            <a:r>
              <a:rPr lang="fr-FR" sz="1400" b="1" dirty="0">
                <a:solidFill>
                  <a:srgbClr val="000000"/>
                </a:solidFill>
                <a:latin typeface="Arial"/>
              </a:rPr>
              <a:t>On a </a:t>
            </a:r>
            <a:r>
              <a:rPr lang="fr-FR" sz="1400" b="1" dirty="0" err="1">
                <a:solidFill>
                  <a:srgbClr val="000000"/>
                </a:solidFill>
                <a:latin typeface="Arial"/>
              </a:rPr>
              <a:t>dark</a:t>
            </a:r>
            <a:r>
              <a:rPr lang="fr-FR" sz="1400" b="1" dirty="0">
                <a:solidFill>
                  <a:srgbClr val="000000"/>
                </a:solidFill>
                <a:latin typeface="Arial"/>
              </a:rPr>
              <a:t> background </a:t>
            </a:r>
            <a:r>
              <a:rPr lang="fr-FR" sz="1400" b="1" dirty="0" err="1">
                <a:solidFill>
                  <a:srgbClr val="000000"/>
                </a:solidFill>
                <a:latin typeface="Arial"/>
              </a:rPr>
              <a:t>remove</a:t>
            </a:r>
            <a:r>
              <a:rPr lang="fr-FR" sz="1400" b="1" dirty="0">
                <a:solidFill>
                  <a:srgbClr val="000000"/>
                </a:solidFill>
                <a:latin typeface="Arial"/>
              </a:rPr>
              <a:t> the STOP Hunger </a:t>
            </a:r>
            <a:r>
              <a:rPr lang="fr-FR" sz="1400" b="1" dirty="0" err="1">
                <a:solidFill>
                  <a:srgbClr val="000000"/>
                </a:solidFill>
                <a:latin typeface="Arial"/>
              </a:rPr>
              <a:t>color</a:t>
            </a:r>
            <a:r>
              <a:rPr lang="fr-FR" sz="1400" b="1" dirty="0">
                <a:solidFill>
                  <a:srgbClr val="000000"/>
                </a:solidFill>
                <a:latin typeface="Arial"/>
              </a:rPr>
              <a:t> logo</a:t>
            </a:r>
            <a:endParaRPr lang="fr-FR" sz="1400" dirty="0">
              <a:solidFill>
                <a:srgbClr val="000000"/>
              </a:solidFill>
              <a:latin typeface="Aria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278664026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D0DFE12C-590F-414E-89CA-A05058A2EC28}" type="slidenum">
              <a:rPr lang="en-US">
                <a:solidFill>
                  <a:srgbClr val="000000"/>
                </a:solidFill>
              </a:rPr>
              <a:pPr/>
              <a:t>‹#›</a:t>
            </a:fld>
            <a:endParaRPr lang="en-US">
              <a:solidFill>
                <a:srgbClr val="000000"/>
              </a:solidFill>
            </a:endParaRPr>
          </a:p>
        </p:txBody>
      </p:sp>
      <p:sp>
        <p:nvSpPr>
          <p:cNvPr id="6" name="Espace réservé du texte 5"/>
          <p:cNvSpPr>
            <a:spLocks noGrp="1"/>
          </p:cNvSpPr>
          <p:nvPr>
            <p:ph type="body" sz="quarter" idx="13"/>
          </p:nvPr>
        </p:nvSpPr>
        <p:spPr>
          <a:xfrm>
            <a:off x="4463820"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1" y="352425"/>
            <a:ext cx="10998201"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SUMMARY</a:t>
            </a:r>
          </a:p>
        </p:txBody>
      </p:sp>
      <p:sp>
        <p:nvSpPr>
          <p:cNvPr id="10" name="Espace réservé pour une image  6"/>
          <p:cNvSpPr>
            <a:spLocks noGrp="1"/>
          </p:cNvSpPr>
          <p:nvPr>
            <p:ph type="pic" sz="quarter" idx="12"/>
          </p:nvPr>
        </p:nvSpPr>
        <p:spPr>
          <a:xfrm>
            <a:off x="596899" y="954156"/>
            <a:ext cx="3771903"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53" y="1872115"/>
            <a:ext cx="1487433" cy="3139321"/>
          </a:xfrm>
          <a:prstGeom prst="rect">
            <a:avLst/>
          </a:prstGeom>
          <a:noFill/>
        </p:spPr>
        <p:txBody>
          <a:bodyPr wrap="square" lIns="0" tIns="0" rIns="0" bIns="0" rtlCol="0">
            <a:spAutoFit/>
          </a:bodyPr>
          <a:lstStyle/>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b="1" dirty="0">
                <a:solidFill>
                  <a:srgbClr val="000000"/>
                </a:solidFill>
                <a:latin typeface="Arial"/>
              </a:rPr>
              <a:t>TO</a:t>
            </a:r>
          </a:p>
          <a:p>
            <a:pPr algn="r" fontAlgn="auto">
              <a:spcBef>
                <a:spcPts val="0"/>
              </a:spcBef>
              <a:spcAft>
                <a:spcPts val="0"/>
              </a:spcAft>
            </a:pPr>
            <a:r>
              <a:rPr lang="fr-FR" sz="1200" b="1" dirty="0">
                <a:solidFill>
                  <a:srgbClr val="000000"/>
                </a:solidFill>
                <a:latin typeface="Arial"/>
              </a:rPr>
              <a:t>REPLACE</a:t>
            </a:r>
            <a:r>
              <a:rPr lang="fr-FR" sz="1200" dirty="0">
                <a:solidFill>
                  <a:srgbClr val="000000"/>
                </a:solidFill>
                <a:latin typeface="Arial"/>
              </a:rPr>
              <a:t> </a:t>
            </a:r>
            <a:br>
              <a:rPr lang="fr-FR" sz="1200" dirty="0">
                <a:solidFill>
                  <a:srgbClr val="000000"/>
                </a:solidFill>
                <a:latin typeface="Arial"/>
              </a:rPr>
            </a:br>
            <a:r>
              <a:rPr lang="fr-FR" sz="1200" dirty="0">
                <a:solidFill>
                  <a:srgbClr val="000000"/>
                </a:solidFill>
                <a:latin typeface="Arial"/>
              </a:rPr>
              <a:t>AN IMAGE: </a:t>
            </a:r>
            <a:r>
              <a:rPr lang="fr-FR" sz="1200" b="1" dirty="0">
                <a:solidFill>
                  <a:srgbClr val="000000"/>
                </a:solidFill>
                <a:latin typeface="Arial"/>
              </a:rPr>
              <a:t>Click on the image and </a:t>
            </a:r>
            <a:r>
              <a:rPr lang="fr-FR" sz="1200" b="1" dirty="0" err="1">
                <a:solidFill>
                  <a:srgbClr val="000000"/>
                </a:solidFill>
                <a:latin typeface="Arial"/>
              </a:rPr>
              <a:t>delete</a:t>
            </a:r>
            <a:r>
              <a:rPr lang="fr-FR" sz="1200" b="1" dirty="0">
                <a:solidFill>
                  <a:srgbClr val="000000"/>
                </a:solidFill>
                <a:latin typeface="Arial"/>
              </a:rPr>
              <a:t> </a:t>
            </a:r>
          </a:p>
          <a:p>
            <a:pPr algn="r" fontAlgn="auto">
              <a:spcBef>
                <a:spcPts val="0"/>
              </a:spcBef>
              <a:spcAft>
                <a:spcPts val="0"/>
              </a:spcAft>
            </a:pPr>
            <a:endParaRPr lang="fr-FR" sz="1200" b="1" dirty="0">
              <a:solidFill>
                <a:srgbClr val="000000"/>
              </a:solidFill>
              <a:latin typeface="Arial"/>
            </a:endParaRPr>
          </a:p>
          <a:p>
            <a:pPr algn="r" fontAlgn="auto">
              <a:spcBef>
                <a:spcPts val="0"/>
              </a:spcBef>
              <a:spcAft>
                <a:spcPts val="0"/>
              </a:spcAft>
            </a:pPr>
            <a:r>
              <a:rPr lang="fr-FR" sz="1200" dirty="0" err="1">
                <a:solidFill>
                  <a:srgbClr val="000000"/>
                </a:solidFill>
                <a:latin typeface="Arial"/>
              </a:rPr>
              <a:t>then</a:t>
            </a:r>
            <a:r>
              <a:rPr lang="fr-FR" sz="1200" dirty="0">
                <a:solidFill>
                  <a:srgbClr val="000000"/>
                </a:solidFill>
                <a:latin typeface="Arial"/>
              </a:rPr>
              <a:t> click on the photo </a:t>
            </a:r>
            <a:r>
              <a:rPr lang="fr-FR" sz="1200" dirty="0" err="1">
                <a:solidFill>
                  <a:srgbClr val="000000"/>
                </a:solidFill>
                <a:latin typeface="Arial"/>
              </a:rPr>
              <a:t>icon</a:t>
            </a:r>
            <a:r>
              <a:rPr lang="fr-FR" sz="1200" dirty="0">
                <a:solidFill>
                  <a:srgbClr val="000000"/>
                </a:solidFill>
                <a:latin typeface="Arial"/>
              </a:rPr>
              <a:t>.</a:t>
            </a:r>
          </a:p>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dirty="0">
                <a:solidFill>
                  <a:srgbClr val="000000"/>
                </a:solidFill>
                <a:latin typeface="Arial"/>
              </a:rPr>
              <a:t>Select </a:t>
            </a:r>
            <a:r>
              <a:rPr lang="fr-FR" sz="1200" dirty="0" err="1">
                <a:solidFill>
                  <a:srgbClr val="000000"/>
                </a:solidFill>
                <a:latin typeface="Arial"/>
              </a:rPr>
              <a:t>your</a:t>
            </a:r>
            <a:r>
              <a:rPr lang="fr-FR" sz="1200" dirty="0">
                <a:solidFill>
                  <a:srgbClr val="000000"/>
                </a:solidFill>
                <a:latin typeface="Arial"/>
              </a:rPr>
              <a:t> photo and insert</a:t>
            </a:r>
          </a:p>
          <a:p>
            <a:pPr algn="r" fontAlgn="auto">
              <a:spcBef>
                <a:spcPts val="0"/>
              </a:spcBef>
              <a:spcAft>
                <a:spcPts val="0"/>
              </a:spcAft>
            </a:pPr>
            <a:endParaRPr lang="fr-FR" sz="1200" dirty="0">
              <a:solidFill>
                <a:srgbClr val="000000"/>
              </a:solidFill>
              <a:latin typeface="Arial"/>
            </a:endParaRPr>
          </a:p>
          <a:p>
            <a:pPr algn="r" fontAlgn="auto">
              <a:spcBef>
                <a:spcPts val="0"/>
              </a:spcBef>
              <a:spcAft>
                <a:spcPts val="0"/>
              </a:spcAft>
            </a:pPr>
            <a:r>
              <a:rPr lang="fr-FR" sz="1200" dirty="0" err="1">
                <a:solidFill>
                  <a:srgbClr val="000000"/>
                </a:solidFill>
                <a:latin typeface="Arial"/>
              </a:rPr>
              <a:t>Resize</a:t>
            </a:r>
            <a:r>
              <a:rPr lang="fr-FR" sz="1200" dirty="0">
                <a:solidFill>
                  <a:srgbClr val="000000"/>
                </a:solidFill>
                <a:latin typeface="Arial"/>
              </a:rPr>
              <a:t> photo if </a:t>
            </a:r>
            <a:r>
              <a:rPr lang="fr-FR" sz="1200" dirty="0" err="1">
                <a:solidFill>
                  <a:srgbClr val="000000"/>
                </a:solidFill>
                <a:latin typeface="Arial"/>
              </a:rPr>
              <a:t>needed</a:t>
            </a:r>
            <a:r>
              <a:rPr lang="fr-FR" sz="1200" dirty="0">
                <a:solidFill>
                  <a:srgbClr val="000000"/>
                </a:solidFill>
                <a:latin typeface="Arial"/>
              </a:rPr>
              <a:t> by </a:t>
            </a:r>
            <a:r>
              <a:rPr lang="fr-FR" sz="1200" dirty="0" err="1">
                <a:solidFill>
                  <a:srgbClr val="000000"/>
                </a:solidFill>
                <a:latin typeface="Arial"/>
              </a:rPr>
              <a:t>cropping</a:t>
            </a:r>
            <a:r>
              <a:rPr lang="fr-FR" sz="1200" dirty="0">
                <a:solidFill>
                  <a:srgbClr val="000000"/>
                </a:solidFill>
                <a:latin typeface="Arial"/>
              </a:rPr>
              <a:t> and </a:t>
            </a:r>
            <a:r>
              <a:rPr lang="fr-FR" sz="1200" dirty="0" err="1">
                <a:solidFill>
                  <a:srgbClr val="000000"/>
                </a:solidFill>
                <a:latin typeface="Arial"/>
              </a:rPr>
              <a:t>sliding</a:t>
            </a:r>
            <a:r>
              <a:rPr lang="fr-FR" sz="1200" dirty="0">
                <a:solidFill>
                  <a:srgbClr val="000000"/>
                </a:solidFill>
                <a:latin typeface="Arial"/>
              </a:rPr>
              <a:t> </a:t>
            </a:r>
            <a:r>
              <a:rPr lang="fr-FR" sz="1200" dirty="0" err="1">
                <a:solidFill>
                  <a:srgbClr val="000000"/>
                </a:solidFill>
                <a:latin typeface="Arial"/>
              </a:rPr>
              <a:t>it</a:t>
            </a:r>
            <a:r>
              <a:rPr lang="fr-FR" sz="1200" dirty="0">
                <a:solidFill>
                  <a:srgbClr val="000000"/>
                </a:solidFill>
                <a:latin typeface="Arial"/>
              </a:rPr>
              <a:t> </a:t>
            </a:r>
          </a:p>
          <a:p>
            <a:pPr algn="r" fontAlgn="auto">
              <a:spcBef>
                <a:spcPts val="0"/>
              </a:spcBef>
              <a:spcAft>
                <a:spcPts val="0"/>
              </a:spcAft>
            </a:pP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r>
              <a:rPr lang="en-US">
                <a:solidFill>
                  <a:srgbClr val="000000"/>
                </a:solidFill>
              </a:rPr>
              <a:t>Unit Controller Call Series © Sodexo July 2022. All rights Reserved</a:t>
            </a:r>
          </a:p>
        </p:txBody>
      </p:sp>
    </p:spTree>
    <p:extLst>
      <p:ext uri="{BB962C8B-B14F-4D97-AF65-F5344CB8AC3E}">
        <p14:creationId xmlns:p14="http://schemas.microsoft.com/office/powerpoint/2010/main" val="300474768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TITLE</a:t>
            </a:r>
          </a:p>
        </p:txBody>
      </p:sp>
      <p:sp>
        <p:nvSpPr>
          <p:cNvPr id="3" name="Espace réservé du numéro de diapositive 2"/>
          <p:cNvSpPr>
            <a:spLocks noGrp="1"/>
          </p:cNvSpPr>
          <p:nvPr>
            <p:ph type="sldNum" sz="quarter" idx="10"/>
          </p:nvPr>
        </p:nvSpPr>
        <p:spPr/>
        <p:txBody>
          <a:bodyPr/>
          <a:lstStyle/>
          <a:p>
            <a:fld id="{D0DFE12C-590F-414E-89CA-A05058A2EC28}" type="slidenum">
              <a:rPr lang="en-US">
                <a:solidFill>
                  <a:srgbClr val="000000"/>
                </a:solidFill>
              </a:rPr>
              <a:pPr/>
              <a:t>‹#›</a:t>
            </a:fld>
            <a:endParaRPr lang="en-US">
              <a:solidFill>
                <a:srgbClr val="000000"/>
              </a:solidFill>
            </a:endParaRPr>
          </a:p>
        </p:txBody>
      </p:sp>
      <p:sp>
        <p:nvSpPr>
          <p:cNvPr id="4" name="Espace réservé du pied de page 3"/>
          <p:cNvSpPr>
            <a:spLocks noGrp="1"/>
          </p:cNvSpPr>
          <p:nvPr>
            <p:ph type="ftr" sz="quarter" idx="11"/>
          </p:nvPr>
        </p:nvSpPr>
        <p:spPr/>
        <p:txBody>
          <a:bodyPr/>
          <a:lstStyle/>
          <a:p>
            <a:r>
              <a:rPr lang="en-US">
                <a:solidFill>
                  <a:srgbClr val="000000"/>
                </a:solidFill>
              </a:rPr>
              <a:t>Unit Controller Call Series © Sodexo July 2022. All rights Reserved</a:t>
            </a:r>
          </a:p>
        </p:txBody>
      </p:sp>
    </p:spTree>
    <p:extLst>
      <p:ext uri="{BB962C8B-B14F-4D97-AF65-F5344CB8AC3E}">
        <p14:creationId xmlns:p14="http://schemas.microsoft.com/office/powerpoint/2010/main" val="360199985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170467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2022. All rights Reserved</a:t>
            </a:r>
          </a:p>
        </p:txBody>
      </p:sp>
    </p:spTree>
    <p:extLst>
      <p:ext uri="{BB962C8B-B14F-4D97-AF65-F5344CB8AC3E}">
        <p14:creationId xmlns:p14="http://schemas.microsoft.com/office/powerpoint/2010/main" val="7091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56902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2022.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8695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2022.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5785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8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2022.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3974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5641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86034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0583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057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4466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20139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333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372658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6797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1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8416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890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347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06701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3664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7208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435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742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6347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1620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74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2022.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2987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86893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03106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76689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1071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51765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1363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4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30166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2844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5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9289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262527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6854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0197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p>
        </p:txBody>
      </p:sp>
    </p:spTree>
    <p:extLst>
      <p:ext uri="{BB962C8B-B14F-4D97-AF65-F5344CB8AC3E}">
        <p14:creationId xmlns:p14="http://schemas.microsoft.com/office/powerpoint/2010/main" val="3202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July 2022.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4287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July 2022. All rights Reserved</a:t>
            </a:r>
          </a:p>
        </p:txBody>
      </p:sp>
    </p:spTree>
    <p:extLst>
      <p:ext uri="{BB962C8B-B14F-4D97-AF65-F5344CB8AC3E}">
        <p14:creationId xmlns:p14="http://schemas.microsoft.com/office/powerpoint/2010/main" val="365913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July 2022. All rights Reserved</a:t>
            </a:r>
          </a:p>
        </p:txBody>
      </p:sp>
    </p:spTree>
    <p:extLst>
      <p:ext uri="{BB962C8B-B14F-4D97-AF65-F5344CB8AC3E}">
        <p14:creationId xmlns:p14="http://schemas.microsoft.com/office/powerpoint/2010/main" val="28474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July 2022.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169900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6573-A79A-4AA4-BA8D-530D0C2BAB2C}"/>
              </a:ext>
            </a:extLst>
          </p:cNvPr>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24000" y="1557001"/>
            <a:ext cx="10944000" cy="720000"/>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4000" y="2421000"/>
            <a:ext cx="10944000" cy="3960000"/>
          </a:xfrm>
        </p:spPr>
        <p:txBody>
          <a:bodyPr>
            <a:normAutofit/>
          </a:bodyPr>
          <a:lstStyle>
            <a:lvl1pPr marL="0" indent="0" algn="ctr">
              <a:buNone/>
              <a:defRPr sz="1600">
                <a:solidFill>
                  <a:schemeClr val="tx2"/>
                </a:solidFill>
              </a:defRPr>
            </a:lvl1pPr>
          </a:lstStyle>
          <a:p>
            <a:pPr lvl="0"/>
            <a:r>
              <a:rPr lang="en-US" noProof="0"/>
              <a:t>[Content]</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23"/>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347411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73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339645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81"/>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defTabSz="913820" eaLnBrk="0" hangingPunct="0">
              <a:lnSpc>
                <a:spcPct val="90000"/>
              </a:lnSpc>
              <a:buClr>
                <a:srgbClr val="FF3333"/>
              </a:buClr>
              <a:buSzPct val="120000"/>
              <a:tabLst>
                <a:tab pos="1081986" algn="l"/>
                <a:tab pos="1615050" algn="l"/>
                <a:tab pos="2148112" algn="l"/>
                <a:tab pos="8072074" algn="r"/>
              </a:tabLst>
              <a:defRPr/>
            </a:pPr>
            <a:fld id="{5C0A4363-B962-43F7-8F7A-722DF59762E7}" type="slidenum">
              <a:rPr lang="en-US" sz="720" b="1" smtClean="0">
                <a:solidFill>
                  <a:srgbClr val="000000"/>
                </a:solidFill>
              </a:rPr>
              <a:pPr algn="r" defTabSz="913820" eaLnBrk="0" hangingPunct="0">
                <a:lnSpc>
                  <a:spcPct val="90000"/>
                </a:lnSpc>
                <a:buClr>
                  <a:srgbClr val="FF3333"/>
                </a:buClr>
                <a:buSzPct val="120000"/>
                <a:tabLst>
                  <a:tab pos="1081986" algn="l"/>
                  <a:tab pos="1615050" algn="l"/>
                  <a:tab pos="2148112" algn="l"/>
                  <a:tab pos="8072074" algn="r"/>
                </a:tabLst>
                <a:defRPr/>
              </a:pPr>
              <a:t>‹#›</a:t>
            </a:fld>
            <a:endParaRPr lang="en-US" sz="720" b="1">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42" indent="-171442">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219578536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423908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3110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21791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12137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July 2022.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2572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52397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46724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July 2022.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388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67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29765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July 2022.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4097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419069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28566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57104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80887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536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305578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July 2022.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5701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951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0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184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640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390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4590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8695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008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7793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1114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0449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633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1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705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0742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059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204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3200" dirty="0">
                <a:solidFill>
                  <a:schemeClr val="bg1"/>
                </a:solidFill>
              </a:rPr>
              <a:t> </a:t>
            </a:r>
            <a:r>
              <a:rPr lang="en-AU" sz="15333" dirty="0">
                <a:solidFill>
                  <a:schemeClr val="bg1"/>
                </a:solidFill>
              </a:rPr>
              <a:t>“”</a:t>
            </a:r>
            <a:endParaRPr lang="en-AU" sz="32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020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42506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51212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17122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Tree>
    <p:extLst>
      <p:ext uri="{BB962C8B-B14F-4D97-AF65-F5344CB8AC3E}">
        <p14:creationId xmlns:p14="http://schemas.microsoft.com/office/powerpoint/2010/main" val="192537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51307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7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July 2022. All rights Reserved</a:t>
            </a:r>
            <a:endParaRPr lang="fr-FR" dirty="0">
              <a:solidFill>
                <a:srgbClr val="000000"/>
              </a:solidFill>
            </a:endParaRPr>
          </a:p>
        </p:txBody>
      </p:sp>
    </p:spTree>
    <p:extLst>
      <p:ext uri="{BB962C8B-B14F-4D97-AF65-F5344CB8AC3E}">
        <p14:creationId xmlns:p14="http://schemas.microsoft.com/office/powerpoint/2010/main" val="4264499788"/>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307691966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pPr defTabSz="1088470">
              <a:defRPr/>
            </a:pPr>
            <a:r>
              <a:rPr lang="en-US">
                <a:solidFill>
                  <a:srgbClr val="000000">
                    <a:tint val="75000"/>
                  </a:srgbClr>
                </a:solidFill>
              </a:rPr>
              <a:t>Unit Controller Call Series © Sodexo July 2022. All rights Reserved</a:t>
            </a:r>
            <a:endParaRPr lang="en-US" dirty="0">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088470">
              <a:defRPr/>
            </a:pPr>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defTabSz="1088470">
              <a:spcBef>
                <a:spcPts val="15"/>
              </a:spcBef>
              <a:defRPr/>
            </a:pPr>
            <a:fld id="{81D60167-4931-47E6-BA6A-407CBD079E47}" type="slidenum">
              <a:rPr lang="en-US" smtClean="0">
                <a:solidFill>
                  <a:srgbClr val="000000"/>
                </a:solidFill>
              </a:rPr>
              <a:pPr marL="25399" defTabSz="1088470">
                <a:spcBef>
                  <a:spcPts val="15"/>
                </a:spcBef>
                <a:defRPr/>
              </a:pPr>
              <a:t>‹#›</a:t>
            </a:fld>
            <a:r>
              <a:rPr lang="en-US" spc="-75">
                <a:solidFill>
                  <a:srgbClr val="000000"/>
                </a:solidFill>
              </a:rPr>
              <a:t> </a:t>
            </a:r>
            <a:r>
              <a:rPr lang="en-US">
                <a:solidFill>
                  <a:srgbClr val="000000"/>
                </a:solidFill>
              </a:rPr>
              <a:t>–</a:t>
            </a:r>
          </a:p>
        </p:txBody>
      </p:sp>
    </p:spTree>
    <p:extLst>
      <p:ext uri="{BB962C8B-B14F-4D97-AF65-F5344CB8AC3E}">
        <p14:creationId xmlns:p14="http://schemas.microsoft.com/office/powerpoint/2010/main" val="242699369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87119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6096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13228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4489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July 2022.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82395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6555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11906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18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July 2022.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882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90997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July 2022.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6000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245681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409676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31109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26685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5953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12259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July 2022.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809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42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5215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743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164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778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74573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196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6908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2537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7403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1170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46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8076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1459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281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6941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95864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3200" dirty="0">
                <a:solidFill>
                  <a:schemeClr val="bg1"/>
                </a:solidFill>
              </a:rPr>
              <a:t> </a:t>
            </a:r>
            <a:r>
              <a:rPr lang="en-AU" sz="15333" dirty="0">
                <a:solidFill>
                  <a:schemeClr val="bg1"/>
                </a:solidFill>
              </a:rPr>
              <a:t>“”</a:t>
            </a:r>
            <a:endParaRPr lang="en-AU" sz="32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2860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87305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250538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4115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Tree>
    <p:extLst>
      <p:ext uri="{BB962C8B-B14F-4D97-AF65-F5344CB8AC3E}">
        <p14:creationId xmlns:p14="http://schemas.microsoft.com/office/powerpoint/2010/main" val="14842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06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33633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July 2022. All rights Reserved</a:t>
            </a:r>
            <a:endParaRPr lang="fr-FR" dirty="0">
              <a:solidFill>
                <a:srgbClr val="000000"/>
              </a:solidFill>
            </a:endParaRPr>
          </a:p>
        </p:txBody>
      </p:sp>
    </p:spTree>
    <p:extLst>
      <p:ext uri="{BB962C8B-B14F-4D97-AF65-F5344CB8AC3E}">
        <p14:creationId xmlns:p14="http://schemas.microsoft.com/office/powerpoint/2010/main" val="46181238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r>
              <a:rPr lang="en-US"/>
              <a:t>Unit Controller Call Series © Sodexo July 2022. All rights Reserved</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a:spcBef>
                <a:spcPts val="15"/>
              </a:spcBef>
            </a:pPr>
            <a:fld id="{81D60167-4931-47E6-BA6A-407CBD079E47}" type="slidenum">
              <a:rPr lang="en-US" smtClean="0"/>
              <a:pPr marL="25399">
                <a:spcBef>
                  <a:spcPts val="15"/>
                </a:spcBef>
              </a:pPr>
              <a:t>‹#›</a:t>
            </a:fld>
            <a:r>
              <a:rPr lang="en-US" spc="-75"/>
              <a:t> </a:t>
            </a:r>
            <a:r>
              <a:rPr lang="en-US"/>
              <a:t>–</a:t>
            </a:r>
          </a:p>
        </p:txBody>
      </p:sp>
    </p:spTree>
    <p:extLst>
      <p:ext uri="{BB962C8B-B14F-4D97-AF65-F5344CB8AC3E}">
        <p14:creationId xmlns:p14="http://schemas.microsoft.com/office/powerpoint/2010/main" val="3656079163"/>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569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0704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55382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03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p>
        </p:txBody>
      </p:sp>
    </p:spTree>
    <p:extLst>
      <p:ext uri="{BB962C8B-B14F-4D97-AF65-F5344CB8AC3E}">
        <p14:creationId xmlns:p14="http://schemas.microsoft.com/office/powerpoint/2010/main" val="41497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July 2022.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3158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July 2022. All rights Reserved</a:t>
            </a:r>
          </a:p>
        </p:txBody>
      </p:sp>
    </p:spTree>
    <p:extLst>
      <p:ext uri="{BB962C8B-B14F-4D97-AF65-F5344CB8AC3E}">
        <p14:creationId xmlns:p14="http://schemas.microsoft.com/office/powerpoint/2010/main" val="3694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3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July 2022. All rights Reserved</a:t>
            </a:r>
          </a:p>
        </p:txBody>
      </p:sp>
    </p:spTree>
    <p:extLst>
      <p:ext uri="{BB962C8B-B14F-4D97-AF65-F5344CB8AC3E}">
        <p14:creationId xmlns:p14="http://schemas.microsoft.com/office/powerpoint/2010/main" val="6230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July 2022.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326255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75852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July 2022.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a:p>
        </p:txBody>
      </p:sp>
    </p:spTree>
    <p:extLst>
      <p:ext uri="{BB962C8B-B14F-4D97-AF65-F5344CB8AC3E}">
        <p14:creationId xmlns:p14="http://schemas.microsoft.com/office/powerpoint/2010/main" val="2359151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p>
        </p:txBody>
      </p:sp>
    </p:spTree>
    <p:extLst>
      <p:ext uri="{BB962C8B-B14F-4D97-AF65-F5344CB8AC3E}">
        <p14:creationId xmlns:p14="http://schemas.microsoft.com/office/powerpoint/2010/main" val="249662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Two Conten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AEF5-B20F-472B-B9C5-D483065ED0EC}"/>
              </a:ext>
            </a:extLst>
          </p:cNvPr>
          <p:cNvSpPr>
            <a:spLocks noGrp="1"/>
          </p:cNvSpPr>
          <p:nvPr>
            <p:ph type="title"/>
          </p:nvPr>
        </p:nvSpPr>
        <p:spPr/>
        <p:txBody>
          <a:bodyPr/>
          <a:lstStyle/>
          <a:p>
            <a:r>
              <a:rPr lang="en-US"/>
              <a:t>Click to edit Master title style</a:t>
            </a:r>
            <a:endParaRPr lang="en-GB"/>
          </a:p>
        </p:txBody>
      </p:sp>
      <p:sp>
        <p:nvSpPr>
          <p:cNvPr id="8" name="Text Placeholder 8">
            <a:extLst>
              <a:ext uri="{FF2B5EF4-FFF2-40B4-BE49-F238E27FC236}">
                <a16:creationId xmlns:a16="http://schemas.microsoft.com/office/drawing/2014/main" id="{41E75274-20B7-4023-97FD-45688459C588}"/>
              </a:ext>
            </a:extLst>
          </p:cNvPr>
          <p:cNvSpPr>
            <a:spLocks noGrp="1"/>
          </p:cNvSpPr>
          <p:nvPr>
            <p:ph type="body" sz="quarter" idx="15" hasCustomPrompt="1"/>
          </p:nvPr>
        </p:nvSpPr>
        <p:spPr>
          <a:xfrm>
            <a:off x="624000" y="981000"/>
            <a:ext cx="10944000" cy="288000"/>
          </a:xfrm>
        </p:spPr>
        <p:txBody>
          <a:bodyPr>
            <a:noAutofit/>
          </a:bodyPr>
          <a:lstStyle>
            <a:lvl1pPr marL="0" indent="0">
              <a:buNone/>
              <a:defRPr sz="2400" b="1">
                <a:solidFill>
                  <a:srgbClr val="65676A"/>
                </a:solidFill>
              </a:defRPr>
            </a:lvl1pPr>
          </a:lstStyle>
          <a:p>
            <a:pPr lvl="0"/>
            <a:r>
              <a:rPr lang="en-US" noProof="0"/>
              <a:t>[Subtitle]</a:t>
            </a:r>
          </a:p>
        </p:txBody>
      </p:sp>
      <p:sp>
        <p:nvSpPr>
          <p:cNvPr id="10" name="Content Placeholder 6"/>
          <p:cNvSpPr>
            <a:spLocks noGrp="1"/>
          </p:cNvSpPr>
          <p:nvPr>
            <p:ph sz="quarter" idx="13"/>
          </p:nvPr>
        </p:nvSpPr>
        <p:spPr>
          <a:xfrm>
            <a:off x="624000" y="1557000"/>
            <a:ext cx="10944000" cy="2376000"/>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3" name="Content Placeholder 6"/>
          <p:cNvSpPr>
            <a:spLocks noGrp="1"/>
          </p:cNvSpPr>
          <p:nvPr>
            <p:ph sz="quarter" idx="16"/>
          </p:nvPr>
        </p:nvSpPr>
        <p:spPr>
          <a:xfrm>
            <a:off x="624000" y="4077000"/>
            <a:ext cx="10944000" cy="2304000"/>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
        <p:nvSpPr>
          <p:cNvPr id="3" name="Footer Placeholder 2"/>
          <p:cNvSpPr>
            <a:spLocks noGrp="1"/>
          </p:cNvSpPr>
          <p:nvPr>
            <p:ph type="ftr" sz="quarter" idx="17"/>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13090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2F6B-6B3F-4D53-8CBE-EDAC8E4F27F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B4779D4-E784-41C2-912E-CB17C89A363C}"/>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F3928E1-E9EA-40AD-8EF0-1B1A555FB05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3BEEBD-19B6-41A3-95F5-5E3CDFB9E98A}"/>
              </a:ext>
            </a:extLst>
          </p:cNvPr>
          <p:cNvSpPr>
            <a:spLocks noGrp="1"/>
          </p:cNvSpPr>
          <p:nvPr>
            <p:ph type="ftr" sz="quarter" idx="11"/>
          </p:nvPr>
        </p:nvSpPr>
        <p:spPr/>
        <p:txBody>
          <a:bodyPr/>
          <a:lstStyle/>
          <a:p>
            <a:r>
              <a:rPr lang="en-US"/>
              <a:t>Unit Controller Call Series © Sodexo July 2022. All rights Reserved</a:t>
            </a:r>
          </a:p>
        </p:txBody>
      </p:sp>
      <p:sp>
        <p:nvSpPr>
          <p:cNvPr id="6" name="Slide Number Placeholder 5">
            <a:extLst>
              <a:ext uri="{FF2B5EF4-FFF2-40B4-BE49-F238E27FC236}">
                <a16:creationId xmlns:a16="http://schemas.microsoft.com/office/drawing/2014/main" id="{12350E4B-DAE1-46D8-A69C-D1B80623C94E}"/>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216555701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57CA-FF18-41E2-BB5F-EDB52B952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3F455-43AA-4D79-A94A-50BD3571E2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56ACB-B7B0-4CEF-A906-DDB0B4AB31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68103C3-3590-49EE-A8BE-4985A69A0412}"/>
              </a:ext>
            </a:extLst>
          </p:cNvPr>
          <p:cNvSpPr>
            <a:spLocks noGrp="1"/>
          </p:cNvSpPr>
          <p:nvPr>
            <p:ph type="ftr" sz="quarter" idx="11"/>
          </p:nvPr>
        </p:nvSpPr>
        <p:spPr/>
        <p:txBody>
          <a:bodyPr/>
          <a:lstStyle/>
          <a:p>
            <a:r>
              <a:rPr lang="en-US"/>
              <a:t>Unit Controller Call Series © Sodexo July 2022. All rights Reserved</a:t>
            </a:r>
          </a:p>
        </p:txBody>
      </p:sp>
      <p:sp>
        <p:nvSpPr>
          <p:cNvPr id="6" name="Slide Number Placeholder 5">
            <a:extLst>
              <a:ext uri="{FF2B5EF4-FFF2-40B4-BE49-F238E27FC236}">
                <a16:creationId xmlns:a16="http://schemas.microsoft.com/office/drawing/2014/main" id="{68033537-1F93-4187-B89A-C3B1EDD4687E}"/>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313204600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7316-D7A4-4C34-B41C-16284AC208B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396DD87-8D89-415F-B7AF-FC44CAD7AEB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FB6BA1-0734-49C1-BE0B-2325E2772E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5E623D-7964-405C-A49F-3E99092B4457}"/>
              </a:ext>
            </a:extLst>
          </p:cNvPr>
          <p:cNvSpPr>
            <a:spLocks noGrp="1"/>
          </p:cNvSpPr>
          <p:nvPr>
            <p:ph type="ftr" sz="quarter" idx="11"/>
          </p:nvPr>
        </p:nvSpPr>
        <p:spPr/>
        <p:txBody>
          <a:bodyPr/>
          <a:lstStyle/>
          <a:p>
            <a:r>
              <a:rPr lang="en-US"/>
              <a:t>Unit Controller Call Series © Sodexo July 2022. All rights Reserved</a:t>
            </a:r>
          </a:p>
        </p:txBody>
      </p:sp>
      <p:sp>
        <p:nvSpPr>
          <p:cNvPr id="6" name="Slide Number Placeholder 5">
            <a:extLst>
              <a:ext uri="{FF2B5EF4-FFF2-40B4-BE49-F238E27FC236}">
                <a16:creationId xmlns:a16="http://schemas.microsoft.com/office/drawing/2014/main" id="{28050DF4-90B1-4053-A90E-2F435061A218}"/>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3939254458"/>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F377-4239-4606-A091-7E309CEEE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BF6F7-F135-42FA-A75E-19ECB3145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9606F2-2B66-491A-9F01-41ABF578C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14ACBA-2809-4E5C-B685-0279125A4F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A66E4CF-B047-44E6-B46A-7FBAEE6919A5}"/>
              </a:ext>
            </a:extLst>
          </p:cNvPr>
          <p:cNvSpPr>
            <a:spLocks noGrp="1"/>
          </p:cNvSpPr>
          <p:nvPr>
            <p:ph type="ftr" sz="quarter" idx="11"/>
          </p:nvPr>
        </p:nvSpPr>
        <p:spPr/>
        <p:txBody>
          <a:bodyPr/>
          <a:lstStyle/>
          <a:p>
            <a:r>
              <a:rPr lang="en-US"/>
              <a:t>Unit Controller Call Series © Sodexo July 2022. All rights Reserved</a:t>
            </a:r>
          </a:p>
        </p:txBody>
      </p:sp>
      <p:sp>
        <p:nvSpPr>
          <p:cNvPr id="7" name="Slide Number Placeholder 6">
            <a:extLst>
              <a:ext uri="{FF2B5EF4-FFF2-40B4-BE49-F238E27FC236}">
                <a16:creationId xmlns:a16="http://schemas.microsoft.com/office/drawing/2014/main" id="{08E72BE4-25ED-4DCB-B5EC-D33278CCE84E}"/>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3452216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738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6BCD-E019-4E0F-921D-2D7ABC0ABAB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566A9-8665-4873-9FE5-8F6847558D6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9413A3-D53E-4009-BBC1-F897D8DAC01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5BE944-5002-49EC-B013-7666CDA7AD0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0143C-0B57-44F4-AD86-46F76E1FBD7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C5BB38-46CD-49F3-9690-C168F378B68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E081A0-530D-4C2C-A812-083F02A49D18}"/>
              </a:ext>
            </a:extLst>
          </p:cNvPr>
          <p:cNvSpPr>
            <a:spLocks noGrp="1"/>
          </p:cNvSpPr>
          <p:nvPr>
            <p:ph type="ftr" sz="quarter" idx="11"/>
          </p:nvPr>
        </p:nvSpPr>
        <p:spPr/>
        <p:txBody>
          <a:bodyPr/>
          <a:lstStyle/>
          <a:p>
            <a:r>
              <a:rPr lang="en-US"/>
              <a:t>Unit Controller Call Series © Sodexo July 2022. All rights Reserved</a:t>
            </a:r>
          </a:p>
        </p:txBody>
      </p:sp>
      <p:sp>
        <p:nvSpPr>
          <p:cNvPr id="9" name="Slide Number Placeholder 8">
            <a:extLst>
              <a:ext uri="{FF2B5EF4-FFF2-40B4-BE49-F238E27FC236}">
                <a16:creationId xmlns:a16="http://schemas.microsoft.com/office/drawing/2014/main" id="{0EA2D03C-89B1-44C2-AC11-D238D8B7462E}"/>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670712733"/>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92D9-8ED9-4454-8072-D105ACF1B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AC0AFA-BED6-4C5D-A0FA-2E813C3A0AD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CA17CA7-4DD5-4FDF-B728-4207FAEE8A41}"/>
              </a:ext>
            </a:extLst>
          </p:cNvPr>
          <p:cNvSpPr>
            <a:spLocks noGrp="1"/>
          </p:cNvSpPr>
          <p:nvPr>
            <p:ph type="ftr" sz="quarter" idx="11"/>
          </p:nvPr>
        </p:nvSpPr>
        <p:spPr/>
        <p:txBody>
          <a:bodyPr/>
          <a:lstStyle/>
          <a:p>
            <a:r>
              <a:rPr lang="en-US"/>
              <a:t>Unit Controller Call Series © Sodexo July 2022. All rights Reserved</a:t>
            </a:r>
          </a:p>
        </p:txBody>
      </p:sp>
      <p:sp>
        <p:nvSpPr>
          <p:cNvPr id="5" name="Slide Number Placeholder 4">
            <a:extLst>
              <a:ext uri="{FF2B5EF4-FFF2-40B4-BE49-F238E27FC236}">
                <a16:creationId xmlns:a16="http://schemas.microsoft.com/office/drawing/2014/main" id="{1431F0E6-C972-467E-95BB-1115DB2ADDE0}"/>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310260551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E4C61-23C8-488D-A52C-8F5E0E8BA37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1BC8F6A-D735-46A7-94E9-F198C19638E1}"/>
              </a:ext>
            </a:extLst>
          </p:cNvPr>
          <p:cNvSpPr>
            <a:spLocks noGrp="1"/>
          </p:cNvSpPr>
          <p:nvPr>
            <p:ph type="ftr" sz="quarter" idx="11"/>
          </p:nvPr>
        </p:nvSpPr>
        <p:spPr/>
        <p:txBody>
          <a:bodyPr/>
          <a:lstStyle/>
          <a:p>
            <a:r>
              <a:rPr lang="en-US"/>
              <a:t>Unit Controller Call Series © Sodexo July 2022. All rights Reserved</a:t>
            </a:r>
          </a:p>
        </p:txBody>
      </p:sp>
      <p:sp>
        <p:nvSpPr>
          <p:cNvPr id="4" name="Slide Number Placeholder 3">
            <a:extLst>
              <a:ext uri="{FF2B5EF4-FFF2-40B4-BE49-F238E27FC236}">
                <a16:creationId xmlns:a16="http://schemas.microsoft.com/office/drawing/2014/main" id="{524F6DB9-B7D6-4C7C-82C7-0D4E4C49845E}"/>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2606265545"/>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5BC0-D7C2-42BA-A141-5F9AA8068CB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46328E6-C80A-4452-B9B9-0C51B95D09A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B151C4-FF21-4725-9FAC-45A6BBE6DE0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318D91-5E6F-4C8A-93F3-08D190C4F9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D600F51-80FA-4421-9BC3-246819BACE74}"/>
              </a:ext>
            </a:extLst>
          </p:cNvPr>
          <p:cNvSpPr>
            <a:spLocks noGrp="1"/>
          </p:cNvSpPr>
          <p:nvPr>
            <p:ph type="ftr" sz="quarter" idx="11"/>
          </p:nvPr>
        </p:nvSpPr>
        <p:spPr/>
        <p:txBody>
          <a:bodyPr/>
          <a:lstStyle/>
          <a:p>
            <a:r>
              <a:rPr lang="en-US"/>
              <a:t>Unit Controller Call Series © Sodexo July 2022. All rights Reserved</a:t>
            </a:r>
          </a:p>
        </p:txBody>
      </p:sp>
      <p:sp>
        <p:nvSpPr>
          <p:cNvPr id="7" name="Slide Number Placeholder 6">
            <a:extLst>
              <a:ext uri="{FF2B5EF4-FFF2-40B4-BE49-F238E27FC236}">
                <a16:creationId xmlns:a16="http://schemas.microsoft.com/office/drawing/2014/main" id="{B56B1CF1-BCAD-48E2-9193-876DE4BCEAB9}"/>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139545585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1FCC-FF92-4189-8294-EC3519FC3D8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66E299-5E4B-40D4-87B2-8B501CDE222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CB9D9A0-5092-4E27-A657-5FDFE6C2C55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C62B98-2F57-49B9-800A-A6ACC1D5D51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80DACB5-EBB0-40C4-9656-048D57EAF2DA}"/>
              </a:ext>
            </a:extLst>
          </p:cNvPr>
          <p:cNvSpPr>
            <a:spLocks noGrp="1"/>
          </p:cNvSpPr>
          <p:nvPr>
            <p:ph type="ftr" sz="quarter" idx="11"/>
          </p:nvPr>
        </p:nvSpPr>
        <p:spPr/>
        <p:txBody>
          <a:bodyPr/>
          <a:lstStyle/>
          <a:p>
            <a:r>
              <a:rPr lang="en-US"/>
              <a:t>Unit Controller Call Series © Sodexo July 2022. All rights Reserved</a:t>
            </a:r>
          </a:p>
        </p:txBody>
      </p:sp>
      <p:sp>
        <p:nvSpPr>
          <p:cNvPr id="7" name="Slide Number Placeholder 6">
            <a:extLst>
              <a:ext uri="{FF2B5EF4-FFF2-40B4-BE49-F238E27FC236}">
                <a16:creationId xmlns:a16="http://schemas.microsoft.com/office/drawing/2014/main" id="{D9665858-D05E-4E71-A4A6-C0B790D1C627}"/>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70724346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12DF-FB47-4B7B-AED4-8FFFF6B7C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722530-C56E-494E-BC77-331C09FFD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73A3C-82AE-4077-B285-135E00F0AC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C6A154-1BFA-4480-8F5B-2E835B65848A}"/>
              </a:ext>
            </a:extLst>
          </p:cNvPr>
          <p:cNvSpPr>
            <a:spLocks noGrp="1"/>
          </p:cNvSpPr>
          <p:nvPr>
            <p:ph type="ftr" sz="quarter" idx="11"/>
          </p:nvPr>
        </p:nvSpPr>
        <p:spPr/>
        <p:txBody>
          <a:bodyPr/>
          <a:lstStyle/>
          <a:p>
            <a:r>
              <a:rPr lang="en-US"/>
              <a:t>Unit Controller Call Series © Sodexo July 2022. All rights Reserved</a:t>
            </a:r>
          </a:p>
        </p:txBody>
      </p:sp>
      <p:sp>
        <p:nvSpPr>
          <p:cNvPr id="6" name="Slide Number Placeholder 5">
            <a:extLst>
              <a:ext uri="{FF2B5EF4-FFF2-40B4-BE49-F238E27FC236}">
                <a16:creationId xmlns:a16="http://schemas.microsoft.com/office/drawing/2014/main" id="{836E583D-9D91-4900-8BF4-08091F52E8BD}"/>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540830300"/>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F3EE3-3849-43CB-93D2-F8F54FC3862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C4F5E5-D848-4683-B461-F7F6CF391A9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74AD3-2052-4A23-95C7-064A3EB334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E95B92-ADDE-470F-82B3-ADCD33291B88}"/>
              </a:ext>
            </a:extLst>
          </p:cNvPr>
          <p:cNvSpPr>
            <a:spLocks noGrp="1"/>
          </p:cNvSpPr>
          <p:nvPr>
            <p:ph type="ftr" sz="quarter" idx="11"/>
          </p:nvPr>
        </p:nvSpPr>
        <p:spPr/>
        <p:txBody>
          <a:bodyPr/>
          <a:lstStyle/>
          <a:p>
            <a:r>
              <a:rPr lang="en-US"/>
              <a:t>Unit Controller Call Series © Sodexo July 2022. All rights Reserved</a:t>
            </a:r>
          </a:p>
        </p:txBody>
      </p:sp>
      <p:sp>
        <p:nvSpPr>
          <p:cNvPr id="6" name="Slide Number Placeholder 5">
            <a:extLst>
              <a:ext uri="{FF2B5EF4-FFF2-40B4-BE49-F238E27FC236}">
                <a16:creationId xmlns:a16="http://schemas.microsoft.com/office/drawing/2014/main" id="{E2CE90DE-746C-4C6C-B6D0-5B15D0869954}"/>
              </a:ext>
            </a:extLst>
          </p:cNvPr>
          <p:cNvSpPr>
            <a:spLocks noGrp="1"/>
          </p:cNvSpPr>
          <p:nvPr>
            <p:ph type="sldNum" sz="quarter" idx="12"/>
          </p:nvPr>
        </p:nvSpPr>
        <p:spPr/>
        <p:txBody>
          <a:bodyPr/>
          <a:lstStyle/>
          <a:p>
            <a:fld id="{A81518E4-36C1-475B-81D3-C9257B3D6FA1}" type="slidenum">
              <a:rPr lang="en-US" smtClean="0"/>
              <a:t>‹#›</a:t>
            </a:fld>
            <a:endParaRPr lang="en-US"/>
          </a:p>
        </p:txBody>
      </p:sp>
    </p:spTree>
    <p:extLst>
      <p:ext uri="{BB962C8B-B14F-4D97-AF65-F5344CB8AC3E}">
        <p14:creationId xmlns:p14="http://schemas.microsoft.com/office/powerpoint/2010/main" val="412053450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2"/>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5"/>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050"/>
              </a:spcAft>
              <a:defRPr lang="fr-FR" sz="2250" b="1" kern="1200" dirty="0">
                <a:solidFill>
                  <a:schemeClr val="accent1"/>
                </a:solidFill>
                <a:latin typeface="+mn-lt"/>
                <a:ea typeface="+mn-ea"/>
                <a:cs typeface="+mn-cs"/>
              </a:defRPr>
            </a:lvl1pPr>
            <a:lvl2pPr marL="0" indent="0">
              <a:spcAft>
                <a:spcPts val="450"/>
              </a:spcAft>
              <a:buNone/>
              <a:defRPr lang="fr-FR" sz="1275" b="0" kern="1200" dirty="0">
                <a:solidFill>
                  <a:srgbClr val="2A295C"/>
                </a:solidFill>
                <a:latin typeface="+mn-lt"/>
                <a:ea typeface="+mn-ea"/>
                <a:cs typeface="+mn-cs"/>
              </a:defRPr>
            </a:lvl2pPr>
            <a:lvl3pPr marL="189000" indent="-189000">
              <a:spcAft>
                <a:spcPts val="450"/>
              </a:spcAft>
              <a:buSzPct val="100000"/>
              <a:buFont typeface="+mj-lt"/>
              <a:buAutoNum type="alphaUcPeriod"/>
              <a:defRPr sz="1275">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9"/>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9545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8.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276999"/>
          </a:xfr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2"/>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2248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lvl="0" algn="r"/>
            <a:r>
              <a:rPr lang="fr-FR" sz="1400" b="1" dirty="0"/>
              <a:t>REPLACE</a:t>
            </a:r>
            <a:r>
              <a:rPr lang="fr-FR" sz="1400" dirty="0"/>
              <a:t> </a:t>
            </a:r>
            <a:r>
              <a:rPr lang="fr-FR" sz="1400" b="1" dirty="0"/>
              <a:t>THE IMAGE: </a:t>
            </a:r>
          </a:p>
          <a:p>
            <a:pPr lvl="0" algn="r"/>
            <a:endParaRPr lang="fr-FR" sz="1400" b="1" dirty="0"/>
          </a:p>
          <a:p>
            <a:pPr lvl="0" algn="r"/>
            <a:r>
              <a:rPr lang="en-US" sz="1400" b="0" noProof="0" dirty="0"/>
              <a:t>Right  click &gt; </a:t>
            </a:r>
            <a:r>
              <a:rPr lang="en-US" sz="1400" b="0" i="1" noProof="0" dirty="0"/>
              <a:t>Background layout…</a:t>
            </a:r>
          </a:p>
          <a:p>
            <a:pPr lvl="0" algn="r"/>
            <a:endParaRPr lang="en-US" sz="1400" b="0" noProof="0" dirty="0"/>
          </a:p>
          <a:p>
            <a:pPr lvl="0" algn="r"/>
            <a:r>
              <a:rPr lang="en-US" sz="1400" b="0" noProof="0" dirty="0"/>
              <a:t>Select </a:t>
            </a:r>
            <a:r>
              <a:rPr lang="en-US" sz="1400" b="0" i="1" noProof="0" dirty="0"/>
              <a:t>Filling with image or texture</a:t>
            </a:r>
          </a:p>
          <a:p>
            <a:pPr lvl="0" algn="r"/>
            <a:endParaRPr lang="en-US" sz="1400" b="0" noProof="0" dirty="0"/>
          </a:p>
          <a:p>
            <a:pPr lvl="0" algn="r"/>
            <a:r>
              <a:rPr lang="en-US" sz="1400" b="0" i="1" noProof="0" dirty="0"/>
              <a:t>Insert from… File</a:t>
            </a:r>
            <a:r>
              <a:rPr lang="en-US" sz="1400" b="0" noProof="0" dirty="0"/>
              <a:t> button</a:t>
            </a:r>
          </a:p>
          <a:p>
            <a:pPr lvl="0" algn="r"/>
            <a:endParaRPr lang="en-US" sz="1400" b="0" noProof="0" dirty="0"/>
          </a:p>
          <a:p>
            <a:pPr lvl="0" algn="r"/>
            <a:r>
              <a:rPr lang="en-US" sz="1400" b="0" noProof="0" dirty="0"/>
              <a:t>Select your picture</a:t>
            </a:r>
          </a:p>
          <a:p>
            <a:pPr lvl="0" algn="r"/>
            <a:endParaRPr lang="en-US" sz="1400" b="0" noProof="0" dirty="0"/>
          </a:p>
          <a:p>
            <a:pPr lvl="0" algn="r"/>
            <a:r>
              <a:rPr lang="en-US" sz="1400" b="0" noProof="0" dirty="0"/>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lvl="0" algn="r"/>
            <a:r>
              <a:rPr lang="en-US" sz="1400" b="1" noProof="0" dirty="0"/>
              <a:t>On a dark background remove the STOP Hunger color logo</a:t>
            </a:r>
            <a:endParaRPr lang="en-US" sz="1400" b="0" noProof="0" dirty="0"/>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729849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dirty="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2798596243"/>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dirty="0">
              <a:solidFill>
                <a:schemeClr val="tx1"/>
              </a:solidFill>
            </a:endParaRPr>
          </a:p>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128838294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75850347"/>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96406774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359362003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4082459256"/>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2754580587"/>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410917814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3" name="Espace réservé du pied de page 2"/>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1708327972"/>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41375079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7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309577288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1225533826"/>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366411784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Espace réservé du pied de page 3"/>
          <p:cNvSpPr>
            <a:spLocks noGrp="1"/>
          </p:cNvSpPr>
          <p:nvPr>
            <p:ph type="ftr" sz="quarter" idx="11"/>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9972870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3937474338"/>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dirty="0">
                <a:solidFill>
                  <a:schemeClr val="tx1"/>
                </a:solidFill>
              </a:rPr>
              <a:t>TO</a:t>
            </a:r>
          </a:p>
          <a:p>
            <a:pPr lvl="0" algn="l"/>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l"/>
            <a:endParaRPr lang="en-US" sz="1200" b="1" baseline="0" noProof="0" dirty="0">
              <a:solidFill>
                <a:schemeClr val="tx1"/>
              </a:solidFill>
            </a:endParaRPr>
          </a:p>
          <a:p>
            <a:pPr lvl="0" algn="l"/>
            <a:r>
              <a:rPr lang="en-US" sz="1200" noProof="0" dirty="0">
                <a:solidFill>
                  <a:schemeClr val="tx1"/>
                </a:solidFill>
              </a:rPr>
              <a:t>then click on the photo icon.</a:t>
            </a:r>
          </a:p>
          <a:p>
            <a:pPr lvl="0" algn="l"/>
            <a:endParaRPr lang="en-US" sz="1200" noProof="0" dirty="0">
              <a:solidFill>
                <a:schemeClr val="tx1"/>
              </a:solidFill>
            </a:endParaRPr>
          </a:p>
          <a:p>
            <a:pPr lvl="0" algn="l"/>
            <a:r>
              <a:rPr lang="en-US" sz="1200" noProof="0" dirty="0">
                <a:solidFill>
                  <a:schemeClr val="tx1"/>
                </a:solidFill>
              </a:rPr>
              <a:t>Select your photo and</a:t>
            </a:r>
            <a:r>
              <a:rPr lang="en-US" sz="1200" baseline="0" noProof="0" dirty="0">
                <a:solidFill>
                  <a:schemeClr val="tx1"/>
                </a:solidFill>
              </a:rPr>
              <a:t> insert</a:t>
            </a:r>
          </a:p>
          <a:p>
            <a:pPr lvl="0" algn="l"/>
            <a:endParaRPr lang="en-US" sz="1200" baseline="0" noProof="0" dirty="0">
              <a:solidFill>
                <a:schemeClr val="tx1"/>
              </a:solidFill>
            </a:endParaRPr>
          </a:p>
          <a:p>
            <a:pPr lvl="0" algn="l"/>
            <a:r>
              <a:rPr lang="en-US" sz="1200" baseline="0" noProof="0" dirty="0">
                <a:solidFill>
                  <a:schemeClr val="tx1"/>
                </a:solidFill>
              </a:rPr>
              <a:t>Resize photo if needed by cropping and sliding it </a:t>
            </a:r>
            <a:endParaRPr lang="en-US" sz="1200" noProof="0" dirty="0">
              <a:solidFill>
                <a:schemeClr val="tx1"/>
              </a:solidFill>
            </a:endParaRPr>
          </a:p>
          <a:p>
            <a:pPr algn="l"/>
            <a:endParaRPr lang="fr-FR" sz="1200" dirty="0">
              <a:solidFill>
                <a:schemeClr val="tx1"/>
              </a:solidFill>
            </a:endParaRPr>
          </a:p>
          <a:p>
            <a:pPr algn="l"/>
            <a:endParaRPr lang="fr-FR" sz="1200" dirty="0">
              <a:solidFill>
                <a:schemeClr val="tx1"/>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1991852498"/>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2022.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750"/>
              </a:spcBef>
              <a:defRPr sz="1125" b="1">
                <a:solidFill>
                  <a:srgbClr val="2A295C"/>
                </a:solidFill>
              </a:defRPr>
            </a:lvl1pPr>
            <a:lvl2pPr marL="0" indent="0">
              <a:buNone/>
              <a:defRPr/>
            </a:lvl2pPr>
            <a:lvl3pPr marL="0" indent="0">
              <a:spcAft>
                <a:spcPts val="450"/>
              </a:spcAft>
              <a:buNone/>
              <a:defRPr sz="12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1500" b="0">
                <a:solidFill>
                  <a:schemeClr val="bg1"/>
                </a:solidFill>
              </a:defRPr>
            </a:lvl1pPr>
            <a:lvl2pPr marL="0" indent="0">
              <a:buNone/>
              <a:defRPr sz="1125">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750"/>
              </a:spcBef>
              <a:defRPr sz="1125" b="1">
                <a:solidFill>
                  <a:srgbClr val="2A295C"/>
                </a:solidFill>
              </a:defRPr>
            </a:lvl1pPr>
            <a:lvl2pPr marL="0" indent="0">
              <a:buNone/>
              <a:defRPr/>
            </a:lvl2pPr>
            <a:lvl3pPr marL="0" indent="0">
              <a:spcAft>
                <a:spcPts val="450"/>
              </a:spcAft>
              <a:buNone/>
              <a:defRPr sz="12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1500" b="0">
                <a:solidFill>
                  <a:schemeClr val="bg1"/>
                </a:solidFill>
              </a:defRPr>
            </a:lvl1pPr>
            <a:lvl2pPr marL="0" indent="0">
              <a:buNone/>
              <a:defRPr sz="1125">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750"/>
              </a:spcBef>
              <a:defRPr sz="1125" b="1">
                <a:solidFill>
                  <a:srgbClr val="2A295C"/>
                </a:solidFill>
              </a:defRPr>
            </a:lvl1pPr>
            <a:lvl2pPr marL="0" indent="0">
              <a:buNone/>
              <a:defRPr/>
            </a:lvl2pPr>
            <a:lvl3pPr marL="0" indent="0">
              <a:spcAft>
                <a:spcPts val="450"/>
              </a:spcAft>
              <a:buNone/>
              <a:defRPr sz="12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1500" b="0">
                <a:solidFill>
                  <a:schemeClr val="bg1"/>
                </a:solidFill>
              </a:defRPr>
            </a:lvl1pPr>
            <a:lvl2pPr marL="0" indent="0">
              <a:buNone/>
              <a:defRPr sz="1125">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276999"/>
          </a:xfr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8"/>
          </a:xfrm>
          <a:noFill/>
        </p:spPr>
        <p:txBody>
          <a:bodyPr lIns="0" anchor="ctr">
            <a:noAutofit/>
          </a:bodyPr>
          <a:lstStyle>
            <a:lvl1pPr algn="ctr">
              <a:lnSpc>
                <a:spcPct val="100000"/>
              </a:lnSpc>
              <a:defRPr sz="900" b="0">
                <a:solidFill>
                  <a:srgbClr val="2A295C"/>
                </a:solidFill>
              </a:defRPr>
            </a:lvl1pPr>
            <a:lvl2pPr marL="0" indent="0">
              <a:buNone/>
              <a:defRPr sz="1125">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410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679913670"/>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266080166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3173663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1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68689648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75733691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40908313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96199541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3717107044"/>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91220648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86648984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104330241"/>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73025049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698645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950811488"/>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40706482"/>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2536826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sz="2400"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009110082"/>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63F3-FC18-42DA-B4FE-AF3800595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AF554-6FF6-4538-B0F7-EE9A1CA01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6A16D-436E-4DA6-B847-2C0A67B5B2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C421A2-C498-4A95-9A73-6CDD164770A9}"/>
              </a:ext>
            </a:extLst>
          </p:cNvPr>
          <p:cNvSpPr>
            <a:spLocks noGrp="1"/>
          </p:cNvSpPr>
          <p:nvPr>
            <p:ph type="ftr" sz="quarter" idx="11"/>
          </p:nvPr>
        </p:nvSpPr>
        <p:spPr/>
        <p:txBody>
          <a:bodyPr/>
          <a:lstStyle/>
          <a:p>
            <a:r>
              <a:rPr lang="en-US"/>
              <a:t>Unit Controller Call Series © Sodexo July 2022. All rights Reserved</a:t>
            </a:r>
          </a:p>
        </p:txBody>
      </p:sp>
      <p:sp>
        <p:nvSpPr>
          <p:cNvPr id="6" name="Slide Number Placeholder 5">
            <a:extLst>
              <a:ext uri="{FF2B5EF4-FFF2-40B4-BE49-F238E27FC236}">
                <a16:creationId xmlns:a16="http://schemas.microsoft.com/office/drawing/2014/main" id="{4B08AE66-ECE3-4E2D-B426-E9C637613C26}"/>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49304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3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6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0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44891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dirty="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a:t>
            </a:r>
          </a:p>
        </p:txBody>
      </p:sp>
    </p:spTree>
    <p:extLst>
      <p:ext uri="{BB962C8B-B14F-4D97-AF65-F5344CB8AC3E}">
        <p14:creationId xmlns:p14="http://schemas.microsoft.com/office/powerpoint/2010/main" val="414667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dirty="0">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48561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dirty="0">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55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dirty="0">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Sodexo July 2022. All rights Reserved</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78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dirty="0"/>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dirty="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endParaRPr lang="en-US" i="1" dirty="0"/>
          </a:p>
        </p:txBody>
      </p:sp>
    </p:spTree>
    <p:extLst>
      <p:ext uri="{BB962C8B-B14F-4D97-AF65-F5344CB8AC3E}">
        <p14:creationId xmlns:p14="http://schemas.microsoft.com/office/powerpoint/2010/main" val="18653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dirty="0"/>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endParaRPr lang="en-US" i="1" dirty="0"/>
          </a:p>
        </p:txBody>
      </p:sp>
    </p:spTree>
    <p:extLst>
      <p:ext uri="{BB962C8B-B14F-4D97-AF65-F5344CB8AC3E}">
        <p14:creationId xmlns:p14="http://schemas.microsoft.com/office/powerpoint/2010/main" val="19960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July 2022.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41886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dirty="0"/>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endParaRPr lang="en-US" i="1" dirty="0"/>
          </a:p>
        </p:txBody>
      </p:sp>
    </p:spTree>
    <p:extLst>
      <p:ext uri="{BB962C8B-B14F-4D97-AF65-F5344CB8AC3E}">
        <p14:creationId xmlns:p14="http://schemas.microsoft.com/office/powerpoint/2010/main" val="3347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dirty="0"/>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dirty="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30210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dirty="0"/>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9479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July 2022. All rights Reserved</a:t>
            </a:r>
            <a:endParaRPr lang="en-US" noProof="0" dirty="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401860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4031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3606811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395997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31260803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69966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952080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5492311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60274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815391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61041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537653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4245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199606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1090479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397944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45693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845197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sz="2400"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6935437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9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458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73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3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7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22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34" Type="http://schemas.openxmlformats.org/officeDocument/2006/relationships/tags" Target="../tags/tag1.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33" Type="http://schemas.openxmlformats.org/officeDocument/2006/relationships/vmlDrawing" Target="../drawings/vmlDrawing1.v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slideLayout" Target="../slideLayouts/slideLayout264.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32" Type="http://schemas.openxmlformats.org/officeDocument/2006/relationships/theme" Target="../theme/theme10.xml"/><Relationship Id="rId37" Type="http://schemas.openxmlformats.org/officeDocument/2006/relationships/image" Target="../media/image18.emf"/><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slideLayout" Target="../slideLayouts/slideLayout263.xml"/><Relationship Id="rId36" Type="http://schemas.openxmlformats.org/officeDocument/2006/relationships/oleObject" Target="../embeddings/oleObject1.bin"/><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slideLayout" Target="../slideLayouts/slideLayout266.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slideLayout" Target="../slideLayouts/slideLayout265.xml"/><Relationship Id="rId35" Type="http://schemas.openxmlformats.org/officeDocument/2006/relationships/image" Target="../media/image19.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26" Type="http://schemas.openxmlformats.org/officeDocument/2006/relationships/slideLayout" Target="../slideLayouts/slideLayout292.xml"/><Relationship Id="rId3" Type="http://schemas.openxmlformats.org/officeDocument/2006/relationships/slideLayout" Target="../slideLayouts/slideLayout269.xml"/><Relationship Id="rId21" Type="http://schemas.openxmlformats.org/officeDocument/2006/relationships/slideLayout" Target="../slideLayouts/slideLayout287.xml"/><Relationship Id="rId34" Type="http://schemas.openxmlformats.org/officeDocument/2006/relationships/slideLayout" Target="../slideLayouts/slideLayout300.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5" Type="http://schemas.openxmlformats.org/officeDocument/2006/relationships/slideLayout" Target="../slideLayouts/slideLayout291.xml"/><Relationship Id="rId33" Type="http://schemas.openxmlformats.org/officeDocument/2006/relationships/slideLayout" Target="../slideLayouts/slideLayout299.xml"/><Relationship Id="rId38" Type="http://schemas.openxmlformats.org/officeDocument/2006/relationships/image" Target="../media/image17.png"/><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29" Type="http://schemas.openxmlformats.org/officeDocument/2006/relationships/slideLayout" Target="../slideLayouts/slideLayout295.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24" Type="http://schemas.openxmlformats.org/officeDocument/2006/relationships/slideLayout" Target="../slideLayouts/slideLayout290.xml"/><Relationship Id="rId32" Type="http://schemas.openxmlformats.org/officeDocument/2006/relationships/slideLayout" Target="../slideLayouts/slideLayout298.xml"/><Relationship Id="rId37" Type="http://schemas.openxmlformats.org/officeDocument/2006/relationships/image" Target="../media/image1.png"/><Relationship Id="rId5" Type="http://schemas.openxmlformats.org/officeDocument/2006/relationships/slideLayout" Target="../slideLayouts/slideLayout271.xml"/><Relationship Id="rId15" Type="http://schemas.openxmlformats.org/officeDocument/2006/relationships/slideLayout" Target="../slideLayouts/slideLayout281.xml"/><Relationship Id="rId23" Type="http://schemas.openxmlformats.org/officeDocument/2006/relationships/slideLayout" Target="../slideLayouts/slideLayout289.xml"/><Relationship Id="rId28" Type="http://schemas.openxmlformats.org/officeDocument/2006/relationships/slideLayout" Target="../slideLayouts/slideLayout294.xml"/><Relationship Id="rId36" Type="http://schemas.openxmlformats.org/officeDocument/2006/relationships/theme" Target="../theme/theme11.x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31" Type="http://schemas.openxmlformats.org/officeDocument/2006/relationships/slideLayout" Target="../slideLayouts/slideLayout297.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slideLayout" Target="../slideLayouts/slideLayout288.xml"/><Relationship Id="rId27" Type="http://schemas.openxmlformats.org/officeDocument/2006/relationships/slideLayout" Target="../slideLayouts/slideLayout293.xml"/><Relationship Id="rId30" Type="http://schemas.openxmlformats.org/officeDocument/2006/relationships/slideLayout" Target="../slideLayouts/slideLayout296.xml"/><Relationship Id="rId35" Type="http://schemas.openxmlformats.org/officeDocument/2006/relationships/slideLayout" Target="../slideLayouts/slideLayout3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18" Type="http://schemas.openxmlformats.org/officeDocument/2006/relationships/slideLayout" Target="../slideLayouts/slideLayout319.xml"/><Relationship Id="rId26" Type="http://schemas.openxmlformats.org/officeDocument/2006/relationships/slideLayout" Target="../slideLayouts/slideLayout327.xml"/><Relationship Id="rId3" Type="http://schemas.openxmlformats.org/officeDocument/2006/relationships/slideLayout" Target="../slideLayouts/slideLayout304.xml"/><Relationship Id="rId21" Type="http://schemas.openxmlformats.org/officeDocument/2006/relationships/slideLayout" Target="../slideLayouts/slideLayout322.xml"/><Relationship Id="rId34" Type="http://schemas.openxmlformats.org/officeDocument/2006/relationships/image" Target="../media/image1.png"/><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slideLayout" Target="../slideLayouts/slideLayout318.xml"/><Relationship Id="rId25" Type="http://schemas.openxmlformats.org/officeDocument/2006/relationships/slideLayout" Target="../slideLayouts/slideLayout326.xml"/><Relationship Id="rId33" Type="http://schemas.openxmlformats.org/officeDocument/2006/relationships/theme" Target="../theme/theme12.xml"/><Relationship Id="rId2" Type="http://schemas.openxmlformats.org/officeDocument/2006/relationships/slideLayout" Target="../slideLayouts/slideLayout303.xml"/><Relationship Id="rId16" Type="http://schemas.openxmlformats.org/officeDocument/2006/relationships/slideLayout" Target="../slideLayouts/slideLayout317.xml"/><Relationship Id="rId20" Type="http://schemas.openxmlformats.org/officeDocument/2006/relationships/slideLayout" Target="../slideLayouts/slideLayout321.xml"/><Relationship Id="rId29" Type="http://schemas.openxmlformats.org/officeDocument/2006/relationships/slideLayout" Target="../slideLayouts/slideLayout330.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24" Type="http://schemas.openxmlformats.org/officeDocument/2006/relationships/slideLayout" Target="../slideLayouts/slideLayout325.xml"/><Relationship Id="rId32" Type="http://schemas.openxmlformats.org/officeDocument/2006/relationships/slideLayout" Target="../slideLayouts/slideLayout333.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23" Type="http://schemas.openxmlformats.org/officeDocument/2006/relationships/slideLayout" Target="../slideLayouts/slideLayout324.xml"/><Relationship Id="rId28" Type="http://schemas.openxmlformats.org/officeDocument/2006/relationships/slideLayout" Target="../slideLayouts/slideLayout329.xml"/><Relationship Id="rId10" Type="http://schemas.openxmlformats.org/officeDocument/2006/relationships/slideLayout" Target="../slideLayouts/slideLayout311.xml"/><Relationship Id="rId19" Type="http://schemas.openxmlformats.org/officeDocument/2006/relationships/slideLayout" Target="../slideLayouts/slideLayout320.xml"/><Relationship Id="rId31" Type="http://schemas.openxmlformats.org/officeDocument/2006/relationships/slideLayout" Target="../slideLayouts/slideLayout332.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 Id="rId22" Type="http://schemas.openxmlformats.org/officeDocument/2006/relationships/slideLayout" Target="../slideLayouts/slideLayout323.xml"/><Relationship Id="rId27" Type="http://schemas.openxmlformats.org/officeDocument/2006/relationships/slideLayout" Target="../slideLayouts/slideLayout328.xml"/><Relationship Id="rId30" Type="http://schemas.openxmlformats.org/officeDocument/2006/relationships/slideLayout" Target="../slideLayouts/slideLayout3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image" Target="../media/image17.png"/><Relationship Id="rId3" Type="http://schemas.openxmlformats.org/officeDocument/2006/relationships/slideLayout" Target="../slideLayouts/slideLayout336.xml"/><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image" Target="../media/image1.png"/><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theme" Target="../theme/theme13.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slideLayout" Target="../slideLayouts/slideLayout382.xml"/><Relationship Id="rId18" Type="http://schemas.openxmlformats.org/officeDocument/2006/relationships/slideLayout" Target="../slideLayouts/slideLayout387.xml"/><Relationship Id="rId26" Type="http://schemas.openxmlformats.org/officeDocument/2006/relationships/slideLayout" Target="../slideLayouts/slideLayout395.xml"/><Relationship Id="rId3" Type="http://schemas.openxmlformats.org/officeDocument/2006/relationships/slideLayout" Target="../slideLayouts/slideLayout372.xml"/><Relationship Id="rId21" Type="http://schemas.openxmlformats.org/officeDocument/2006/relationships/slideLayout" Target="../slideLayouts/slideLayout390.xml"/><Relationship Id="rId34" Type="http://schemas.openxmlformats.org/officeDocument/2006/relationships/vmlDrawing" Target="../drawings/vmlDrawing2.vml"/><Relationship Id="rId7" Type="http://schemas.openxmlformats.org/officeDocument/2006/relationships/slideLayout" Target="../slideLayouts/slideLayout376.xml"/><Relationship Id="rId12" Type="http://schemas.openxmlformats.org/officeDocument/2006/relationships/slideLayout" Target="../slideLayouts/slideLayout381.xml"/><Relationship Id="rId17" Type="http://schemas.openxmlformats.org/officeDocument/2006/relationships/slideLayout" Target="../slideLayouts/slideLayout386.xml"/><Relationship Id="rId25" Type="http://schemas.openxmlformats.org/officeDocument/2006/relationships/slideLayout" Target="../slideLayouts/slideLayout394.xml"/><Relationship Id="rId33" Type="http://schemas.openxmlformats.org/officeDocument/2006/relationships/theme" Target="../theme/theme14.xml"/><Relationship Id="rId38" Type="http://schemas.openxmlformats.org/officeDocument/2006/relationships/image" Target="../media/image18.emf"/><Relationship Id="rId2" Type="http://schemas.openxmlformats.org/officeDocument/2006/relationships/slideLayout" Target="../slideLayouts/slideLayout371.xml"/><Relationship Id="rId16" Type="http://schemas.openxmlformats.org/officeDocument/2006/relationships/slideLayout" Target="../slideLayouts/slideLayout385.xml"/><Relationship Id="rId20" Type="http://schemas.openxmlformats.org/officeDocument/2006/relationships/slideLayout" Target="../slideLayouts/slideLayout389.xml"/><Relationship Id="rId29" Type="http://schemas.openxmlformats.org/officeDocument/2006/relationships/slideLayout" Target="../slideLayouts/slideLayout398.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24" Type="http://schemas.openxmlformats.org/officeDocument/2006/relationships/slideLayout" Target="../slideLayouts/slideLayout393.xml"/><Relationship Id="rId32" Type="http://schemas.openxmlformats.org/officeDocument/2006/relationships/slideLayout" Target="../slideLayouts/slideLayout401.xml"/><Relationship Id="rId37" Type="http://schemas.openxmlformats.org/officeDocument/2006/relationships/oleObject" Target="../embeddings/oleObject2.bin"/><Relationship Id="rId5" Type="http://schemas.openxmlformats.org/officeDocument/2006/relationships/slideLayout" Target="../slideLayouts/slideLayout374.xml"/><Relationship Id="rId15" Type="http://schemas.openxmlformats.org/officeDocument/2006/relationships/slideLayout" Target="../slideLayouts/slideLayout384.xml"/><Relationship Id="rId23" Type="http://schemas.openxmlformats.org/officeDocument/2006/relationships/slideLayout" Target="../slideLayouts/slideLayout392.xml"/><Relationship Id="rId28" Type="http://schemas.openxmlformats.org/officeDocument/2006/relationships/slideLayout" Target="../slideLayouts/slideLayout397.xml"/><Relationship Id="rId36" Type="http://schemas.openxmlformats.org/officeDocument/2006/relationships/image" Target="../media/image19.png"/><Relationship Id="rId10" Type="http://schemas.openxmlformats.org/officeDocument/2006/relationships/slideLayout" Target="../slideLayouts/slideLayout379.xml"/><Relationship Id="rId19" Type="http://schemas.openxmlformats.org/officeDocument/2006/relationships/slideLayout" Target="../slideLayouts/slideLayout388.xml"/><Relationship Id="rId31" Type="http://schemas.openxmlformats.org/officeDocument/2006/relationships/slideLayout" Target="../slideLayouts/slideLayout400.xml"/><Relationship Id="rId4" Type="http://schemas.openxmlformats.org/officeDocument/2006/relationships/slideLayout" Target="../slideLayouts/slideLayout373.xml"/><Relationship Id="rId9" Type="http://schemas.openxmlformats.org/officeDocument/2006/relationships/slideLayout" Target="../slideLayouts/slideLayout378.xml"/><Relationship Id="rId14" Type="http://schemas.openxmlformats.org/officeDocument/2006/relationships/slideLayout" Target="../slideLayouts/slideLayout383.xml"/><Relationship Id="rId22" Type="http://schemas.openxmlformats.org/officeDocument/2006/relationships/slideLayout" Target="../slideLayouts/slideLayout391.xml"/><Relationship Id="rId27" Type="http://schemas.openxmlformats.org/officeDocument/2006/relationships/slideLayout" Target="../slideLayouts/slideLayout396.xml"/><Relationship Id="rId30" Type="http://schemas.openxmlformats.org/officeDocument/2006/relationships/slideLayout" Target="../slideLayouts/slideLayout399.xml"/><Relationship Id="rId35" Type="http://schemas.openxmlformats.org/officeDocument/2006/relationships/tags" Target="../tags/tag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04.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slideLayout" Target="../slideLayouts/slideLayout417.xml"/><Relationship Id="rId18" Type="http://schemas.openxmlformats.org/officeDocument/2006/relationships/slideLayout" Target="../slideLayouts/slideLayout422.xml"/><Relationship Id="rId26" Type="http://schemas.openxmlformats.org/officeDocument/2006/relationships/slideLayout" Target="../slideLayouts/slideLayout430.xml"/><Relationship Id="rId3" Type="http://schemas.openxmlformats.org/officeDocument/2006/relationships/slideLayout" Target="../slideLayouts/slideLayout407.xml"/><Relationship Id="rId21" Type="http://schemas.openxmlformats.org/officeDocument/2006/relationships/slideLayout" Target="../slideLayouts/slideLayout425.xml"/><Relationship Id="rId34" Type="http://schemas.openxmlformats.org/officeDocument/2006/relationships/slideLayout" Target="../slideLayouts/slideLayout438.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17" Type="http://schemas.openxmlformats.org/officeDocument/2006/relationships/slideLayout" Target="../slideLayouts/slideLayout421.xml"/><Relationship Id="rId25" Type="http://schemas.openxmlformats.org/officeDocument/2006/relationships/slideLayout" Target="../slideLayouts/slideLayout429.xml"/><Relationship Id="rId33" Type="http://schemas.openxmlformats.org/officeDocument/2006/relationships/slideLayout" Target="../slideLayouts/slideLayout437.xml"/><Relationship Id="rId38" Type="http://schemas.openxmlformats.org/officeDocument/2006/relationships/image" Target="../media/image17.png"/><Relationship Id="rId2" Type="http://schemas.openxmlformats.org/officeDocument/2006/relationships/slideLayout" Target="../slideLayouts/slideLayout406.xml"/><Relationship Id="rId16" Type="http://schemas.openxmlformats.org/officeDocument/2006/relationships/slideLayout" Target="../slideLayouts/slideLayout420.xml"/><Relationship Id="rId20" Type="http://schemas.openxmlformats.org/officeDocument/2006/relationships/slideLayout" Target="../slideLayouts/slideLayout424.xml"/><Relationship Id="rId29" Type="http://schemas.openxmlformats.org/officeDocument/2006/relationships/slideLayout" Target="../slideLayouts/slideLayout433.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24" Type="http://schemas.openxmlformats.org/officeDocument/2006/relationships/slideLayout" Target="../slideLayouts/slideLayout428.xml"/><Relationship Id="rId32" Type="http://schemas.openxmlformats.org/officeDocument/2006/relationships/slideLayout" Target="../slideLayouts/slideLayout436.xml"/><Relationship Id="rId37" Type="http://schemas.openxmlformats.org/officeDocument/2006/relationships/image" Target="../media/image1.png"/><Relationship Id="rId5" Type="http://schemas.openxmlformats.org/officeDocument/2006/relationships/slideLayout" Target="../slideLayouts/slideLayout409.xml"/><Relationship Id="rId15" Type="http://schemas.openxmlformats.org/officeDocument/2006/relationships/slideLayout" Target="../slideLayouts/slideLayout419.xml"/><Relationship Id="rId23" Type="http://schemas.openxmlformats.org/officeDocument/2006/relationships/slideLayout" Target="../slideLayouts/slideLayout427.xml"/><Relationship Id="rId28" Type="http://schemas.openxmlformats.org/officeDocument/2006/relationships/slideLayout" Target="../slideLayouts/slideLayout432.xml"/><Relationship Id="rId36" Type="http://schemas.openxmlformats.org/officeDocument/2006/relationships/theme" Target="../theme/theme16.xml"/><Relationship Id="rId10" Type="http://schemas.openxmlformats.org/officeDocument/2006/relationships/slideLayout" Target="../slideLayouts/slideLayout414.xml"/><Relationship Id="rId19" Type="http://schemas.openxmlformats.org/officeDocument/2006/relationships/slideLayout" Target="../slideLayouts/slideLayout423.xml"/><Relationship Id="rId31" Type="http://schemas.openxmlformats.org/officeDocument/2006/relationships/slideLayout" Target="../slideLayouts/slideLayout435.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 Id="rId22" Type="http://schemas.openxmlformats.org/officeDocument/2006/relationships/slideLayout" Target="../slideLayouts/slideLayout426.xml"/><Relationship Id="rId27" Type="http://schemas.openxmlformats.org/officeDocument/2006/relationships/slideLayout" Target="../slideLayouts/slideLayout431.xml"/><Relationship Id="rId30" Type="http://schemas.openxmlformats.org/officeDocument/2006/relationships/slideLayout" Target="../slideLayouts/slideLayout434.xml"/><Relationship Id="rId35" Type="http://schemas.openxmlformats.org/officeDocument/2006/relationships/slideLayout" Target="../slideLayouts/slideLayout4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theme" Target="../theme/theme17.xml"/><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2" Type="http://schemas.openxmlformats.org/officeDocument/2006/relationships/slideLayout" Target="../slideLayouts/slideLayout441.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5" Type="http://schemas.openxmlformats.org/officeDocument/2006/relationships/image" Target="../media/image8.png"/><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image" Target="../media/image7.w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slideLayout" Target="../slideLayouts/slideLayout464.xml"/><Relationship Id="rId18" Type="http://schemas.openxmlformats.org/officeDocument/2006/relationships/slideLayout" Target="../slideLayouts/slideLayout469.xml"/><Relationship Id="rId26" Type="http://schemas.openxmlformats.org/officeDocument/2006/relationships/slideLayout" Target="../slideLayouts/slideLayout477.xml"/><Relationship Id="rId39" Type="http://schemas.openxmlformats.org/officeDocument/2006/relationships/slideLayout" Target="../slideLayouts/slideLayout490.xml"/><Relationship Id="rId3" Type="http://schemas.openxmlformats.org/officeDocument/2006/relationships/slideLayout" Target="../slideLayouts/slideLayout454.xml"/><Relationship Id="rId21" Type="http://schemas.openxmlformats.org/officeDocument/2006/relationships/slideLayout" Target="../slideLayouts/slideLayout472.xml"/><Relationship Id="rId34" Type="http://schemas.openxmlformats.org/officeDocument/2006/relationships/slideLayout" Target="../slideLayouts/slideLayout485.xml"/><Relationship Id="rId42" Type="http://schemas.openxmlformats.org/officeDocument/2006/relationships/theme" Target="../theme/theme18.xml"/><Relationship Id="rId7" Type="http://schemas.openxmlformats.org/officeDocument/2006/relationships/slideLayout" Target="../slideLayouts/slideLayout458.xml"/><Relationship Id="rId12" Type="http://schemas.openxmlformats.org/officeDocument/2006/relationships/slideLayout" Target="../slideLayouts/slideLayout463.xml"/><Relationship Id="rId17" Type="http://schemas.openxmlformats.org/officeDocument/2006/relationships/slideLayout" Target="../slideLayouts/slideLayout468.xml"/><Relationship Id="rId25" Type="http://schemas.openxmlformats.org/officeDocument/2006/relationships/slideLayout" Target="../slideLayouts/slideLayout476.xml"/><Relationship Id="rId33" Type="http://schemas.openxmlformats.org/officeDocument/2006/relationships/slideLayout" Target="../slideLayouts/slideLayout484.xml"/><Relationship Id="rId38" Type="http://schemas.openxmlformats.org/officeDocument/2006/relationships/slideLayout" Target="../slideLayouts/slideLayout489.xml"/><Relationship Id="rId2" Type="http://schemas.openxmlformats.org/officeDocument/2006/relationships/slideLayout" Target="../slideLayouts/slideLayout453.xml"/><Relationship Id="rId16" Type="http://schemas.openxmlformats.org/officeDocument/2006/relationships/slideLayout" Target="../slideLayouts/slideLayout467.xml"/><Relationship Id="rId20" Type="http://schemas.openxmlformats.org/officeDocument/2006/relationships/slideLayout" Target="../slideLayouts/slideLayout471.xml"/><Relationship Id="rId29" Type="http://schemas.openxmlformats.org/officeDocument/2006/relationships/slideLayout" Target="../slideLayouts/slideLayout480.xml"/><Relationship Id="rId41" Type="http://schemas.openxmlformats.org/officeDocument/2006/relationships/slideLayout" Target="../slideLayouts/slideLayout492.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24" Type="http://schemas.openxmlformats.org/officeDocument/2006/relationships/slideLayout" Target="../slideLayouts/slideLayout475.xml"/><Relationship Id="rId32" Type="http://schemas.openxmlformats.org/officeDocument/2006/relationships/slideLayout" Target="../slideLayouts/slideLayout483.xml"/><Relationship Id="rId37" Type="http://schemas.openxmlformats.org/officeDocument/2006/relationships/slideLayout" Target="../slideLayouts/slideLayout488.xml"/><Relationship Id="rId40" Type="http://schemas.openxmlformats.org/officeDocument/2006/relationships/slideLayout" Target="../slideLayouts/slideLayout491.xml"/><Relationship Id="rId5" Type="http://schemas.openxmlformats.org/officeDocument/2006/relationships/slideLayout" Target="../slideLayouts/slideLayout456.xml"/><Relationship Id="rId15" Type="http://schemas.openxmlformats.org/officeDocument/2006/relationships/slideLayout" Target="../slideLayouts/slideLayout466.xml"/><Relationship Id="rId23" Type="http://schemas.openxmlformats.org/officeDocument/2006/relationships/slideLayout" Target="../slideLayouts/slideLayout474.xml"/><Relationship Id="rId28" Type="http://schemas.openxmlformats.org/officeDocument/2006/relationships/slideLayout" Target="../slideLayouts/slideLayout479.xml"/><Relationship Id="rId36" Type="http://schemas.openxmlformats.org/officeDocument/2006/relationships/slideLayout" Target="../slideLayouts/slideLayout487.xml"/><Relationship Id="rId10" Type="http://schemas.openxmlformats.org/officeDocument/2006/relationships/slideLayout" Target="../slideLayouts/slideLayout461.xml"/><Relationship Id="rId19" Type="http://schemas.openxmlformats.org/officeDocument/2006/relationships/slideLayout" Target="../slideLayouts/slideLayout470.xml"/><Relationship Id="rId31" Type="http://schemas.openxmlformats.org/officeDocument/2006/relationships/slideLayout" Target="../slideLayouts/slideLayout482.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slideLayout" Target="../slideLayouts/slideLayout465.xml"/><Relationship Id="rId22" Type="http://schemas.openxmlformats.org/officeDocument/2006/relationships/slideLayout" Target="../slideLayouts/slideLayout473.xml"/><Relationship Id="rId27" Type="http://schemas.openxmlformats.org/officeDocument/2006/relationships/slideLayout" Target="../slideLayouts/slideLayout478.xml"/><Relationship Id="rId30" Type="http://schemas.openxmlformats.org/officeDocument/2006/relationships/slideLayout" Target="../slideLayouts/slideLayout481.xml"/><Relationship Id="rId35" Type="http://schemas.openxmlformats.org/officeDocument/2006/relationships/slideLayout" Target="../slideLayouts/slideLayout48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slideLayout" Target="../slideLayouts/slideLayout505.xml"/><Relationship Id="rId18" Type="http://schemas.openxmlformats.org/officeDocument/2006/relationships/slideLayout" Target="../slideLayouts/slideLayout510.xml"/><Relationship Id="rId26" Type="http://schemas.openxmlformats.org/officeDocument/2006/relationships/slideLayout" Target="../slideLayouts/slideLayout518.xml"/><Relationship Id="rId39" Type="http://schemas.openxmlformats.org/officeDocument/2006/relationships/slideLayout" Target="../slideLayouts/slideLayout531.xml"/><Relationship Id="rId3" Type="http://schemas.openxmlformats.org/officeDocument/2006/relationships/slideLayout" Target="../slideLayouts/slideLayout495.xml"/><Relationship Id="rId21" Type="http://schemas.openxmlformats.org/officeDocument/2006/relationships/slideLayout" Target="../slideLayouts/slideLayout513.xml"/><Relationship Id="rId34" Type="http://schemas.openxmlformats.org/officeDocument/2006/relationships/slideLayout" Target="../slideLayouts/slideLayout526.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17" Type="http://schemas.openxmlformats.org/officeDocument/2006/relationships/slideLayout" Target="../slideLayouts/slideLayout509.xml"/><Relationship Id="rId25" Type="http://schemas.openxmlformats.org/officeDocument/2006/relationships/slideLayout" Target="../slideLayouts/slideLayout517.xml"/><Relationship Id="rId33" Type="http://schemas.openxmlformats.org/officeDocument/2006/relationships/slideLayout" Target="../slideLayouts/slideLayout525.xml"/><Relationship Id="rId38" Type="http://schemas.openxmlformats.org/officeDocument/2006/relationships/slideLayout" Target="../slideLayouts/slideLayout530.xml"/><Relationship Id="rId2" Type="http://schemas.openxmlformats.org/officeDocument/2006/relationships/slideLayout" Target="../slideLayouts/slideLayout494.xml"/><Relationship Id="rId16" Type="http://schemas.openxmlformats.org/officeDocument/2006/relationships/slideLayout" Target="../slideLayouts/slideLayout508.xml"/><Relationship Id="rId20" Type="http://schemas.openxmlformats.org/officeDocument/2006/relationships/slideLayout" Target="../slideLayouts/slideLayout512.xml"/><Relationship Id="rId29" Type="http://schemas.openxmlformats.org/officeDocument/2006/relationships/slideLayout" Target="../slideLayouts/slideLayout521.xml"/><Relationship Id="rId41" Type="http://schemas.openxmlformats.org/officeDocument/2006/relationships/theme" Target="../theme/theme19.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24" Type="http://schemas.openxmlformats.org/officeDocument/2006/relationships/slideLayout" Target="../slideLayouts/slideLayout516.xml"/><Relationship Id="rId32" Type="http://schemas.openxmlformats.org/officeDocument/2006/relationships/slideLayout" Target="../slideLayouts/slideLayout524.xml"/><Relationship Id="rId37" Type="http://schemas.openxmlformats.org/officeDocument/2006/relationships/slideLayout" Target="../slideLayouts/slideLayout529.xml"/><Relationship Id="rId40" Type="http://schemas.openxmlformats.org/officeDocument/2006/relationships/slideLayout" Target="../slideLayouts/slideLayout532.xml"/><Relationship Id="rId5" Type="http://schemas.openxmlformats.org/officeDocument/2006/relationships/slideLayout" Target="../slideLayouts/slideLayout497.xml"/><Relationship Id="rId15" Type="http://schemas.openxmlformats.org/officeDocument/2006/relationships/slideLayout" Target="../slideLayouts/slideLayout507.xml"/><Relationship Id="rId23" Type="http://schemas.openxmlformats.org/officeDocument/2006/relationships/slideLayout" Target="../slideLayouts/slideLayout515.xml"/><Relationship Id="rId28" Type="http://schemas.openxmlformats.org/officeDocument/2006/relationships/slideLayout" Target="../slideLayouts/slideLayout520.xml"/><Relationship Id="rId36" Type="http://schemas.openxmlformats.org/officeDocument/2006/relationships/slideLayout" Target="../slideLayouts/slideLayout528.xml"/><Relationship Id="rId10" Type="http://schemas.openxmlformats.org/officeDocument/2006/relationships/slideLayout" Target="../slideLayouts/slideLayout502.xml"/><Relationship Id="rId19" Type="http://schemas.openxmlformats.org/officeDocument/2006/relationships/slideLayout" Target="../slideLayouts/slideLayout511.xml"/><Relationship Id="rId31" Type="http://schemas.openxmlformats.org/officeDocument/2006/relationships/slideLayout" Target="../slideLayouts/slideLayout523.xml"/><Relationship Id="rId4" Type="http://schemas.openxmlformats.org/officeDocument/2006/relationships/slideLayout" Target="../slideLayouts/slideLayout496.xml"/><Relationship Id="rId9" Type="http://schemas.openxmlformats.org/officeDocument/2006/relationships/slideLayout" Target="../slideLayouts/slideLayout501.xml"/><Relationship Id="rId14" Type="http://schemas.openxmlformats.org/officeDocument/2006/relationships/slideLayout" Target="../slideLayouts/slideLayout506.xml"/><Relationship Id="rId22" Type="http://schemas.openxmlformats.org/officeDocument/2006/relationships/slideLayout" Target="../slideLayouts/slideLayout514.xml"/><Relationship Id="rId27" Type="http://schemas.openxmlformats.org/officeDocument/2006/relationships/slideLayout" Target="../slideLayouts/slideLayout519.xml"/><Relationship Id="rId30" Type="http://schemas.openxmlformats.org/officeDocument/2006/relationships/slideLayout" Target="../slideLayouts/slideLayout522.xml"/><Relationship Id="rId35" Type="http://schemas.openxmlformats.org/officeDocument/2006/relationships/slideLayout" Target="../slideLayouts/slideLayout5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540.xml"/><Relationship Id="rId13" Type="http://schemas.openxmlformats.org/officeDocument/2006/relationships/slideLayout" Target="../slideLayouts/slideLayout545.xml"/><Relationship Id="rId3" Type="http://schemas.openxmlformats.org/officeDocument/2006/relationships/slideLayout" Target="../slideLayouts/slideLayout535.xml"/><Relationship Id="rId7" Type="http://schemas.openxmlformats.org/officeDocument/2006/relationships/slideLayout" Target="../slideLayouts/slideLayout539.xml"/><Relationship Id="rId12" Type="http://schemas.openxmlformats.org/officeDocument/2006/relationships/slideLayout" Target="../slideLayouts/slideLayout544.xml"/><Relationship Id="rId2" Type="http://schemas.openxmlformats.org/officeDocument/2006/relationships/slideLayout" Target="../slideLayouts/slideLayout534.xml"/><Relationship Id="rId16" Type="http://schemas.openxmlformats.org/officeDocument/2006/relationships/image" Target="../media/image8.png"/><Relationship Id="rId1" Type="http://schemas.openxmlformats.org/officeDocument/2006/relationships/slideLayout" Target="../slideLayouts/slideLayout533.xml"/><Relationship Id="rId6" Type="http://schemas.openxmlformats.org/officeDocument/2006/relationships/slideLayout" Target="../slideLayouts/slideLayout538.xml"/><Relationship Id="rId11" Type="http://schemas.openxmlformats.org/officeDocument/2006/relationships/slideLayout" Target="../slideLayouts/slideLayout543.xml"/><Relationship Id="rId5" Type="http://schemas.openxmlformats.org/officeDocument/2006/relationships/slideLayout" Target="../slideLayouts/slideLayout537.xml"/><Relationship Id="rId15" Type="http://schemas.openxmlformats.org/officeDocument/2006/relationships/image" Target="../media/image7.wmf"/><Relationship Id="rId10" Type="http://schemas.openxmlformats.org/officeDocument/2006/relationships/slideLayout" Target="../slideLayouts/slideLayout542.xml"/><Relationship Id="rId4" Type="http://schemas.openxmlformats.org/officeDocument/2006/relationships/slideLayout" Target="../slideLayouts/slideLayout536.xml"/><Relationship Id="rId9" Type="http://schemas.openxmlformats.org/officeDocument/2006/relationships/slideLayout" Target="../slideLayouts/slideLayout541.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53.xml"/><Relationship Id="rId13" Type="http://schemas.openxmlformats.org/officeDocument/2006/relationships/slideLayout" Target="../slideLayouts/slideLayout558.xml"/><Relationship Id="rId3" Type="http://schemas.openxmlformats.org/officeDocument/2006/relationships/slideLayout" Target="../slideLayouts/slideLayout548.xml"/><Relationship Id="rId7" Type="http://schemas.openxmlformats.org/officeDocument/2006/relationships/slideLayout" Target="../slideLayouts/slideLayout552.xml"/><Relationship Id="rId12" Type="http://schemas.openxmlformats.org/officeDocument/2006/relationships/slideLayout" Target="../slideLayouts/slideLayout557.xml"/><Relationship Id="rId2" Type="http://schemas.openxmlformats.org/officeDocument/2006/relationships/slideLayout" Target="../slideLayouts/slideLayout547.xml"/><Relationship Id="rId1" Type="http://schemas.openxmlformats.org/officeDocument/2006/relationships/slideLayout" Target="../slideLayouts/slideLayout546.xml"/><Relationship Id="rId6" Type="http://schemas.openxmlformats.org/officeDocument/2006/relationships/slideLayout" Target="../slideLayouts/slideLayout551.xml"/><Relationship Id="rId11" Type="http://schemas.openxmlformats.org/officeDocument/2006/relationships/slideLayout" Target="../slideLayouts/slideLayout556.xml"/><Relationship Id="rId5" Type="http://schemas.openxmlformats.org/officeDocument/2006/relationships/slideLayout" Target="../slideLayouts/slideLayout550.xml"/><Relationship Id="rId10" Type="http://schemas.openxmlformats.org/officeDocument/2006/relationships/slideLayout" Target="../slideLayouts/slideLayout555.xml"/><Relationship Id="rId4" Type="http://schemas.openxmlformats.org/officeDocument/2006/relationships/slideLayout" Target="../slideLayouts/slideLayout549.xml"/><Relationship Id="rId9" Type="http://schemas.openxmlformats.org/officeDocument/2006/relationships/slideLayout" Target="../slideLayouts/slideLayout554.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slideLayout" Target="../slideLayouts/slideLayout571.xml"/><Relationship Id="rId18" Type="http://schemas.openxmlformats.org/officeDocument/2006/relationships/slideLayout" Target="../slideLayouts/slideLayout576.xml"/><Relationship Id="rId3" Type="http://schemas.openxmlformats.org/officeDocument/2006/relationships/slideLayout" Target="../slideLayouts/slideLayout561.xml"/><Relationship Id="rId21" Type="http://schemas.openxmlformats.org/officeDocument/2006/relationships/image" Target="../media/image8.png"/><Relationship Id="rId7" Type="http://schemas.openxmlformats.org/officeDocument/2006/relationships/slideLayout" Target="../slideLayouts/slideLayout565.xml"/><Relationship Id="rId12" Type="http://schemas.openxmlformats.org/officeDocument/2006/relationships/slideLayout" Target="../slideLayouts/slideLayout570.xml"/><Relationship Id="rId17" Type="http://schemas.openxmlformats.org/officeDocument/2006/relationships/slideLayout" Target="../slideLayouts/slideLayout575.xml"/><Relationship Id="rId2" Type="http://schemas.openxmlformats.org/officeDocument/2006/relationships/slideLayout" Target="../slideLayouts/slideLayout560.xml"/><Relationship Id="rId16" Type="http://schemas.openxmlformats.org/officeDocument/2006/relationships/slideLayout" Target="../slideLayouts/slideLayout574.xml"/><Relationship Id="rId20" Type="http://schemas.openxmlformats.org/officeDocument/2006/relationships/image" Target="../media/image7.wmf"/><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5" Type="http://schemas.openxmlformats.org/officeDocument/2006/relationships/slideLayout" Target="../slideLayouts/slideLayout573.xml"/><Relationship Id="rId10" Type="http://schemas.openxmlformats.org/officeDocument/2006/relationships/slideLayout" Target="../slideLayouts/slideLayout568.xml"/><Relationship Id="rId19" Type="http://schemas.openxmlformats.org/officeDocument/2006/relationships/theme" Target="../theme/theme22.xml"/><Relationship Id="rId4" Type="http://schemas.openxmlformats.org/officeDocument/2006/relationships/slideLayout" Target="../slideLayouts/slideLayout562.xml"/><Relationship Id="rId9" Type="http://schemas.openxmlformats.org/officeDocument/2006/relationships/slideLayout" Target="../slideLayouts/slideLayout567.xml"/><Relationship Id="rId14" Type="http://schemas.openxmlformats.org/officeDocument/2006/relationships/slideLayout" Target="../slideLayouts/slideLayout57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slideLayout" Target="../slideLayouts/slideLayout589.xml"/><Relationship Id="rId18" Type="http://schemas.openxmlformats.org/officeDocument/2006/relationships/slideLayout" Target="../slideLayouts/slideLayout594.xml"/><Relationship Id="rId3" Type="http://schemas.openxmlformats.org/officeDocument/2006/relationships/slideLayout" Target="../slideLayouts/slideLayout579.xml"/><Relationship Id="rId21" Type="http://schemas.openxmlformats.org/officeDocument/2006/relationships/image" Target="../media/image8.png"/><Relationship Id="rId7" Type="http://schemas.openxmlformats.org/officeDocument/2006/relationships/slideLayout" Target="../slideLayouts/slideLayout583.xml"/><Relationship Id="rId12" Type="http://schemas.openxmlformats.org/officeDocument/2006/relationships/slideLayout" Target="../slideLayouts/slideLayout588.xml"/><Relationship Id="rId17" Type="http://schemas.openxmlformats.org/officeDocument/2006/relationships/slideLayout" Target="../slideLayouts/slideLayout593.xml"/><Relationship Id="rId2" Type="http://schemas.openxmlformats.org/officeDocument/2006/relationships/slideLayout" Target="../slideLayouts/slideLayout578.xml"/><Relationship Id="rId16" Type="http://schemas.openxmlformats.org/officeDocument/2006/relationships/slideLayout" Target="../slideLayouts/slideLayout592.xml"/><Relationship Id="rId20" Type="http://schemas.openxmlformats.org/officeDocument/2006/relationships/image" Target="../media/image7.wmf"/><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slideLayout" Target="../slideLayouts/slideLayout587.xml"/><Relationship Id="rId5" Type="http://schemas.openxmlformats.org/officeDocument/2006/relationships/slideLayout" Target="../slideLayouts/slideLayout581.xml"/><Relationship Id="rId15" Type="http://schemas.openxmlformats.org/officeDocument/2006/relationships/slideLayout" Target="../slideLayouts/slideLayout591.xml"/><Relationship Id="rId10" Type="http://schemas.openxmlformats.org/officeDocument/2006/relationships/slideLayout" Target="../slideLayouts/slideLayout586.xml"/><Relationship Id="rId19" Type="http://schemas.openxmlformats.org/officeDocument/2006/relationships/theme" Target="../theme/theme23.xml"/><Relationship Id="rId4" Type="http://schemas.openxmlformats.org/officeDocument/2006/relationships/slideLayout" Target="../slideLayouts/slideLayout580.xml"/><Relationship Id="rId9" Type="http://schemas.openxmlformats.org/officeDocument/2006/relationships/slideLayout" Target="../slideLayouts/slideLayout585.xml"/><Relationship Id="rId14" Type="http://schemas.openxmlformats.org/officeDocument/2006/relationships/slideLayout" Target="../slideLayouts/slideLayout59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8.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7.wm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4.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8.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7.wmf"/><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image" Target="../media/image1.png"/><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theme" Target="../theme/theme5.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image" Target="../media/image1.png"/><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theme" Target="../theme/theme6.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image" Target="../media/image1.png"/><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theme" Target="../theme/theme7.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8.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8.png"/><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7.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9" Type="http://schemas.openxmlformats.org/officeDocument/2006/relationships/image" Target="../media/image1.png"/><Relationship Id="rId3" Type="http://schemas.openxmlformats.org/officeDocument/2006/relationships/slideLayout" Target="../slideLayouts/slideLayout201.xml"/><Relationship Id="rId21" Type="http://schemas.openxmlformats.org/officeDocument/2006/relationships/slideLayout" Target="../slideLayouts/slideLayout219.xml"/><Relationship Id="rId34" Type="http://schemas.openxmlformats.org/officeDocument/2006/relationships/slideLayout" Target="../slideLayouts/slideLayout232.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theme" Target="../theme/theme9.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slideLayout" Target="../slideLayouts/slideLayout227.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image" Target="../media/image17.png"/><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slideLayout" Target="../slideLayouts/slideLayout229.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E917DE0E-AFB1-41FD-BC35-27DB61CA125F}" type="slidenum">
              <a:rPr lang="en-AU" smtClean="0"/>
              <a:pPr/>
              <a:t>‹#›</a:t>
            </a:fld>
            <a:endParaRPr lang="en-AU"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en-AU"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aphicFrame>
        <p:nvGraphicFramePr>
          <p:cNvPr id="19" name="Object 18" hidden="1">
            <a:extLst>
              <a:ext uri="{FF2B5EF4-FFF2-40B4-BE49-F238E27FC236}">
                <a16:creationId xmlns:a16="http://schemas.microsoft.com/office/drawing/2014/main" id="{491F0AD1-9F7D-4B06-B6C9-8D3FB519B683}"/>
              </a:ext>
            </a:extLst>
          </p:cNvPr>
          <p:cNvGraphicFramePr>
            <a:graphicFrameLocks noChangeAspect="1"/>
          </p:cNvGraphicFramePr>
          <p:nvPr userDrawn="1">
            <p:custDataLst>
              <p:tags r:id="rId34"/>
            </p:custDataLst>
            <p:extLst>
              <p:ext uri="{D42A27DB-BD31-4B8C-83A1-F6EECF244321}">
                <p14:modId xmlns:p14="http://schemas.microsoft.com/office/powerpoint/2010/main" val="396116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36" imgW="498" imgH="499" progId="TCLayout.ActiveDocument.1">
                  <p:embed/>
                </p:oleObj>
              </mc:Choice>
              <mc:Fallback>
                <p:oleObj name="think-cell Slide" r:id="rId36" imgW="498" imgH="499" progId="TCLayout.ActiveDocument.1">
                  <p:embed/>
                  <p:pic>
                    <p:nvPicPr>
                      <p:cNvPr id="19" name="Object 18" hidden="1">
                        <a:extLst>
                          <a:ext uri="{FF2B5EF4-FFF2-40B4-BE49-F238E27FC236}">
                            <a16:creationId xmlns:a16="http://schemas.microsoft.com/office/drawing/2014/main" id="{491F0AD1-9F7D-4B06-B6C9-8D3FB519B683}"/>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84537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 id="2147484186" r:id="rId18"/>
    <p:sldLayoutId id="2147484187" r:id="rId19"/>
    <p:sldLayoutId id="2147484188" r:id="rId20"/>
    <p:sldLayoutId id="2147484189" r:id="rId21"/>
    <p:sldLayoutId id="2147484190" r:id="rId22"/>
    <p:sldLayoutId id="2147484191" r:id="rId23"/>
    <p:sldLayoutId id="2147484192" r:id="rId24"/>
    <p:sldLayoutId id="2147484193" r:id="rId25"/>
    <p:sldLayoutId id="2147484194" r:id="rId26"/>
    <p:sldLayoutId id="2147484195" r:id="rId27"/>
    <p:sldLayoutId id="2147484196" r:id="rId28"/>
    <p:sldLayoutId id="2147484197" r:id="rId29"/>
    <p:sldLayoutId id="2147484199" r:id="rId30"/>
    <p:sldLayoutId id="214748420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July 2022.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180706362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5" r:id="rId21"/>
    <p:sldLayoutId id="2147484236" r:id="rId22"/>
    <p:sldLayoutId id="2147484237" r:id="rId23"/>
    <p:sldLayoutId id="2147484238" r:id="rId24"/>
    <p:sldLayoutId id="2147484239" r:id="rId25"/>
    <p:sldLayoutId id="2147484240" r:id="rId26"/>
    <p:sldLayoutId id="2147484241" r:id="rId27"/>
    <p:sldLayoutId id="2147484242" r:id="rId28"/>
    <p:sldLayoutId id="2147484243" r:id="rId29"/>
    <p:sldLayoutId id="2147484244" r:id="rId30"/>
    <p:sldLayoutId id="2147484245" r:id="rId31"/>
    <p:sldLayoutId id="2147484246" r:id="rId32"/>
    <p:sldLayoutId id="2147484247" r:id="rId33"/>
    <p:sldLayoutId id="2147484248" r:id="rId34"/>
    <p:sldLayoutId id="214748424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8617779"/>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 id="2147484268" r:id="rId18"/>
    <p:sldLayoutId id="2147484269" r:id="rId19"/>
    <p:sldLayoutId id="2147484270" r:id="rId20"/>
    <p:sldLayoutId id="2147484271" r:id="rId21"/>
    <p:sldLayoutId id="2147484272" r:id="rId22"/>
    <p:sldLayoutId id="2147484273" r:id="rId23"/>
    <p:sldLayoutId id="2147484274" r:id="rId24"/>
    <p:sldLayoutId id="2147484275" r:id="rId25"/>
    <p:sldLayoutId id="2147484276" r:id="rId26"/>
    <p:sldLayoutId id="2147484277" r:id="rId27"/>
    <p:sldLayoutId id="2147484278" r:id="rId28"/>
    <p:sldLayoutId id="2147484279" r:id="rId29"/>
    <p:sldLayoutId id="2147484280" r:id="rId30"/>
    <p:sldLayoutId id="2147484281" r:id="rId31"/>
    <p:sldLayoutId id="214748428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July 2022.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2933265239"/>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1" r:id="rId25"/>
    <p:sldLayoutId id="2147484322" r:id="rId26"/>
    <p:sldLayoutId id="2147484323" r:id="rId27"/>
    <p:sldLayoutId id="2147484324" r:id="rId28"/>
    <p:sldLayoutId id="2147484325" r:id="rId29"/>
    <p:sldLayoutId id="2147484326" r:id="rId30"/>
    <p:sldLayoutId id="2147484327" r:id="rId31"/>
    <p:sldLayoutId id="2147484328" r:id="rId32"/>
    <p:sldLayoutId id="2147484329" r:id="rId33"/>
    <p:sldLayoutId id="2147484330" r:id="rId34"/>
    <p:sldLayoutId id="2147484331" r:id="rId35"/>
    <p:sldLayoutId id="2147484332"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6"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E917DE0E-AFB1-41FD-BC35-27DB61CA125F}" type="slidenum">
              <a:rPr lang="en-AU" smtClean="0"/>
              <a:pPr/>
              <a:t>‹#›</a:t>
            </a:fld>
            <a:endParaRPr lang="en-AU"/>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en-AU"/>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aphicFrame>
        <p:nvGraphicFramePr>
          <p:cNvPr id="19" name="Object 18" hidden="1">
            <a:extLst>
              <a:ext uri="{FF2B5EF4-FFF2-40B4-BE49-F238E27FC236}">
                <a16:creationId xmlns:a16="http://schemas.microsoft.com/office/drawing/2014/main" id="{491F0AD1-9F7D-4B06-B6C9-8D3FB519B683}"/>
              </a:ext>
            </a:extLst>
          </p:cNvPr>
          <p:cNvGraphicFramePr>
            <a:graphicFrameLocks noChangeAspect="1"/>
          </p:cNvGraphicFramePr>
          <p:nvPr userDrawn="1">
            <p:custDataLst>
              <p:tags r:id="rId35"/>
            </p:custDataLst>
            <p:extLst>
              <p:ext uri="{D42A27DB-BD31-4B8C-83A1-F6EECF244321}">
                <p14:modId xmlns:p14="http://schemas.microsoft.com/office/powerpoint/2010/main" val="396116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37" imgW="498" imgH="499" progId="TCLayout.ActiveDocument.1">
                  <p:embed/>
                </p:oleObj>
              </mc:Choice>
              <mc:Fallback>
                <p:oleObj name="think-cell Slide" r:id="rId37" imgW="498" imgH="499" progId="TCLayout.ActiveDocument.1">
                  <p:embed/>
                  <p:pic>
                    <p:nvPicPr>
                      <p:cNvPr id="19" name="Object 18" hidden="1">
                        <a:extLst>
                          <a:ext uri="{FF2B5EF4-FFF2-40B4-BE49-F238E27FC236}">
                            <a16:creationId xmlns:a16="http://schemas.microsoft.com/office/drawing/2014/main" id="{491F0AD1-9F7D-4B06-B6C9-8D3FB519B683}"/>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956738305"/>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 id="2147484360" r:id="rId27"/>
    <p:sldLayoutId id="2147484361" r:id="rId28"/>
    <p:sldLayoutId id="2147484362" r:id="rId29"/>
    <p:sldLayoutId id="2147484363" r:id="rId30"/>
    <p:sldLayoutId id="2147484364" r:id="rId31"/>
    <p:sldLayoutId id="2147484365"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1" y="352425"/>
            <a:ext cx="10998201"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fr-FR" altLang="fr-FR" dirty="0"/>
              <a:t>Cliquez et modifiez le titre</a:t>
            </a:r>
          </a:p>
        </p:txBody>
      </p:sp>
      <p:sp>
        <p:nvSpPr>
          <p:cNvPr id="1034" name="Rectangle 10"/>
          <p:cNvSpPr>
            <a:spLocks noGrp="1" noChangeArrowheads="1"/>
          </p:cNvSpPr>
          <p:nvPr>
            <p:ph type="body" idx="1"/>
          </p:nvPr>
        </p:nvSpPr>
        <p:spPr bwMode="gray">
          <a:xfrm>
            <a:off x="554495" y="1572696"/>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p:txBody>
      </p:sp>
      <p:cxnSp>
        <p:nvCxnSpPr>
          <p:cNvPr id="4" name="Connecteur droit 3"/>
          <p:cNvCxnSpPr/>
          <p:nvPr/>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702"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fld id="{D0DFE12C-590F-414E-89CA-A05058A2EC28}" type="slidenum">
              <a:rPr lang="en-US" smtClean="0">
                <a:solidFill>
                  <a:srgbClr val="000000"/>
                </a:solidFill>
              </a:rPr>
              <a:pPr/>
              <a:t>‹#›</a:t>
            </a:fld>
            <a:endParaRPr lang="en-US" dirty="0">
              <a:solidFill>
                <a:srgbClr val="000000"/>
              </a:solidFill>
            </a:endParaRPr>
          </a:p>
        </p:txBody>
      </p:sp>
      <p:cxnSp>
        <p:nvCxnSpPr>
          <p:cNvPr id="8" name="Connecteur droit 7"/>
          <p:cNvCxnSpPr/>
          <p:nvPr/>
        </p:nvCxnSpPr>
        <p:spPr bwMode="gray">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6702" y="6194460"/>
            <a:ext cx="1612071" cy="518337"/>
          </a:xfrm>
          <a:prstGeom prst="rect">
            <a:avLst/>
          </a:prstGeom>
        </p:spPr>
      </p:pic>
      <p:sp>
        <p:nvSpPr>
          <p:cNvPr id="3" name="Espace réservé du pied de page 2"/>
          <p:cNvSpPr>
            <a:spLocks noGrp="1"/>
          </p:cNvSpPr>
          <p:nvPr>
            <p:ph type="ftr" sz="quarter" idx="3"/>
          </p:nvPr>
        </p:nvSpPr>
        <p:spPr>
          <a:xfrm>
            <a:off x="931236"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229736653"/>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Lst>
  <p:hf sldNum="0"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6"/>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6"/>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July 2022.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20682475"/>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 id="2147484383" r:id="rId13"/>
    <p:sldLayoutId id="2147484384" r:id="rId14"/>
    <p:sldLayoutId id="2147484385" r:id="rId15"/>
    <p:sldLayoutId id="2147484386" r:id="rId16"/>
    <p:sldLayoutId id="2147484387" r:id="rId17"/>
    <p:sldLayoutId id="2147484388" r:id="rId18"/>
    <p:sldLayoutId id="2147484389" r:id="rId19"/>
    <p:sldLayoutId id="2147484390" r:id="rId20"/>
    <p:sldLayoutId id="2147484391" r:id="rId21"/>
    <p:sldLayoutId id="2147484392" r:id="rId22"/>
    <p:sldLayoutId id="2147484393" r:id="rId23"/>
    <p:sldLayoutId id="2147484394" r:id="rId24"/>
    <p:sldLayoutId id="2147484395" r:id="rId25"/>
    <p:sldLayoutId id="2147484396" r:id="rId26"/>
    <p:sldLayoutId id="2147484397" r:id="rId27"/>
    <p:sldLayoutId id="2147484398" r:id="rId28"/>
    <p:sldLayoutId id="2147484399" r:id="rId29"/>
    <p:sldLayoutId id="2147484400" r:id="rId30"/>
    <p:sldLayoutId id="2147484401" r:id="rId31"/>
    <p:sldLayoutId id="2147484402" r:id="rId32"/>
    <p:sldLayoutId id="2147484403" r:id="rId33"/>
    <p:sldLayoutId id="2147484404" r:id="rId34"/>
    <p:sldLayoutId id="214748440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July 2022. All rights Reserved</a:t>
            </a:r>
          </a:p>
        </p:txBody>
      </p:sp>
    </p:spTree>
    <p:extLst>
      <p:ext uri="{BB962C8B-B14F-4D97-AF65-F5344CB8AC3E}">
        <p14:creationId xmlns:p14="http://schemas.microsoft.com/office/powerpoint/2010/main" val="480938092"/>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5"/>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5"/>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July 2022.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132953295"/>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 id="2147484434" r:id="rId15"/>
    <p:sldLayoutId id="2147484435" r:id="rId16"/>
    <p:sldLayoutId id="2147484436" r:id="rId17"/>
    <p:sldLayoutId id="2147484437" r:id="rId18"/>
    <p:sldLayoutId id="2147484438" r:id="rId19"/>
    <p:sldLayoutId id="2147484439" r:id="rId20"/>
    <p:sldLayoutId id="2147484440" r:id="rId21"/>
    <p:sldLayoutId id="2147484441" r:id="rId22"/>
    <p:sldLayoutId id="2147484442" r:id="rId23"/>
    <p:sldLayoutId id="2147484443" r:id="rId24"/>
    <p:sldLayoutId id="2147484444" r:id="rId25"/>
    <p:sldLayoutId id="2147484445" r:id="rId26"/>
    <p:sldLayoutId id="2147484446" r:id="rId27"/>
    <p:sldLayoutId id="2147484447" r:id="rId28"/>
    <p:sldLayoutId id="2147484448" r:id="rId29"/>
    <p:sldLayoutId id="2147484449" r:id="rId30"/>
    <p:sldLayoutId id="2147484450" r:id="rId31"/>
    <p:sldLayoutId id="2147484451" r:id="rId32"/>
    <p:sldLayoutId id="2147484452" r:id="rId33"/>
    <p:sldLayoutId id="2147484453" r:id="rId34"/>
    <p:sldLayoutId id="2147484454" r:id="rId35"/>
    <p:sldLayoutId id="2147484455" r:id="rId36"/>
    <p:sldLayoutId id="2147484456" r:id="rId37"/>
    <p:sldLayoutId id="2147484457" r:id="rId38"/>
    <p:sldLayoutId id="2147484458" r:id="rId39"/>
    <p:sldLayoutId id="2147484459" r:id="rId40"/>
    <p:sldLayoutId id="2147484460"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July 2022.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1970110177"/>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 id="2147484478" r:id="rId17"/>
    <p:sldLayoutId id="2147484479" r:id="rId18"/>
    <p:sldLayoutId id="2147484480" r:id="rId19"/>
    <p:sldLayoutId id="2147484481" r:id="rId20"/>
    <p:sldLayoutId id="2147484482" r:id="rId21"/>
    <p:sldLayoutId id="2147484483" r:id="rId22"/>
    <p:sldLayoutId id="2147484484" r:id="rId23"/>
    <p:sldLayoutId id="2147484485" r:id="rId24"/>
    <p:sldLayoutId id="2147484486" r:id="rId25"/>
    <p:sldLayoutId id="2147484487" r:id="rId26"/>
    <p:sldLayoutId id="2147484488" r:id="rId27"/>
    <p:sldLayoutId id="2147484489" r:id="rId28"/>
    <p:sldLayoutId id="2147484490" r:id="rId29"/>
    <p:sldLayoutId id="2147484491" r:id="rId30"/>
    <p:sldLayoutId id="2147484492" r:id="rId31"/>
    <p:sldLayoutId id="2147484493" r:id="rId32"/>
    <p:sldLayoutId id="2147484494" r:id="rId33"/>
    <p:sldLayoutId id="2147484495" r:id="rId34"/>
    <p:sldLayoutId id="2147484496" r:id="rId35"/>
    <p:sldLayoutId id="2147484497" r:id="rId36"/>
    <p:sldLayoutId id="2147484498" r:id="rId37"/>
    <p:sldLayoutId id="2147484499" r:id="rId38"/>
    <p:sldLayoutId id="2147484500" r:id="rId39"/>
    <p:sldLayoutId id="2147484501" r:id="rId4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143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July 2022. All rights Reserved</a:t>
            </a:r>
          </a:p>
        </p:txBody>
      </p:sp>
    </p:spTree>
    <p:extLst>
      <p:ext uri="{BB962C8B-B14F-4D97-AF65-F5344CB8AC3E}">
        <p14:creationId xmlns:p14="http://schemas.microsoft.com/office/powerpoint/2010/main" val="3833422262"/>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834FB-3208-4411-B76B-D3772042153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31C62C-F5C2-4DE8-8078-1AB48E0FA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47312-485D-4778-B574-11C0EFC3E53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95F6E68-1EDC-459B-AAC8-8D3B10C62CCB}"/>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Unit Controller Call Series © Sodexo July 2022. All rights Reserved</a:t>
            </a:r>
          </a:p>
        </p:txBody>
      </p:sp>
      <p:sp>
        <p:nvSpPr>
          <p:cNvPr id="6" name="Slide Number Placeholder 5">
            <a:extLst>
              <a:ext uri="{FF2B5EF4-FFF2-40B4-BE49-F238E27FC236}">
                <a16:creationId xmlns:a16="http://schemas.microsoft.com/office/drawing/2014/main" id="{A03DD6B3-DDBC-4246-A0BA-B33BF904A0E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1518E4-36C1-475B-81D3-C9257B3D6FA1}" type="slidenum">
              <a:rPr lang="en-US" smtClean="0"/>
              <a:t>‹#›</a:t>
            </a:fld>
            <a:endParaRPr lang="en-US"/>
          </a:p>
        </p:txBody>
      </p:sp>
    </p:spTree>
    <p:extLst>
      <p:ext uri="{BB962C8B-B14F-4D97-AF65-F5344CB8AC3E}">
        <p14:creationId xmlns:p14="http://schemas.microsoft.com/office/powerpoint/2010/main" val="1380253416"/>
      </p:ext>
    </p:extLst>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endParaRPr lang="en-US" dirty="0"/>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2785407954"/>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 id="2147484546" r:id="rId15"/>
    <p:sldLayoutId id="2147484547" r:id="rId16"/>
    <p:sldLayoutId id="2147484548" r:id="rId17"/>
    <p:sldLayoutId id="2147484549" r:id="rId18"/>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817151749"/>
      </p:ext>
    </p:extLst>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 id="2147484563" r:id="rId13"/>
    <p:sldLayoutId id="2147484564" r:id="rId14"/>
    <p:sldLayoutId id="2147484565" r:id="rId15"/>
    <p:sldLayoutId id="2147484566" r:id="rId16"/>
    <p:sldLayoutId id="2147484567" r:id="rId17"/>
    <p:sldLayoutId id="2147484568" r:id="rId18"/>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91899319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rPr>
              <a:t> – </a:t>
            </a: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192487957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4942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538777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3954" r:id="rId29"/>
    <p:sldLayoutId id="2147483955" r:id="rId30"/>
    <p:sldLayoutId id="214748395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688120"/>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3986" r:id="rId28"/>
    <p:sldLayoutId id="2147483987" r:id="rId29"/>
    <p:sldLayoutId id="2147483988" r:id="rId30"/>
    <p:sldLayoutId id="214748398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5"/>
            <a:ext cx="10998200" cy="438912"/>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3"/>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5" y="6194471"/>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t>‹#›</a:t>
            </a:fld>
            <a:r>
              <a:rPr lang="en-US" dirty="0">
                <a:solidFill>
                  <a:srgbClr val="000000"/>
                </a:solidFill>
              </a:rPr>
              <a:t> – </a:t>
            </a:r>
          </a:p>
        </p:txBody>
      </p:sp>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5" y="6194471"/>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r>
              <a:rPr lang="en-US">
                <a:solidFill>
                  <a:srgbClr val="000000"/>
                </a:solidFill>
              </a:rPr>
              <a:t>Unit Controller Call Series © Sodexo July 2022. All rights Reserved</a:t>
            </a:r>
            <a:endParaRPr lang="en-US" dirty="0">
              <a:solidFill>
                <a:srgbClr val="000000"/>
              </a:solidFill>
            </a:endParaRPr>
          </a:p>
        </p:txBody>
      </p:sp>
    </p:spTree>
    <p:extLst>
      <p:ext uri="{BB962C8B-B14F-4D97-AF65-F5344CB8AC3E}">
        <p14:creationId xmlns:p14="http://schemas.microsoft.com/office/powerpoint/2010/main" val="219286267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10" r:id="rId6"/>
    <p:sldLayoutId id="2147484011" r:id="rId7"/>
    <p:sldLayoutId id="2147484012" r:id="rId8"/>
    <p:sldLayoutId id="2147484013" r:id="rId9"/>
    <p:sldLayoutId id="2147484014" r:id="rId10"/>
    <p:sldLayoutId id="2147484015" r:id="rId11"/>
    <p:sldLayoutId id="214748401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33" algn="l" rtl="0" eaLnBrk="1" fontAlgn="base" hangingPunct="1">
        <a:lnSpc>
          <a:spcPct val="90000"/>
        </a:lnSpc>
        <a:spcBef>
          <a:spcPct val="0"/>
        </a:spcBef>
        <a:spcAft>
          <a:spcPct val="0"/>
        </a:spcAft>
        <a:defRPr sz="2400">
          <a:solidFill>
            <a:schemeClr val="bg2"/>
          </a:solidFill>
          <a:latin typeface="Arial" charset="0"/>
        </a:defRPr>
      </a:lvl6pPr>
      <a:lvl7pPr marL="913865" algn="l" rtl="0" eaLnBrk="1" fontAlgn="base" hangingPunct="1">
        <a:lnSpc>
          <a:spcPct val="90000"/>
        </a:lnSpc>
        <a:spcBef>
          <a:spcPct val="0"/>
        </a:spcBef>
        <a:spcAft>
          <a:spcPct val="0"/>
        </a:spcAft>
        <a:defRPr sz="2400">
          <a:solidFill>
            <a:schemeClr val="bg2"/>
          </a:solidFill>
          <a:latin typeface="Arial" charset="0"/>
        </a:defRPr>
      </a:lvl7pPr>
      <a:lvl8pPr marL="1370799" algn="l" rtl="0" eaLnBrk="1" fontAlgn="base" hangingPunct="1">
        <a:lnSpc>
          <a:spcPct val="90000"/>
        </a:lnSpc>
        <a:spcBef>
          <a:spcPct val="0"/>
        </a:spcBef>
        <a:spcAft>
          <a:spcPct val="0"/>
        </a:spcAft>
        <a:defRPr sz="2400">
          <a:solidFill>
            <a:schemeClr val="bg2"/>
          </a:solidFill>
          <a:latin typeface="Arial" charset="0"/>
        </a:defRPr>
      </a:lvl8pPr>
      <a:lvl9pPr marL="1827731"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282" indent="-266545" algn="l" rtl="0" eaLnBrk="1" fontAlgn="base" hangingPunct="1">
        <a:lnSpc>
          <a:spcPct val="90000"/>
        </a:lnSpc>
        <a:spcBef>
          <a:spcPts val="600"/>
        </a:spcBef>
        <a:spcAft>
          <a:spcPts val="600"/>
        </a:spcAft>
        <a:buClr>
          <a:schemeClr val="accent1"/>
        </a:buClr>
        <a:buSzPct val="120000"/>
        <a:buFont typeface="Arial" pitchFamily="34" charset="0"/>
        <a:buChar char="■"/>
        <a:tabLst>
          <a:tab pos="1615130" algn="l"/>
          <a:tab pos="2329088" algn="l"/>
          <a:tab pos="8072477" algn="r"/>
        </a:tabLst>
        <a:defRPr sz="1800" b="0">
          <a:solidFill>
            <a:schemeClr val="tx2"/>
          </a:solidFill>
          <a:latin typeface="+mn-lt"/>
        </a:defRPr>
      </a:lvl2pPr>
      <a:lvl3pPr marL="1258152" indent="-176111" algn="l" rtl="0" eaLnBrk="1" fontAlgn="base" hangingPunct="1">
        <a:lnSpc>
          <a:spcPct val="90000"/>
        </a:lnSpc>
        <a:spcBef>
          <a:spcPts val="600"/>
        </a:spcBef>
        <a:spcAft>
          <a:spcPts val="600"/>
        </a:spcAft>
        <a:buClr>
          <a:schemeClr val="bg2"/>
        </a:buClr>
        <a:buSzPct val="120000"/>
        <a:buFontTx/>
        <a:buBlip>
          <a:blip r:embed="rId15"/>
        </a:buBlip>
        <a:tabLst>
          <a:tab pos="1082040" algn="l"/>
          <a:tab pos="2148219" algn="l"/>
          <a:tab pos="8072477" algn="r"/>
        </a:tabLst>
        <a:defRPr sz="1400">
          <a:solidFill>
            <a:schemeClr val="tx1"/>
          </a:solidFill>
          <a:latin typeface="+mn-lt"/>
        </a:defRPr>
      </a:lvl3pPr>
      <a:lvl4pPr marL="1786480" indent="-179283" algn="l" rtl="0" eaLnBrk="1" fontAlgn="base" hangingPunct="1">
        <a:lnSpc>
          <a:spcPct val="90000"/>
        </a:lnSpc>
        <a:spcBef>
          <a:spcPts val="600"/>
        </a:spcBef>
        <a:spcAft>
          <a:spcPts val="600"/>
        </a:spcAft>
        <a:buClr>
          <a:schemeClr val="bg2"/>
        </a:buClr>
        <a:buSzPct val="120000"/>
        <a:buFontTx/>
        <a:buBlip>
          <a:blip r:embed="rId15"/>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p:bodyStyle>
    <p:otherStyle>
      <a:defPPr>
        <a:defRPr lang="fr-FR"/>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9">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July 2022.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40"/>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3977576693"/>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 id="2147484153" r:id="rId24"/>
    <p:sldLayoutId id="2147484154" r:id="rId25"/>
    <p:sldLayoutId id="2147484155" r:id="rId26"/>
    <p:sldLayoutId id="2147484156" r:id="rId27"/>
    <p:sldLayoutId id="2147484157" r:id="rId28"/>
    <p:sldLayoutId id="2147484158" r:id="rId29"/>
    <p:sldLayoutId id="2147484159" r:id="rId30"/>
    <p:sldLayoutId id="2147484160" r:id="rId31"/>
    <p:sldLayoutId id="2147484161" r:id="rId32"/>
    <p:sldLayoutId id="2147484162" r:id="rId33"/>
    <p:sldLayoutId id="2147484163" r:id="rId34"/>
    <p:sldLayoutId id="2147484164" r:id="rId35"/>
    <p:sldLayoutId id="2147484165" r:id="rId36"/>
    <p:sldLayoutId id="2147484166"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pursuit.unimelb.edu.au/articles/improving-the-finance-sector-for-all-australia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6.xml"/><Relationship Id="rId4" Type="http://schemas.openxmlformats.org/officeDocument/2006/relationships/hyperlink" Target="https://www.pngall.com/question-mark-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44.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4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2.xml"/></Relationships>
</file>

<file path=ppt/slides/_rels/slide16.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49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44.xml"/><Relationship Id="rId5" Type="http://schemas.openxmlformats.org/officeDocument/2006/relationships/image" Target="../media/image35.png"/><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49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hyperlink" Target="https://us.sodexonet.com/home/our-company/what-we-stand-for/diversity-and-inclusion.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44.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49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4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491.xml"/><Relationship Id="rId5" Type="http://schemas.openxmlformats.org/officeDocument/2006/relationships/hyperlink" Target="https://creativecommons.org/licenses/by-nc-sa/3.0/" TargetMode="External"/><Relationship Id="rId4" Type="http://schemas.openxmlformats.org/officeDocument/2006/relationships/hyperlink" Target="https://mossegalapoma.cat/enquesta-propera-temporada-opinio/"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8.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06.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6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6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61.xml"/></Relationships>
</file>

<file path=ppt/slides/_rels/slide33.xml.rels><?xml version="1.0" encoding="UTF-8" standalone="yes"?>
<Relationships xmlns="http://schemas.openxmlformats.org/package/2006/relationships"><Relationship Id="rId2" Type="http://schemas.openxmlformats.org/officeDocument/2006/relationships/hyperlink" Target="https://us.sodexonet.com/home/tools-x0026-resources/guidelines-and-standards/operations/accountingx002c-finance-x0026-in/audit-and-compliance/subject-matter-expert-calls-and-.html" TargetMode="External"/><Relationship Id="rId1" Type="http://schemas.openxmlformats.org/officeDocument/2006/relationships/slideLayout" Target="../slideLayouts/slideLayout576.xml"/></Relationships>
</file>

<file path=ppt/slides/_rels/slide34.xml.rels><?xml version="1.0" encoding="UTF-8" standalone="yes"?>
<Relationships xmlns="http://schemas.openxmlformats.org/package/2006/relationships"><Relationship Id="rId8" Type="http://schemas.openxmlformats.org/officeDocument/2006/relationships/hyperlink" Target="mailto:Shirley.Murray@sodexo.com" TargetMode="External"/><Relationship Id="rId3" Type="http://schemas.openxmlformats.org/officeDocument/2006/relationships/hyperlink" Target="mailto:Greg.Steele@sodexo.com" TargetMode="External"/><Relationship Id="rId7" Type="http://schemas.openxmlformats.org/officeDocument/2006/relationships/hyperlink" Target="mailto:Mark.Dobosz@sodexo.com" TargetMode="External"/><Relationship Id="rId2" Type="http://schemas.openxmlformats.org/officeDocument/2006/relationships/notesSlide" Target="../notesSlides/notesSlide23.xml"/><Relationship Id="rId1" Type="http://schemas.openxmlformats.org/officeDocument/2006/relationships/slideLayout" Target="../slideLayouts/slideLayout586.xml"/><Relationship Id="rId6" Type="http://schemas.openxmlformats.org/officeDocument/2006/relationships/hyperlink" Target="mailto:Yvonne.Daloise@sodexo.com" TargetMode="External"/><Relationship Id="rId5" Type="http://schemas.openxmlformats.org/officeDocument/2006/relationships/hyperlink" Target="mailto:Chad.Mayerhofer@sodexo.com" TargetMode="External"/><Relationship Id="rId4" Type="http://schemas.openxmlformats.org/officeDocument/2006/relationships/hyperlink" Target="mailto:Robert.Borrelli@sodexo.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8.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9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9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04.xm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94.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94.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94.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94.xml"/></Relationships>
</file>

<file path=ppt/slides/_rels/slide44.xml.rels><?xml version="1.0" encoding="UTF-8" standalone="yes"?>
<Relationships xmlns="http://schemas.openxmlformats.org/package/2006/relationships"><Relationship Id="rId2" Type="http://schemas.openxmlformats.org/officeDocument/2006/relationships/hyperlink" Target="mailto:ClientAccounting.NorAm@sodexo.com" TargetMode="External"/><Relationship Id="rId1" Type="http://schemas.openxmlformats.org/officeDocument/2006/relationships/slideLayout" Target="../slideLayouts/slideLayout594.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594.xml"/></Relationships>
</file>

<file path=ppt/slides/_rels/slide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9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4.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1.png"/><Relationship Id="rId1" Type="http://schemas.openxmlformats.org/officeDocument/2006/relationships/slideLayout" Target="../slideLayouts/slideLayout59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9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0.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94.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8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99.xml"/><Relationship Id="rId5" Type="http://schemas.openxmlformats.org/officeDocument/2006/relationships/image" Target="../media/image57.png"/><Relationship Id="rId4" Type="http://schemas.openxmlformats.org/officeDocument/2006/relationships/image" Target="../media/image7.wmf"/></Relationships>
</file>

<file path=ppt/slides/_rels/slide54.xml.rels><?xml version="1.0" encoding="UTF-8" standalone="yes"?>
<Relationships xmlns="http://schemas.openxmlformats.org/package/2006/relationships"><Relationship Id="rId3" Type="http://schemas.openxmlformats.org/officeDocument/2006/relationships/hyperlink" Target="http://sclohonet.blogspot.com/2010_12_19_archive.html" TargetMode="External"/><Relationship Id="rId2" Type="http://schemas.openxmlformats.org/officeDocument/2006/relationships/image" Target="../media/image58.jpg"/><Relationship Id="rId1" Type="http://schemas.openxmlformats.org/officeDocument/2006/relationships/slideLayout" Target="../slideLayouts/slideLayout1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0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66.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66.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descr="City scape in the background">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extLst>
              <a:ext uri="{837473B0-CC2E-450A-ABE3-18F120FF3D39}">
                <a1611:picAttrSrcUrl xmlns:a1611="http://schemas.microsoft.com/office/drawing/2016/11/main" r:id="rId4"/>
              </a:ext>
            </a:extLst>
          </a:blip>
          <a:srcRect r="6666"/>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442912" y="0"/>
            <a:ext cx="4256087" cy="43815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FY22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kumimoji="0" lang="fr-FR" sz="3700" b="0" i="0" u="none" strike="noStrike" kern="1200" cap="none" spc="0" normalizeH="0" baseline="0" noProof="0">
                <a:ln>
                  <a:noFill/>
                </a:ln>
                <a:solidFill>
                  <a:schemeClr val="tx2"/>
                </a:solidFill>
                <a:effectLst/>
                <a:uLnTx/>
                <a:uFillTx/>
                <a:latin typeface="+mn-lt"/>
                <a:ea typeface="+mn-ea"/>
                <a:cs typeface="+mn-cs"/>
              </a:rPr>
              <a:t>July 2022</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TextBox 4">
            <a:extLst>
              <a:ext uri="{FF2B5EF4-FFF2-40B4-BE49-F238E27FC236}">
                <a16:creationId xmlns:a16="http://schemas.microsoft.com/office/drawing/2014/main" id="{C43EE17B-FB5B-4725-BAB6-E993EA1958A4}"/>
              </a:ext>
            </a:extLst>
          </p:cNvPr>
          <p:cNvSpPr txBox="1"/>
          <p:nvPr/>
        </p:nvSpPr>
        <p:spPr>
          <a:xfrm>
            <a:off x="564762" y="4807826"/>
            <a:ext cx="4419600" cy="1230914"/>
          </a:xfrm>
          <a:prstGeom prst="rect">
            <a:avLst/>
          </a:prstGeom>
          <a:noFill/>
        </p:spPr>
        <p:txBody>
          <a:bodyPr wrap="square" rtlCol="0">
            <a:spAutoFit/>
          </a:bodyPr>
          <a:lstStyle/>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We’ll get started momentarily</a:t>
            </a: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PLEASE keep lines muted</a:t>
            </a:r>
          </a:p>
          <a:p>
            <a:pPr marL="0" marR="0" lvl="0" indent="0" defTabSz="1088470" eaLnBrk="1" fontAlgn="auto" latinLnBrk="0" hangingPunct="1">
              <a:spcBef>
                <a:spcPts val="0"/>
              </a:spcBef>
              <a:spcAft>
                <a:spcPts val="600"/>
              </a:spcAft>
              <a:buClrTx/>
              <a:buSzTx/>
              <a:buFontTx/>
              <a:buNone/>
              <a:tabLst/>
              <a:defRPr/>
            </a:pPr>
            <a:endParaRPr lang="en-US" sz="2133" kern="0" dirty="0">
              <a:solidFill>
                <a:srgbClr val="FFFF00"/>
              </a:solidFill>
            </a:endParaRPr>
          </a:p>
        </p:txBody>
      </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B029-A9DC-48BF-9DF9-F50774BF1A30}"/>
              </a:ext>
            </a:extLst>
          </p:cNvPr>
          <p:cNvSpPr>
            <a:spLocks noGrp="1"/>
          </p:cNvSpPr>
          <p:nvPr>
            <p:ph type="title"/>
          </p:nvPr>
        </p:nvSpPr>
        <p:spPr>
          <a:xfrm>
            <a:off x="443280" y="-346249"/>
            <a:ext cx="10515600" cy="346249"/>
          </a:xfrm>
        </p:spPr>
        <p:txBody>
          <a:bodyPr vert="horz" lIns="0" tIns="0" rIns="0" bIns="0" rtlCol="0" anchor="b">
            <a:spAutoFit/>
          </a:bodyPr>
          <a:lstStyle/>
          <a:p>
            <a:r>
              <a:rPr lang="en-US" dirty="0"/>
              <a:t>Do you have questions?</a:t>
            </a:r>
          </a:p>
        </p:txBody>
      </p:sp>
      <p:pic>
        <p:nvPicPr>
          <p:cNvPr id="7" name="Picture 6" descr="question marks in thought bubbles">
            <a:extLst>
              <a:ext uri="{FF2B5EF4-FFF2-40B4-BE49-F238E27FC236}">
                <a16:creationId xmlns:a16="http://schemas.microsoft.com/office/drawing/2014/main" id="{763F3B3E-E6BA-44C3-9BE0-DB44AED0FE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47800" y="666750"/>
            <a:ext cx="9296400" cy="5524500"/>
          </a:xfrm>
          <a:prstGeom prst="rect">
            <a:avLst/>
          </a:prstGeom>
        </p:spPr>
      </p:pic>
      <p:sp>
        <p:nvSpPr>
          <p:cNvPr id="4" name="Footer Placeholder 3">
            <a:extLst>
              <a:ext uri="{FF2B5EF4-FFF2-40B4-BE49-F238E27FC236}">
                <a16:creationId xmlns:a16="http://schemas.microsoft.com/office/drawing/2014/main" id="{980A6092-2360-C88E-DCB9-189A65B408D9}"/>
              </a:ext>
            </a:extLst>
          </p:cNvPr>
          <p:cNvSpPr>
            <a:spLocks noGrp="1"/>
          </p:cNvSpPr>
          <p:nvPr>
            <p:ph type="ftr" sz="quarter" idx="11"/>
          </p:nvPr>
        </p:nvSpPr>
        <p:spPr/>
        <p:txBody>
          <a:bodyPr/>
          <a:lstStyle/>
          <a:p>
            <a:r>
              <a:rPr lang="en-US"/>
              <a:t>Unit Controller Call Series © Sodexo July 2022. All rights Reserved</a:t>
            </a:r>
            <a:endParaRPr lang="en-US" dirty="0"/>
          </a:p>
        </p:txBody>
      </p:sp>
    </p:spTree>
    <p:extLst>
      <p:ext uri="{BB962C8B-B14F-4D97-AF65-F5344CB8AC3E}">
        <p14:creationId xmlns:p14="http://schemas.microsoft.com/office/powerpoint/2010/main" val="373820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F69977-9756-D310-6A16-55F4527C3084}"/>
              </a:ext>
            </a:extLst>
          </p:cNvPr>
          <p:cNvSpPr>
            <a:spLocks noGrp="1"/>
          </p:cNvSpPr>
          <p:nvPr>
            <p:ph type="title" idx="4294967295"/>
          </p:nvPr>
        </p:nvSpPr>
        <p:spPr/>
        <p:txBody>
          <a:bodyPr/>
          <a:lstStyle/>
          <a:p>
            <a:r>
              <a:rPr lang="en-US" dirty="0">
                <a:solidFill>
                  <a:schemeClr val="bg1"/>
                </a:solidFill>
              </a:rPr>
              <a:t>AR</a:t>
            </a:r>
            <a:r>
              <a:rPr lang="en-US" baseline="0" dirty="0">
                <a:solidFill>
                  <a:schemeClr val="bg1"/>
                </a:solidFill>
              </a:rPr>
              <a:t> Collections deadline for Q3 FY22</a:t>
            </a:r>
            <a:endParaRPr lang="en-US" dirty="0">
              <a:solidFill>
                <a:schemeClr val="bg1"/>
              </a:solidFill>
            </a:endParaRPr>
          </a:p>
        </p:txBody>
      </p:sp>
      <p:sp>
        <p:nvSpPr>
          <p:cNvPr id="4" name="Picture Placeholder 3" descr="Collect It! Deadline for Quarter 3 FY22 Payments">
            <a:extLst>
              <a:ext uri="{FF2B5EF4-FFF2-40B4-BE49-F238E27FC236}">
                <a16:creationId xmlns:a16="http://schemas.microsoft.com/office/drawing/2014/main" id="{3395923E-1207-F41A-2A61-26A6FDD0916E}"/>
              </a:ext>
            </a:extLst>
          </p:cNvPr>
          <p:cNvSpPr>
            <a:spLocks noGrp="1"/>
          </p:cNvSpPr>
          <p:nvPr>
            <p:ph type="pic" sz="quarter" idx="64"/>
          </p:nvPr>
        </p:nvSpPr>
        <p:spPr/>
      </p:sp>
      <p:sp>
        <p:nvSpPr>
          <p:cNvPr id="12" name="Espace réservé du texte 11" descr="Text box decorative only">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5"/>
          </p:nvPr>
        </p:nvSpPr>
        <p:spPr/>
        <p:txBody>
          <a:bodyPr/>
          <a:lstStyle/>
          <a:p>
            <a:r>
              <a:rPr lang="en-US" sz="4800" dirty="0"/>
              <a:t>Q4 Collections Deadlines </a:t>
            </a:r>
          </a:p>
          <a:p>
            <a:endParaRPr lang="en-US" sz="4800" dirty="0"/>
          </a:p>
          <a:p>
            <a:pPr lvl="1"/>
            <a:r>
              <a:rPr lang="en-US" noProof="0" dirty="0"/>
              <a:t>July, 2022</a:t>
            </a:r>
          </a:p>
        </p:txBody>
      </p:sp>
      <p:sp>
        <p:nvSpPr>
          <p:cNvPr id="2" name="Footer Placeholder 1" descr="Copyright information, Sodexo 2021, all rights reserved">
            <a:extLst>
              <a:ext uri="{FF2B5EF4-FFF2-40B4-BE49-F238E27FC236}">
                <a16:creationId xmlns:a16="http://schemas.microsoft.com/office/drawing/2014/main" id="{E81A0B93-3A7A-43F8-A55E-E905797886CE}"/>
              </a:ext>
            </a:extLst>
          </p:cNvPr>
          <p:cNvSpPr>
            <a:spLocks noGrp="1"/>
          </p:cNvSpPr>
          <p:nvPr>
            <p:ph type="ftr" sz="quarter" idx="66"/>
          </p:nvPr>
        </p:nvSpPr>
        <p:spPr/>
        <p:txBody>
          <a:bodyPr/>
          <a:lstStyle/>
          <a:p>
            <a:pPr defTabSz="609570">
              <a:defRPr/>
            </a:pPr>
            <a:r>
              <a:rPr lang="en-US">
                <a:solidFill>
                  <a:prstClr val="white"/>
                </a:solidFill>
                <a:latin typeface="Arial" panose="020B0604020202020204"/>
              </a:rPr>
              <a:t>Unit Controller Call Series © Sodexo July 2022. All rights Reserved</a:t>
            </a:r>
            <a:endParaRPr lang="en-US" dirty="0">
              <a:solidFill>
                <a:prstClr val="white"/>
              </a:solidFill>
              <a:latin typeface="Arial" panose="020B0604020202020204"/>
            </a:endParaRPr>
          </a:p>
        </p:txBody>
      </p:sp>
    </p:spTree>
    <p:extLst>
      <p:ext uri="{BB962C8B-B14F-4D97-AF65-F5344CB8AC3E}">
        <p14:creationId xmlns:p14="http://schemas.microsoft.com/office/powerpoint/2010/main" val="156773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nchor="t"/>
          <a:lstStyle/>
          <a:p>
            <a:pPr marL="284156" algn="ctr"/>
            <a:endParaRPr lang="en-US" sz="4400" b="0" dirty="0"/>
          </a:p>
          <a:p>
            <a:pPr marL="284156" algn="ctr"/>
            <a:endParaRPr lang="en-US" sz="4400" b="0" dirty="0"/>
          </a:p>
          <a:p>
            <a:pPr marL="284156" algn="ctr"/>
            <a:r>
              <a:rPr lang="en-US" sz="4400" b="0" dirty="0"/>
              <a:t>US – Collect It!</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rgbClr val="0033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pPr>
            <a:endParaRPr lang="en-US" sz="1800">
              <a:solidFill>
                <a:srgbClr val="000000"/>
              </a:solidFill>
              <a:latin typeface="Arial" charset="0"/>
            </a:endParaRPr>
          </a:p>
        </p:txBody>
      </p:sp>
      <p:pic>
        <p:nvPicPr>
          <p:cNvPr id="9" name="Picture 8">
            <a:extLst>
              <a:ext uri="{FF2B5EF4-FFF2-40B4-BE49-F238E27FC236}">
                <a16:creationId xmlns:a16="http://schemas.microsoft.com/office/drawing/2014/main" id="{FF450A5C-5254-459C-9810-A01AA7317E96}"/>
              </a:ext>
            </a:extLst>
          </p:cNvPr>
          <p:cNvPicPr>
            <a:picLocks noChangeAspect="1"/>
          </p:cNvPicPr>
          <p:nvPr/>
        </p:nvPicPr>
        <p:blipFill>
          <a:blip r:embed="rId3"/>
          <a:stretch>
            <a:fillRect/>
          </a:stretch>
        </p:blipFill>
        <p:spPr>
          <a:xfrm>
            <a:off x="6384032" y="2852936"/>
            <a:ext cx="3936437" cy="2111024"/>
          </a:xfrm>
          <a:prstGeom prst="rect">
            <a:avLst/>
          </a:prstGeom>
        </p:spPr>
      </p:pic>
      <p:pic>
        <p:nvPicPr>
          <p:cNvPr id="10" name="Graphic 9" descr="Money with solid fill">
            <a:extLst>
              <a:ext uri="{FF2B5EF4-FFF2-40B4-BE49-F238E27FC236}">
                <a16:creationId xmlns:a16="http://schemas.microsoft.com/office/drawing/2014/main" id="{814C8654-3E1F-4126-8F76-94EDB0843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2449" y="2180861"/>
            <a:ext cx="2304256" cy="2304256"/>
          </a:xfrm>
          <a:prstGeom prst="rect">
            <a:avLst/>
          </a:prstGeom>
        </p:spPr>
      </p:pic>
      <p:sp>
        <p:nvSpPr>
          <p:cNvPr id="3" name="Footer Placeholder 2">
            <a:extLst>
              <a:ext uri="{FF2B5EF4-FFF2-40B4-BE49-F238E27FC236}">
                <a16:creationId xmlns:a16="http://schemas.microsoft.com/office/drawing/2014/main" id="{732108EB-B0FC-B7DD-D942-699F86E8019F}"/>
              </a:ext>
            </a:extLst>
          </p:cNvPr>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p>
        </p:txBody>
      </p:sp>
    </p:spTree>
    <p:extLst>
      <p:ext uri="{BB962C8B-B14F-4D97-AF65-F5344CB8AC3E}">
        <p14:creationId xmlns:p14="http://schemas.microsoft.com/office/powerpoint/2010/main" val="27633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3, FY22"/>
          <p:cNvSpPr>
            <a:spLocks noGrp="1"/>
          </p:cNvSpPr>
          <p:nvPr>
            <p:ph type="title"/>
          </p:nvPr>
        </p:nvSpPr>
        <p:spPr>
          <a:solidFill>
            <a:srgbClr val="25359C"/>
          </a:solidFill>
        </p:spPr>
        <p:txBody>
          <a:bodyPr/>
          <a:lstStyle/>
          <a:p>
            <a:pPr marL="0" indent="0">
              <a:buNone/>
            </a:pPr>
            <a:r>
              <a:rPr lang="en-US" sz="3200" dirty="0">
                <a:solidFill>
                  <a:schemeClr val="bg1"/>
                </a:solidFill>
              </a:rPr>
              <a:t> Collect It! Deadline for Quarter 4, FY22</a:t>
            </a:r>
          </a:p>
        </p:txBody>
      </p:sp>
      <p:sp>
        <p:nvSpPr>
          <p:cNvPr id="2" name="TextBox 1" descr="Your help is needed to increase our cash flow. To ensure that your AR payments, bank deposits, cash receipts, and cash balances are properly credited for Quarter 3, all deposits must be made on or before Tuesday, May 31st&#10;&#10;Page 3 will have the deadlines for Electronic Payments and page 4 for check payments">
            <a:extLst>
              <a:ext uri="{FF2B5EF4-FFF2-40B4-BE49-F238E27FC236}">
                <a16:creationId xmlns:a16="http://schemas.microsoft.com/office/drawing/2014/main" id="{63F2127E-860B-45AF-B612-29AB2A355EB5}"/>
              </a:ext>
            </a:extLst>
          </p:cNvPr>
          <p:cNvSpPr txBox="1"/>
          <p:nvPr/>
        </p:nvSpPr>
        <p:spPr>
          <a:xfrm>
            <a:off x="719403" y="1508787"/>
            <a:ext cx="9505056" cy="4524315"/>
          </a:xfrm>
          <a:prstGeom prst="rect">
            <a:avLst/>
          </a:prstGeom>
          <a:noFill/>
        </p:spPr>
        <p:txBody>
          <a:bodyPr wrap="square" rtlCol="0">
            <a:spAutoFit/>
          </a:bodyPr>
          <a:lstStyle/>
          <a:p>
            <a:pPr defTabSz="1219170">
              <a:defRPr/>
            </a:pPr>
            <a:r>
              <a:rPr lang="en-US" b="1" kern="0" dirty="0">
                <a:solidFill>
                  <a:srgbClr val="2A295C"/>
                </a:solidFill>
                <a:latin typeface="Calibri"/>
              </a:rPr>
              <a:t>Your help is needed to increase our cash flow. To ensure that your AR payments, bank deposits, cash receipts, and cash balances are properly credited for Quarter 4, all deposits must be made on or before </a:t>
            </a:r>
            <a:r>
              <a:rPr lang="en-US" b="1" kern="0" dirty="0">
                <a:solidFill>
                  <a:srgbClr val="FF0000"/>
                </a:solidFill>
                <a:latin typeface="Calibri"/>
              </a:rPr>
              <a:t>Wednesday, August 31st</a:t>
            </a:r>
            <a:r>
              <a:rPr lang="en-US" b="1" kern="0" dirty="0">
                <a:solidFill>
                  <a:srgbClr val="2A295C"/>
                </a:solidFill>
                <a:latin typeface="Calibri"/>
              </a:rPr>
              <a:t>.  </a:t>
            </a:r>
          </a:p>
          <a:p>
            <a:pPr defTabSz="1219170">
              <a:defRPr/>
            </a:pPr>
            <a:endParaRPr lang="en-US" b="1" kern="0" dirty="0">
              <a:solidFill>
                <a:srgbClr val="2A295C"/>
              </a:solidFill>
              <a:latin typeface="Calibri"/>
            </a:endParaRPr>
          </a:p>
          <a:p>
            <a:pPr defTabSz="1219170">
              <a:defRPr/>
            </a:pPr>
            <a:r>
              <a:rPr lang="en-US" b="1" kern="0" dirty="0">
                <a:solidFill>
                  <a:srgbClr val="2A295C"/>
                </a:solidFill>
                <a:latin typeface="Calibri"/>
              </a:rPr>
              <a:t>Please observe the following deadlines depending on your payment method.</a:t>
            </a:r>
          </a:p>
          <a:p>
            <a:pPr defTabSz="1219170">
              <a:defRPr/>
            </a:pPr>
            <a:endParaRPr lang="en-US" kern="0" dirty="0">
              <a:solidFill>
                <a:srgbClr val="2A295C"/>
              </a:solidFill>
              <a:latin typeface="Calibri"/>
            </a:endParaRPr>
          </a:p>
          <a:p>
            <a:pPr defTabSz="1219170">
              <a:defRPr/>
            </a:pPr>
            <a:r>
              <a:rPr lang="en-US" kern="0" dirty="0">
                <a:solidFill>
                  <a:srgbClr val="2A295C"/>
                </a:solidFill>
                <a:latin typeface="Calibri"/>
              </a:rPr>
              <a:t>Select the payment link(s) below for further details:</a:t>
            </a:r>
          </a:p>
          <a:p>
            <a:pPr defTabSz="1219170">
              <a:defRPr/>
            </a:pPr>
            <a:endParaRPr lang="en-US" kern="0" dirty="0">
              <a:solidFill>
                <a:prstClr val="black"/>
              </a:solidFill>
              <a:latin typeface="Calibri"/>
            </a:endParaRPr>
          </a:p>
          <a:p>
            <a:pPr defTabSz="1219170">
              <a:defRPr/>
            </a:pPr>
            <a:r>
              <a:rPr lang="en-US"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(ACH/WIRE) PAYMENTS</a:t>
            </a:r>
            <a:r>
              <a:rPr lang="en-US" b="1" kern="0" dirty="0">
                <a:solidFill>
                  <a:srgbClr val="FF0000"/>
                </a:solidFill>
                <a:latin typeface="Calibri"/>
              </a:rPr>
              <a:t> </a:t>
            </a:r>
          </a:p>
          <a:p>
            <a:pPr defTabSz="1219170">
              <a:defRPr/>
            </a:pPr>
            <a:r>
              <a:rPr lang="en-US"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4 FY22</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A reminder, Monday May 30th is a bank holiday.">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defRPr/>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May 26th with a value date of May 31st.&#10;If the ACH is 1-day processing, ACH must be released from the client's bank on or before May 27th with a value date of May 31st.&#10;If the client is a doing a same wire transfer up to $1,000,000 on Tuesday May 31st, it must be released May 31st with a value date of May 31st.">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2 Day ACH: Monday August 29</a:t>
            </a:r>
            <a:r>
              <a:rPr lang="en-US" baseline="30000" dirty="0">
                <a:solidFill>
                  <a:srgbClr val="FF0000"/>
                </a:solidFill>
                <a:latin typeface="Arial"/>
              </a:rPr>
              <a:t>th</a:t>
            </a:r>
            <a:endParaRPr lang="en-US" dirty="0">
              <a:solidFill>
                <a:srgbClr val="FF0000"/>
              </a:solidFill>
              <a:latin typeface="Arial"/>
            </a:endParaRPr>
          </a:p>
          <a:p>
            <a:pPr defTabSz="1088470">
              <a:defRPr/>
            </a:pPr>
            <a:r>
              <a:rPr lang="en-US" dirty="0">
                <a:solidFill>
                  <a:srgbClr val="2A295C"/>
                </a:solidFill>
                <a:latin typeface="Arial"/>
              </a:rPr>
              <a:t>	If ACH is 2-day processing, ACH must be released from client’s bank 	on or before the 29</a:t>
            </a:r>
            <a:r>
              <a:rPr lang="en-US" baseline="30000" dirty="0">
                <a:solidFill>
                  <a:srgbClr val="2A295C"/>
                </a:solidFill>
                <a:latin typeface="Arial"/>
              </a:rPr>
              <a:t>th</a:t>
            </a:r>
            <a:r>
              <a:rPr lang="en-US" dirty="0">
                <a:solidFill>
                  <a:srgbClr val="2A295C"/>
                </a:solidFill>
                <a:latin typeface="Arial"/>
              </a:rPr>
              <a:t> with a value date of August 31</a:t>
            </a:r>
            <a:r>
              <a:rPr lang="en-US" baseline="30000" dirty="0">
                <a:solidFill>
                  <a:srgbClr val="2A295C"/>
                </a:solidFill>
                <a:latin typeface="Arial"/>
              </a:rPr>
              <a:t>st</a:t>
            </a:r>
            <a:r>
              <a:rPr lang="en-US"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1 Day ACH: Tuesday August 30</a:t>
            </a:r>
            <a:r>
              <a:rPr lang="en-US" baseline="30000" dirty="0">
                <a:solidFill>
                  <a:srgbClr val="FF0000"/>
                </a:solidFill>
                <a:latin typeface="Arial"/>
              </a:rPr>
              <a:t>th</a:t>
            </a:r>
            <a:r>
              <a:rPr lang="en-US" dirty="0">
                <a:solidFill>
                  <a:srgbClr val="FF0000"/>
                </a:solidFill>
                <a:latin typeface="Arial"/>
              </a:rPr>
              <a:t> </a:t>
            </a:r>
          </a:p>
          <a:p>
            <a:pPr marL="1088470" lvl="2" defTabSz="1088470">
              <a:buClr>
                <a:srgbClr val="FF0000"/>
              </a:buClr>
              <a:buSzPct val="110000"/>
              <a:defRPr/>
            </a:pPr>
            <a:r>
              <a:rPr lang="en-US" dirty="0">
                <a:solidFill>
                  <a:srgbClr val="2A295C"/>
                </a:solidFill>
                <a:latin typeface="Arial"/>
              </a:rPr>
              <a:t>If ACH is a 1-day processing, ACH must be released from client’s bank on or before the 30</a:t>
            </a:r>
            <a:r>
              <a:rPr lang="en-US" baseline="30000" dirty="0">
                <a:solidFill>
                  <a:srgbClr val="2A295C"/>
                </a:solidFill>
                <a:latin typeface="Arial"/>
              </a:rPr>
              <a:t>th</a:t>
            </a:r>
            <a:r>
              <a:rPr lang="en-US" dirty="0">
                <a:solidFill>
                  <a:srgbClr val="2A295C"/>
                </a:solidFill>
                <a:latin typeface="Arial"/>
              </a:rPr>
              <a:t> with a value date of August 31</a:t>
            </a:r>
            <a:r>
              <a:rPr lang="en-US" baseline="30000" dirty="0">
                <a:solidFill>
                  <a:srgbClr val="2A295C"/>
                </a:solidFill>
                <a:latin typeface="Arial"/>
              </a:rPr>
              <a:t>st</a:t>
            </a:r>
            <a:r>
              <a:rPr lang="en-US"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Wednesday August 31</a:t>
            </a:r>
            <a:r>
              <a:rPr lang="en-US" baseline="30000" dirty="0">
                <a:solidFill>
                  <a:srgbClr val="FF0000"/>
                </a:solidFill>
                <a:latin typeface="Arial"/>
              </a:rPr>
              <a:t>st</a:t>
            </a:r>
            <a:endParaRPr lang="en-US" dirty="0">
              <a:solidFill>
                <a:srgbClr val="FF0000"/>
              </a:solidFill>
              <a:latin typeface="Arial"/>
            </a:endParaRPr>
          </a:p>
          <a:p>
            <a:pPr marL="1088470" lvl="2" defTabSz="1088470">
              <a:buClr>
                <a:srgbClr val="FF0000"/>
              </a:buClr>
              <a:buSzPct val="110000"/>
              <a:defRPr/>
            </a:pPr>
            <a:r>
              <a:rPr lang="en-US" dirty="0">
                <a:solidFill>
                  <a:srgbClr val="2A295C"/>
                </a:solidFill>
                <a:latin typeface="Arial"/>
              </a:rPr>
              <a:t>For client payments to post to Sodexo’s bank account on </a:t>
            </a:r>
            <a:r>
              <a:rPr lang="en-US">
                <a:solidFill>
                  <a:srgbClr val="2A295C"/>
                </a:solidFill>
                <a:latin typeface="Arial"/>
              </a:rPr>
              <a:t>Wednesday August 31</a:t>
            </a:r>
            <a:r>
              <a:rPr lang="en-US" baseline="30000">
                <a:solidFill>
                  <a:srgbClr val="2A295C"/>
                </a:solidFill>
                <a:latin typeface="Arial"/>
              </a:rPr>
              <a:t>st</a:t>
            </a:r>
            <a:r>
              <a:rPr lang="en-US" dirty="0">
                <a:solidFill>
                  <a:srgbClr val="2A295C"/>
                </a:solidFill>
                <a:latin typeface="Arial"/>
              </a:rPr>
              <a:t>, client must initiate a SAME DAY wire transfer payment of up to $1,000,000 on the 31</a:t>
            </a:r>
            <a:r>
              <a:rPr lang="en-US" baseline="30000" dirty="0">
                <a:solidFill>
                  <a:srgbClr val="2A295C"/>
                </a:solidFill>
                <a:latin typeface="Arial"/>
              </a:rPr>
              <a:t>st</a:t>
            </a:r>
            <a:r>
              <a:rPr lang="en-US" dirty="0">
                <a:solidFill>
                  <a:srgbClr val="2A295C"/>
                </a:solidFill>
                <a:latin typeface="Arial"/>
              </a:rPr>
              <a:t> with a value date of August 31</a:t>
            </a:r>
            <a:r>
              <a:rPr lang="en-US" baseline="30000" dirty="0">
                <a:solidFill>
                  <a:srgbClr val="2A295C"/>
                </a:solidFill>
                <a:latin typeface="Arial"/>
              </a:rPr>
              <a:t>st</a:t>
            </a:r>
            <a:endParaRPr lang="en-US" dirty="0">
              <a:solidFill>
                <a:srgbClr val="2A295C"/>
              </a:solidFill>
              <a:latin typeface="Arial"/>
            </a:endParaRPr>
          </a:p>
        </p:txBody>
      </p:sp>
    </p:spTree>
    <p:extLst>
      <p:ext uri="{BB962C8B-B14F-4D97-AF65-F5344CB8AC3E}">
        <p14:creationId xmlns:p14="http://schemas.microsoft.com/office/powerpoint/2010/main" val="28377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4 FY22</a:t>
            </a:r>
            <a:endParaRPr sz="2667" dirty="0">
              <a:solidFill>
                <a:schemeClr val="bg1"/>
              </a:solidFill>
            </a:endParaRPr>
          </a:p>
        </p:txBody>
      </p:sp>
      <p:sp>
        <p:nvSpPr>
          <p:cNvPr id="3" name="object 3"/>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defRPr/>
            </a:pPr>
            <a:r>
              <a:rPr lang="en-US" sz="1867" b="1" spc="-5" dirty="0">
                <a:solidFill>
                  <a:srgbClr val="2A295C"/>
                </a:solidFill>
                <a:latin typeface="Calibri"/>
                <a:cs typeface="Calibri"/>
              </a:rPr>
              <a:t>Quarter 4</a:t>
            </a: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dirty="0">
                <a:solidFill>
                  <a:srgbClr val="2A295C"/>
                </a:solidFill>
                <a:latin typeface="Calibri"/>
                <a:cs typeface="Calibri"/>
              </a:rPr>
              <a:t>for 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Wednesday August 31</a:t>
            </a:r>
            <a:r>
              <a:rPr lang="en-US" sz="2133" b="1" u="sng" spc="-5" baseline="30000" dirty="0">
                <a:solidFill>
                  <a:srgbClr val="2A295C"/>
                </a:solidFill>
                <a:latin typeface="Calibri"/>
                <a:cs typeface="Calibri"/>
              </a:rPr>
              <a:t>st</a:t>
            </a:r>
            <a:endParaRPr lang="en-US" sz="1867" u="sng" dirty="0">
              <a:solidFill>
                <a:srgbClr val="2A295C"/>
              </a:solidFill>
              <a:latin typeface="Calibri"/>
              <a:cs typeface="Calibri"/>
            </a:endParaRPr>
          </a:p>
        </p:txBody>
      </p:sp>
      <p:sp>
        <p:nvSpPr>
          <p:cNvPr id="10" name="TextBox 9">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defRPr/>
            </a:pPr>
            <a:r>
              <a:rPr lang="en-US" sz="1400" b="1" u="sng" dirty="0">
                <a:solidFill>
                  <a:srgbClr val="FF0000"/>
                </a:solidFill>
                <a:latin typeface="Arial"/>
              </a:rPr>
              <a:t>Lock Box address: </a:t>
            </a:r>
          </a:p>
          <a:p>
            <a:pPr defTabSz="1088470">
              <a:defRPr/>
            </a:pPr>
            <a:r>
              <a:rPr lang="en-US" sz="1400" dirty="0">
                <a:solidFill>
                  <a:srgbClr val="FF0000"/>
                </a:solidFill>
                <a:latin typeface="Arial"/>
              </a:rPr>
              <a:t>Sodexo Inc &amp; Affiliates</a:t>
            </a:r>
          </a:p>
          <a:p>
            <a:pPr defTabSz="1088470">
              <a:defRPr/>
            </a:pPr>
            <a:r>
              <a:rPr lang="en-US" sz="1400" dirty="0">
                <a:solidFill>
                  <a:srgbClr val="FF0000"/>
                </a:solidFill>
                <a:latin typeface="Arial"/>
              </a:rPr>
              <a:t>Attn:  360170</a:t>
            </a:r>
          </a:p>
          <a:p>
            <a:pPr defTabSz="1088470">
              <a:defRPr/>
            </a:pPr>
            <a:r>
              <a:rPr lang="en-US" sz="1400" dirty="0">
                <a:solidFill>
                  <a:srgbClr val="FF0000"/>
                </a:solidFill>
                <a:latin typeface="Arial"/>
              </a:rPr>
              <a:t>500 Ross St 154-0455</a:t>
            </a:r>
          </a:p>
          <a:p>
            <a:pPr defTabSz="1088470">
              <a:defRPr/>
            </a:pPr>
            <a:r>
              <a:rPr lang="en-US" sz="1400" dirty="0">
                <a:solidFill>
                  <a:srgbClr val="FF0000"/>
                </a:solidFill>
                <a:latin typeface="Arial"/>
              </a:rPr>
              <a:t>Pittsburgh, PA   15262-0001</a:t>
            </a:r>
          </a:p>
          <a:p>
            <a:pPr defTabSz="1088470">
              <a:defRPr/>
            </a:pPr>
            <a:r>
              <a:rPr lang="en-US" sz="1400" dirty="0">
                <a:solidFill>
                  <a:srgbClr val="FF0000"/>
                </a:solidFill>
                <a:latin typeface="Arial"/>
              </a:rPr>
              <a:t>Telephone (</a:t>
            </a:r>
            <a:r>
              <a:rPr lang="en-US" sz="1400">
                <a:solidFill>
                  <a:srgbClr val="FF0000"/>
                </a:solidFill>
                <a:latin typeface="Arial"/>
              </a:rPr>
              <a:t>412) 234-4381</a:t>
            </a:r>
            <a:endParaRPr lang="en-US" sz="1400" dirty="0">
              <a:solidFill>
                <a:srgbClr val="FF0000"/>
              </a:solidFill>
              <a:latin typeface="Arial"/>
            </a:endParaRPr>
          </a:p>
        </p:txBody>
      </p:sp>
      <p:graphicFrame>
        <p:nvGraphicFramePr>
          <p:cNvPr id="8" name="Table 7" descr="For checks received by Thursday May 26th  and they are greater than $2,500,  overnight check to the lockbox address with next day delivery.  If your checks received by Friday May 27th overnight check(s) to the lockbox with next day air early am delivery. For checks greater than $100,000 received on Tuesday May 31st, please call the AR Department at 1-800-828-7762 option 2 and option 2 before 2pm ET">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solidFill>
                      <a:srgbClr val="25359C"/>
                    </a:solidFill>
                  </a:tcPr>
                </a:tc>
                <a:tc>
                  <a:txBody>
                    <a:bodyPr/>
                    <a:lstStyle/>
                    <a:p>
                      <a:pPr algn="ctr"/>
                      <a:r>
                        <a:rPr lang="en-US" sz="1600" dirty="0"/>
                        <a:t>Important Dates</a:t>
                      </a:r>
                    </a:p>
                  </a:txBody>
                  <a:tcPr>
                    <a:solidFill>
                      <a:srgbClr val="25359C"/>
                    </a:solidFill>
                  </a:tcPr>
                </a:tc>
                <a:tc>
                  <a:txBody>
                    <a:bodyPr/>
                    <a:lstStyle/>
                    <a:p>
                      <a:pPr algn="ctr"/>
                      <a:r>
                        <a:rPr lang="en-US" sz="1600" dirty="0"/>
                        <a:t>Action to Take</a:t>
                      </a:r>
                    </a:p>
                  </a:txBody>
                  <a:tcPr>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solidFill>
                      <a:srgbClr val="DBDBE7"/>
                    </a:solidFill>
                  </a:tcPr>
                </a:tc>
                <a:tc>
                  <a:txBody>
                    <a:bodyPr/>
                    <a:lstStyle/>
                    <a:p>
                      <a:r>
                        <a:rPr lang="en-US" sz="1600" b="1" dirty="0">
                          <a:solidFill>
                            <a:srgbClr val="2A295C"/>
                          </a:solidFill>
                        </a:rPr>
                        <a:t>Monday August 29</a:t>
                      </a:r>
                      <a:r>
                        <a:rPr lang="en-US" sz="1600" b="1" baseline="30000" dirty="0">
                          <a:solidFill>
                            <a:srgbClr val="2A295C"/>
                          </a:solidFill>
                        </a:rPr>
                        <a:t>th</a:t>
                      </a:r>
                      <a:r>
                        <a:rPr lang="en-US" sz="1600" b="1" dirty="0">
                          <a:solidFill>
                            <a:srgbClr val="2A295C"/>
                          </a:solidFill>
                        </a:rPr>
                        <a:t> </a:t>
                      </a:r>
                    </a:p>
                  </a:txBody>
                  <a:tcPr>
                    <a:solidFill>
                      <a:srgbClr val="DBDBE7"/>
                    </a:solid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solidFill>
                      <a:srgbClr val="DBDBE7"/>
                    </a:solid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tc>
                <a:tc>
                  <a:txBody>
                    <a:bodyPr/>
                    <a:lstStyle/>
                    <a:p>
                      <a:r>
                        <a:rPr lang="en-US" sz="1600" b="1" dirty="0">
                          <a:solidFill>
                            <a:srgbClr val="2A295C"/>
                          </a:solidFill>
                        </a:rPr>
                        <a:t>Tuesday August 30</a:t>
                      </a:r>
                      <a:r>
                        <a:rPr lang="en-US" sz="1600" b="1" baseline="30000" dirty="0">
                          <a:solidFill>
                            <a:srgbClr val="2A295C"/>
                          </a:solidFill>
                        </a:rPr>
                        <a:t>th</a:t>
                      </a:r>
                      <a:endParaRPr lang="en-US" sz="1600" b="1" dirty="0">
                        <a:solidFill>
                          <a:srgbClr val="2A295C"/>
                        </a:solidFill>
                      </a:endParaRPr>
                    </a:p>
                  </a:txBody>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tc>
                <a:tc>
                  <a:txBody>
                    <a:bodyPr/>
                    <a:lstStyle/>
                    <a:p>
                      <a:r>
                        <a:rPr lang="en-US" sz="1600" b="1" dirty="0">
                          <a:solidFill>
                            <a:srgbClr val="2A295C"/>
                          </a:solidFill>
                        </a:rPr>
                        <a:t>Wednesday August 31</a:t>
                      </a:r>
                      <a:r>
                        <a:rPr lang="en-US" sz="1600" b="1" baseline="30000" dirty="0">
                          <a:solidFill>
                            <a:srgbClr val="2A295C"/>
                          </a:solidFill>
                        </a:rPr>
                        <a:t>st</a:t>
                      </a:r>
                      <a:r>
                        <a:rPr lang="en-US" sz="1600" b="1" dirty="0">
                          <a:solidFill>
                            <a:srgbClr val="2A295C"/>
                          </a:solidFill>
                        </a:rPr>
                        <a:t> before 2:00 PM ET.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tc>
                <a:extLst>
                  <a:ext uri="{0D108BD9-81ED-4DB2-BD59-A6C34878D82A}">
                    <a16:rowId xmlns:a16="http://schemas.microsoft.com/office/drawing/2014/main" val="1968824047"/>
                  </a:ext>
                </a:extLst>
              </a:tr>
            </a:tbl>
          </a:graphicData>
        </a:graphic>
      </p:graphicFrame>
      <p:sp>
        <p:nvSpPr>
          <p:cNvPr id="4" name="Footer Placeholder 3">
            <a:extLst>
              <a:ext uri="{FF2B5EF4-FFF2-40B4-BE49-F238E27FC236}">
                <a16:creationId xmlns:a16="http://schemas.microsoft.com/office/drawing/2014/main" id="{DFEA4E2F-1A49-93B6-45F4-5DB273DB87AE}"/>
              </a:ext>
            </a:extLst>
          </p:cNvPr>
          <p:cNvSpPr>
            <a:spLocks noGrp="1"/>
          </p:cNvSpPr>
          <p:nvPr>
            <p:ph type="ftr" sz="quarter" idx="5"/>
          </p:nvPr>
        </p:nvSpPr>
        <p:spPr/>
        <p:txBody>
          <a:bodyPr/>
          <a:lstStyle/>
          <a:p>
            <a:pPr defTabSz="1088470">
              <a:defRPr/>
            </a:pPr>
            <a:r>
              <a:rPr lang="en-US">
                <a:solidFill>
                  <a:srgbClr val="000000">
                    <a:tint val="75000"/>
                  </a:srgbClr>
                </a:solidFill>
              </a:rPr>
              <a:t>Unit Controller Call Series © Sodexo July 2022. All rights Reserved</a:t>
            </a:r>
            <a:endParaRPr lang="en-US" dirty="0">
              <a:solidFill>
                <a:srgbClr val="000000">
                  <a:tint val="75000"/>
                </a:srgbClr>
              </a:solidFill>
            </a:endParaRPr>
          </a:p>
        </p:txBody>
      </p:sp>
    </p:spTree>
    <p:extLst>
      <p:ext uri="{BB962C8B-B14F-4D97-AF65-F5344CB8AC3E}">
        <p14:creationId xmlns:p14="http://schemas.microsoft.com/office/powerpoint/2010/main" val="311711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Payment Fraud</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4" name="Footer Placeholder 3">
            <a:extLst>
              <a:ext uri="{FF2B5EF4-FFF2-40B4-BE49-F238E27FC236}">
                <a16:creationId xmlns:a16="http://schemas.microsoft.com/office/drawing/2014/main" id="{335DA5DE-A130-E6CE-602B-3E42A7BA9AAE}"/>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194493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nchor="t"/>
          <a:lstStyle/>
          <a:p>
            <a:pPr marL="284156" algn="ctr"/>
            <a:endParaRPr lang="en-US" sz="4400" b="0" dirty="0"/>
          </a:p>
          <a:p>
            <a:pPr marL="284156" algn="ctr"/>
            <a:r>
              <a:rPr lang="en-US" sz="4400" b="0" dirty="0"/>
              <a:t>Canada – Collect It!</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rgbClr val="0033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defRPr/>
            </a:pPr>
            <a:endParaRPr lang="en-US" sz="1800">
              <a:solidFill>
                <a:srgbClr val="000000"/>
              </a:solidFill>
              <a:latin typeface="Arial" charset="0"/>
            </a:endParaRPr>
          </a:p>
        </p:txBody>
      </p:sp>
      <p:pic>
        <p:nvPicPr>
          <p:cNvPr id="11" name="Graphic 10" descr="Money with solid fill">
            <a:extLst>
              <a:ext uri="{FF2B5EF4-FFF2-40B4-BE49-F238E27FC236}">
                <a16:creationId xmlns:a16="http://schemas.microsoft.com/office/drawing/2014/main" id="{587E753A-FD46-40DC-A7EB-8B853418B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9456" y="2102163"/>
            <a:ext cx="2304256" cy="2304256"/>
          </a:xfrm>
          <a:prstGeom prst="rect">
            <a:avLst/>
          </a:prstGeom>
        </p:spPr>
      </p:pic>
      <p:pic>
        <p:nvPicPr>
          <p:cNvPr id="13" name="Picture 12">
            <a:extLst>
              <a:ext uri="{FF2B5EF4-FFF2-40B4-BE49-F238E27FC236}">
                <a16:creationId xmlns:a16="http://schemas.microsoft.com/office/drawing/2014/main" id="{E52CE6A4-0AC8-41AD-8512-9E52662BF74B}"/>
              </a:ext>
            </a:extLst>
          </p:cNvPr>
          <p:cNvPicPr>
            <a:picLocks noChangeAspect="1"/>
          </p:cNvPicPr>
          <p:nvPr/>
        </p:nvPicPr>
        <p:blipFill>
          <a:blip r:embed="rId5"/>
          <a:stretch>
            <a:fillRect/>
          </a:stretch>
        </p:blipFill>
        <p:spPr>
          <a:xfrm>
            <a:off x="6288022" y="2410571"/>
            <a:ext cx="4140777" cy="2121196"/>
          </a:xfrm>
          <a:prstGeom prst="rect">
            <a:avLst/>
          </a:prstGeom>
        </p:spPr>
      </p:pic>
      <p:sp>
        <p:nvSpPr>
          <p:cNvPr id="3" name="Footer Placeholder 2">
            <a:extLst>
              <a:ext uri="{FF2B5EF4-FFF2-40B4-BE49-F238E27FC236}">
                <a16:creationId xmlns:a16="http://schemas.microsoft.com/office/drawing/2014/main" id="{DF9D342C-CE58-D5EA-D5DA-73F8E960E956}"/>
              </a:ext>
            </a:extLst>
          </p:cNvPr>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p>
        </p:txBody>
      </p:sp>
    </p:spTree>
    <p:extLst>
      <p:ext uri="{BB962C8B-B14F-4D97-AF65-F5344CB8AC3E}">
        <p14:creationId xmlns:p14="http://schemas.microsoft.com/office/powerpoint/2010/main" val="123733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25359C"/>
          </a:solidFill>
        </p:spPr>
        <p:txBody>
          <a:bodyPr/>
          <a:lstStyle/>
          <a:p>
            <a:pPr marL="0" indent="0">
              <a:buNone/>
            </a:pPr>
            <a:r>
              <a:rPr lang="en-US" sz="3200" dirty="0">
                <a:solidFill>
                  <a:schemeClr val="bg1"/>
                </a:solidFill>
              </a:rPr>
              <a:t> Collect It! Deadline for Quarter 4, FY22</a:t>
            </a:r>
          </a:p>
        </p:txBody>
      </p:sp>
      <p:sp>
        <p:nvSpPr>
          <p:cNvPr id="2" name="TextBox 1">
            <a:extLst>
              <a:ext uri="{FF2B5EF4-FFF2-40B4-BE49-F238E27FC236}">
                <a16:creationId xmlns:a16="http://schemas.microsoft.com/office/drawing/2014/main" id="{63F2127E-860B-45AF-B612-29AB2A355EB5}"/>
              </a:ext>
            </a:extLst>
          </p:cNvPr>
          <p:cNvSpPr txBox="1"/>
          <p:nvPr/>
        </p:nvSpPr>
        <p:spPr>
          <a:xfrm>
            <a:off x="719403" y="1508787"/>
            <a:ext cx="9505056" cy="4524315"/>
          </a:xfrm>
          <a:prstGeom prst="rect">
            <a:avLst/>
          </a:prstGeom>
          <a:noFill/>
        </p:spPr>
        <p:txBody>
          <a:bodyPr wrap="square" rtlCol="0">
            <a:spAutoFit/>
          </a:bodyPr>
          <a:lstStyle/>
          <a:p>
            <a:pPr defTabSz="1219170">
              <a:defRPr/>
            </a:pPr>
            <a:r>
              <a:rPr lang="en-US" b="1" kern="0" dirty="0">
                <a:solidFill>
                  <a:srgbClr val="2A295C"/>
                </a:solidFill>
                <a:latin typeface="Calibri"/>
              </a:rPr>
              <a:t>Your help is needed to increase our cash flow. To ensure that your AR payments, bank deposits, cash receipts, and cash balances are properly credited for Quarter 4, all deposits must be made on or before </a:t>
            </a:r>
            <a:r>
              <a:rPr lang="en-US" b="1" kern="0" dirty="0">
                <a:solidFill>
                  <a:srgbClr val="FF0000"/>
                </a:solidFill>
                <a:latin typeface="Calibri"/>
              </a:rPr>
              <a:t>Wednesday, August 31</a:t>
            </a:r>
            <a:r>
              <a:rPr lang="en-US" b="1" kern="0" baseline="30000" dirty="0">
                <a:solidFill>
                  <a:srgbClr val="FF0000"/>
                </a:solidFill>
                <a:latin typeface="Calibri"/>
              </a:rPr>
              <a:t>st</a:t>
            </a:r>
            <a:r>
              <a:rPr lang="en-US" b="1" kern="0" dirty="0">
                <a:solidFill>
                  <a:srgbClr val="2A295C"/>
                </a:solidFill>
                <a:latin typeface="Calibri"/>
              </a:rPr>
              <a:t>.  </a:t>
            </a:r>
          </a:p>
          <a:p>
            <a:pPr defTabSz="1219170">
              <a:defRPr/>
            </a:pPr>
            <a:endParaRPr lang="en-US" b="1" kern="0" dirty="0">
              <a:solidFill>
                <a:srgbClr val="2A295C"/>
              </a:solidFill>
              <a:latin typeface="Calibri"/>
            </a:endParaRPr>
          </a:p>
          <a:p>
            <a:pPr defTabSz="1219170">
              <a:defRPr/>
            </a:pPr>
            <a:r>
              <a:rPr lang="en-US" b="1" kern="0" dirty="0">
                <a:solidFill>
                  <a:srgbClr val="2A295C"/>
                </a:solidFill>
                <a:latin typeface="Calibri"/>
              </a:rPr>
              <a:t>Please observe the following deadlines depending on your payment method.</a:t>
            </a:r>
          </a:p>
          <a:p>
            <a:pPr defTabSz="1219170">
              <a:defRPr/>
            </a:pPr>
            <a:endParaRPr lang="en-US" kern="0" dirty="0">
              <a:solidFill>
                <a:srgbClr val="2A295C"/>
              </a:solidFill>
              <a:latin typeface="Calibri"/>
            </a:endParaRPr>
          </a:p>
          <a:p>
            <a:pPr defTabSz="1219170">
              <a:defRPr/>
            </a:pPr>
            <a:r>
              <a:rPr lang="en-US" kern="0" dirty="0">
                <a:solidFill>
                  <a:srgbClr val="2A295C"/>
                </a:solidFill>
                <a:latin typeface="Calibri"/>
              </a:rPr>
              <a:t>Select the payment link(s) below for further details:</a:t>
            </a:r>
          </a:p>
          <a:p>
            <a:pPr defTabSz="1219170">
              <a:defRPr/>
            </a:pPr>
            <a:endParaRPr lang="en-US" kern="0" dirty="0">
              <a:solidFill>
                <a:prstClr val="black"/>
              </a:solidFill>
              <a:latin typeface="Calibri"/>
            </a:endParaRPr>
          </a:p>
          <a:p>
            <a:pPr defTabSz="1219170">
              <a:defRPr/>
            </a:pPr>
            <a:r>
              <a:rPr lang="en-US"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(EFT/WIRE) PAYMENTS</a:t>
            </a:r>
            <a:r>
              <a:rPr lang="en-US" b="1" kern="0" dirty="0">
                <a:solidFill>
                  <a:srgbClr val="FF0000"/>
                </a:solidFill>
                <a:latin typeface="Calibri"/>
              </a:rPr>
              <a:t> </a:t>
            </a:r>
          </a:p>
          <a:p>
            <a:pPr defTabSz="1219170">
              <a:defRPr/>
            </a:pPr>
            <a:r>
              <a:rPr lang="en-US"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CHEQUE PAYMENTS</a:t>
            </a:r>
            <a:endParaRPr lang="en-US"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4 FY22</a:t>
            </a:r>
          </a:p>
        </p:txBody>
      </p:sp>
      <p:sp>
        <p:nvSpPr>
          <p:cNvPr id="5" name="TextBox 4">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defRPr/>
            </a:pPr>
            <a:r>
              <a:rPr lang="en-US" sz="2133" dirty="0">
                <a:solidFill>
                  <a:srgbClr val="2A295C"/>
                </a:solidFill>
                <a:latin typeface="Arial"/>
              </a:rPr>
              <a:t>Client EFT payments post to Sodexo’s bank account 1 to 2 business days after the client releases the payment to their bank. Determine with your client Finance or AP Department whether their bank EFT is 1- or 2-Day processing</a:t>
            </a:r>
          </a:p>
        </p:txBody>
      </p:sp>
      <p:sp>
        <p:nvSpPr>
          <p:cNvPr id="6" name="TextBox 5">
            <a:extLst>
              <a:ext uri="{FF2B5EF4-FFF2-40B4-BE49-F238E27FC236}">
                <a16:creationId xmlns:a16="http://schemas.microsoft.com/office/drawing/2014/main" id="{73249C4E-EA87-4DEC-8B25-37AA8F138C89}"/>
              </a:ext>
            </a:extLst>
          </p:cNvPr>
          <p:cNvSpPr txBox="1"/>
          <p:nvPr/>
        </p:nvSpPr>
        <p:spPr>
          <a:xfrm>
            <a:off x="532627" y="2421283"/>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2 Day EFT:  Monday August 29</a:t>
            </a:r>
            <a:r>
              <a:rPr lang="en-US" baseline="30000" dirty="0">
                <a:solidFill>
                  <a:srgbClr val="FF0000"/>
                </a:solidFill>
                <a:latin typeface="Arial"/>
              </a:rPr>
              <a:t>th</a:t>
            </a:r>
            <a:r>
              <a:rPr lang="en-US" dirty="0">
                <a:solidFill>
                  <a:srgbClr val="FF0000"/>
                </a:solidFill>
                <a:latin typeface="Arial"/>
              </a:rPr>
              <a:t> </a:t>
            </a:r>
          </a:p>
          <a:p>
            <a:pPr defTabSz="1088470">
              <a:defRPr/>
            </a:pPr>
            <a:r>
              <a:rPr lang="en-US" dirty="0">
                <a:solidFill>
                  <a:srgbClr val="2A295C"/>
                </a:solidFill>
                <a:latin typeface="Arial"/>
              </a:rPr>
              <a:t>	If EFT is 2-day processing, EFT must be released from client’s bank 	on or before the 29</a:t>
            </a:r>
            <a:r>
              <a:rPr lang="en-US" baseline="30000" dirty="0">
                <a:solidFill>
                  <a:srgbClr val="2A295C"/>
                </a:solidFill>
                <a:latin typeface="Arial"/>
              </a:rPr>
              <a:t>th</a:t>
            </a:r>
            <a:r>
              <a:rPr lang="en-US" dirty="0">
                <a:solidFill>
                  <a:srgbClr val="2A295C"/>
                </a:solidFill>
                <a:latin typeface="Arial"/>
              </a:rPr>
              <a:t> with a value date of August 31</a:t>
            </a:r>
            <a:r>
              <a:rPr lang="en-US" baseline="30000" dirty="0">
                <a:solidFill>
                  <a:srgbClr val="2A295C"/>
                </a:solidFill>
                <a:latin typeface="Arial"/>
              </a:rPr>
              <a:t>st</a:t>
            </a:r>
            <a:endParaRPr lang="en-US" dirty="0">
              <a:solidFill>
                <a:srgbClr val="2A295C"/>
              </a:solidFill>
              <a:latin typeface="Arial"/>
            </a:endParaRP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1 Day EFT: Tuesday August 30</a:t>
            </a:r>
            <a:r>
              <a:rPr lang="en-US" baseline="30000" dirty="0">
                <a:solidFill>
                  <a:srgbClr val="FF0000"/>
                </a:solidFill>
                <a:latin typeface="Arial"/>
              </a:rPr>
              <a:t>th</a:t>
            </a:r>
            <a:endParaRPr lang="en-US" dirty="0">
              <a:solidFill>
                <a:srgbClr val="FF0000"/>
              </a:solidFill>
              <a:latin typeface="Arial"/>
            </a:endParaRPr>
          </a:p>
          <a:p>
            <a:pPr marL="1088470" lvl="2" defTabSz="1088470">
              <a:buClr>
                <a:srgbClr val="FF0000"/>
              </a:buClr>
              <a:buSzPct val="110000"/>
              <a:defRPr/>
            </a:pPr>
            <a:r>
              <a:rPr lang="en-US" dirty="0">
                <a:solidFill>
                  <a:srgbClr val="2A295C"/>
                </a:solidFill>
                <a:latin typeface="Arial"/>
              </a:rPr>
              <a:t>If EFT is a 1-day processing, EFT must be released from client’s bank on or before the 30</a:t>
            </a:r>
            <a:r>
              <a:rPr lang="en-US" baseline="30000" dirty="0">
                <a:solidFill>
                  <a:srgbClr val="2A295C"/>
                </a:solidFill>
                <a:latin typeface="Arial"/>
              </a:rPr>
              <a:t>th</a:t>
            </a:r>
            <a:r>
              <a:rPr lang="en-US" dirty="0">
                <a:solidFill>
                  <a:srgbClr val="2A295C"/>
                </a:solidFill>
                <a:latin typeface="Arial"/>
              </a:rPr>
              <a:t> with a value date of August 31</a:t>
            </a:r>
            <a:r>
              <a:rPr lang="en-US" baseline="30000" dirty="0">
                <a:solidFill>
                  <a:srgbClr val="2A295C"/>
                </a:solidFill>
                <a:latin typeface="Arial"/>
              </a:rPr>
              <a:t>st</a:t>
            </a:r>
            <a:endParaRPr lang="en-US" dirty="0">
              <a:solidFill>
                <a:srgbClr val="2A295C"/>
              </a:solidFill>
              <a:latin typeface="Arial"/>
            </a:endParaRP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Wednesday August 31</a:t>
            </a:r>
            <a:r>
              <a:rPr lang="en-US" baseline="30000" dirty="0">
                <a:solidFill>
                  <a:srgbClr val="FF0000"/>
                </a:solidFill>
                <a:latin typeface="Arial"/>
              </a:rPr>
              <a:t>st</a:t>
            </a:r>
            <a:r>
              <a:rPr lang="en-US" dirty="0">
                <a:solidFill>
                  <a:srgbClr val="FF0000"/>
                </a:solidFill>
                <a:latin typeface="Arial"/>
              </a:rPr>
              <a:t> </a:t>
            </a:r>
          </a:p>
          <a:p>
            <a:pPr marL="1088470" lvl="2" defTabSz="1088470">
              <a:buClr>
                <a:srgbClr val="FF0000"/>
              </a:buClr>
              <a:buSzPct val="110000"/>
              <a:defRPr/>
            </a:pPr>
            <a:r>
              <a:rPr lang="en-US" dirty="0">
                <a:solidFill>
                  <a:srgbClr val="2A295C"/>
                </a:solidFill>
                <a:latin typeface="Arial"/>
              </a:rPr>
              <a:t>For client payments to post to Sodexo’s bank account on Tuesday August 31</a:t>
            </a:r>
            <a:r>
              <a:rPr lang="en-US" baseline="30000" dirty="0">
                <a:solidFill>
                  <a:srgbClr val="2A295C"/>
                </a:solidFill>
                <a:latin typeface="Arial"/>
              </a:rPr>
              <a:t>st,</a:t>
            </a:r>
            <a:r>
              <a:rPr lang="en-US" dirty="0">
                <a:solidFill>
                  <a:srgbClr val="2A295C"/>
                </a:solidFill>
                <a:latin typeface="Arial"/>
              </a:rPr>
              <a:t> client must initiate a SAME DAY wire transfer payment on the 31</a:t>
            </a:r>
            <a:r>
              <a:rPr lang="en-US" baseline="30000" dirty="0">
                <a:solidFill>
                  <a:srgbClr val="2A295C"/>
                </a:solidFill>
                <a:latin typeface="Arial"/>
              </a:rPr>
              <a:t>st</a:t>
            </a:r>
            <a:r>
              <a:rPr lang="en-US" dirty="0">
                <a:solidFill>
                  <a:srgbClr val="2A295C"/>
                </a:solidFill>
                <a:latin typeface="Arial"/>
              </a:rPr>
              <a:t> with a value date of August 31</a:t>
            </a:r>
            <a:r>
              <a:rPr lang="en-US" baseline="30000" dirty="0">
                <a:solidFill>
                  <a:srgbClr val="2A295C"/>
                </a:solidFill>
                <a:latin typeface="Arial"/>
              </a:rPr>
              <a:t>st</a:t>
            </a:r>
            <a:endParaRPr lang="en-US" dirty="0">
              <a:solidFill>
                <a:srgbClr val="2A295C"/>
              </a:solidFill>
              <a:latin typeface="Arial"/>
            </a:endParaRPr>
          </a:p>
        </p:txBody>
      </p:sp>
    </p:spTree>
    <p:extLst>
      <p:ext uri="{BB962C8B-B14F-4D97-AF65-F5344CB8AC3E}">
        <p14:creationId xmlns:p14="http://schemas.microsoft.com/office/powerpoint/2010/main" val="12920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B745ADF-4FF1-592E-7456-8A63E575BBE0}"/>
              </a:ext>
            </a:extLst>
          </p:cNvPr>
          <p:cNvPicPr preferRelativeResize="0">
            <a:picLocks noGrp="1" noChangeAspect="1"/>
          </p:cNvPicPr>
          <p:nvPr>
            <p:ph type="pic" sz="quarter" idx="64"/>
          </p:nvPr>
        </p:nvPicPr>
        <p:blipFill>
          <a:blip r:embed="rId3"/>
          <a:srcRect/>
          <a:stretch/>
        </p:blipFill>
        <p:spPr>
          <a:xfrm>
            <a:off x="4650377" y="640733"/>
            <a:ext cx="7098710" cy="5359526"/>
          </a:xfrm>
          <a:prstGeom prst="rect">
            <a:avLst/>
          </a:prstGeom>
        </p:spPr>
      </p:pic>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42913" y="522288"/>
            <a:ext cx="4114800"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chemeClr val="tx2"/>
                </a:solidFill>
                <a:effectLst/>
                <a:uLnTx/>
                <a:uFillTx/>
                <a:latin typeface="+mn-lt"/>
                <a:ea typeface="+mn-ea"/>
                <a:cs typeface="+mn-cs"/>
              </a:rPr>
              <a:t>Agenda</a:t>
            </a:r>
          </a:p>
          <a:p>
            <a:pPr marR="0" lvl="2" algn="l" defTabSz="914377" rtl="0" eaLnBrk="1" fontAlgn="auto" latinLnBrk="0" hangingPunct="1">
              <a:lnSpc>
                <a:spcPct val="200000"/>
              </a:lnSpc>
              <a:spcBef>
                <a:spcPts val="0"/>
              </a:spcBef>
              <a:spcAft>
                <a:spcPts val="0"/>
              </a:spcAft>
              <a:buClr>
                <a:schemeClr val="tx2"/>
              </a:buClr>
              <a:buSzPct val="100000"/>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Safety Moment </a:t>
            </a:r>
            <a:br>
              <a:rPr kumimoji="0" lang="en-US" sz="1400" b="0" i="0" u="none" strike="noStrike" kern="1200" cap="none" spc="0" normalizeH="0" baseline="0" noProof="0" dirty="0">
                <a:ln>
                  <a:noFill/>
                </a:ln>
                <a:solidFill>
                  <a:schemeClr val="tx2"/>
                </a:solidFill>
                <a:effectLst/>
                <a:uLnTx/>
                <a:uFillTx/>
                <a:latin typeface="+mn-lt"/>
                <a:ea typeface="+mn-ea"/>
                <a:cs typeface="+mn-cs"/>
              </a:rPr>
            </a:br>
            <a:r>
              <a:rPr kumimoji="0" lang="en-US" sz="1400" b="0" i="0" u="none" strike="noStrike" kern="1200" cap="none" spc="0" normalizeH="0" baseline="0" noProof="0" dirty="0">
                <a:ln>
                  <a:noFill/>
                </a:ln>
                <a:solidFill>
                  <a:schemeClr val="tx2"/>
                </a:solidFill>
                <a:effectLst/>
                <a:uLnTx/>
                <a:uFillTx/>
                <a:latin typeface="+mn-lt"/>
                <a:ea typeface="+mn-ea"/>
                <a:cs typeface="+mn-cs"/>
              </a:rPr>
              <a:t>UFS Update –Jill Helms</a:t>
            </a:r>
            <a:br>
              <a:rPr kumimoji="0" lang="en-US" sz="1400" b="0" i="0" u="none" strike="noStrike" kern="1200" cap="none" spc="0" normalizeH="0" baseline="0" noProof="0" dirty="0">
                <a:ln>
                  <a:noFill/>
                </a:ln>
                <a:solidFill>
                  <a:schemeClr val="tx2"/>
                </a:solidFill>
                <a:effectLst/>
                <a:uLnTx/>
                <a:uFillTx/>
                <a:latin typeface="+mn-lt"/>
                <a:ea typeface="+mn-ea"/>
                <a:cs typeface="+mn-cs"/>
              </a:rPr>
            </a:br>
            <a:r>
              <a:rPr kumimoji="0" lang="en-US" sz="1400" b="0" i="0" u="none" strike="noStrike" kern="1200" cap="none" spc="0" normalizeH="0" baseline="0" noProof="0" dirty="0">
                <a:ln>
                  <a:noFill/>
                </a:ln>
                <a:solidFill>
                  <a:schemeClr val="tx2"/>
                </a:solidFill>
                <a:effectLst/>
                <a:uLnTx/>
                <a:uFillTx/>
                <a:latin typeface="+mn-lt"/>
                <a:ea typeface="+mn-ea"/>
                <a:cs typeface="+mn-cs"/>
              </a:rPr>
              <a:t>PD12 Close Schedule –Ann Marie Marbaker</a:t>
            </a:r>
          </a:p>
          <a:p>
            <a:pPr marR="0" lvl="2" algn="l" defTabSz="914377" rtl="0" eaLnBrk="1" fontAlgn="auto" latinLnBrk="0" hangingPunct="1">
              <a:lnSpc>
                <a:spcPct val="200000"/>
              </a:lnSpc>
              <a:spcBef>
                <a:spcPts val="0"/>
              </a:spcBef>
              <a:spcAft>
                <a:spcPts val="0"/>
              </a:spcAft>
              <a:buClr>
                <a:schemeClr val="tx2"/>
              </a:buClr>
              <a:buSzPct val="100000"/>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Q4 Collections -Brad Hamman</a:t>
            </a:r>
          </a:p>
          <a:p>
            <a:pPr marR="0" lvl="2" algn="l" defTabSz="914377" rtl="0" eaLnBrk="1" fontAlgn="auto" latinLnBrk="0" hangingPunct="1">
              <a:lnSpc>
                <a:spcPct val="200000"/>
              </a:lnSpc>
              <a:spcBef>
                <a:spcPts val="0"/>
              </a:spcBef>
              <a:spcAft>
                <a:spcPts val="0"/>
              </a:spcAft>
              <a:buClr>
                <a:schemeClr val="tx2"/>
              </a:buClr>
              <a:buSzPct val="100000"/>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Inventory Training and Review -Mark Dobosz</a:t>
            </a:r>
            <a:br>
              <a:rPr kumimoji="0" lang="en-US" sz="1400" b="0" i="0" u="none" strike="noStrike" kern="1200" cap="none" spc="0" normalizeH="0" baseline="0" noProof="0" dirty="0">
                <a:ln>
                  <a:noFill/>
                </a:ln>
                <a:solidFill>
                  <a:schemeClr val="tx2"/>
                </a:solidFill>
                <a:effectLst/>
                <a:uLnTx/>
                <a:uFillTx/>
                <a:latin typeface="+mn-lt"/>
                <a:ea typeface="+mn-ea"/>
                <a:cs typeface="+mn-cs"/>
              </a:rPr>
            </a:br>
            <a:r>
              <a:rPr kumimoji="0" lang="en-US" sz="1400" b="0" i="0" u="none" strike="noStrike" kern="1200" cap="none" spc="0" normalizeH="0" baseline="0" noProof="0" dirty="0">
                <a:ln>
                  <a:noFill/>
                </a:ln>
                <a:solidFill>
                  <a:schemeClr val="tx2"/>
                </a:solidFill>
                <a:effectLst/>
                <a:uLnTx/>
                <a:uFillTx/>
                <a:latin typeface="+mn-lt"/>
                <a:ea typeface="+mn-ea"/>
                <a:cs typeface="+mn-cs"/>
              </a:rPr>
              <a:t>Career Profile -Bob Schweickert</a:t>
            </a:r>
            <a:br>
              <a:rPr kumimoji="0" lang="en-US" sz="1400" b="0" i="0" u="none" strike="noStrike" kern="1200" cap="none" spc="0" normalizeH="0" baseline="0" noProof="0" dirty="0">
                <a:ln>
                  <a:noFill/>
                </a:ln>
                <a:solidFill>
                  <a:schemeClr val="tx2"/>
                </a:solidFill>
                <a:effectLst/>
                <a:uLnTx/>
                <a:uFillTx/>
                <a:latin typeface="+mn-lt"/>
                <a:ea typeface="+mn-ea"/>
                <a:cs typeface="+mn-cs"/>
              </a:rPr>
            </a:br>
            <a:r>
              <a:rPr kumimoji="0" lang="en-US" sz="1400" b="0" i="0" u="none" strike="noStrike" kern="1200" cap="none" spc="0" normalizeH="0" baseline="0" noProof="0" dirty="0">
                <a:ln>
                  <a:noFill/>
                </a:ln>
                <a:solidFill>
                  <a:schemeClr val="tx2"/>
                </a:solidFill>
                <a:effectLst/>
                <a:uLnTx/>
                <a:uFillTx/>
                <a:latin typeface="+mn-lt"/>
                <a:ea typeface="+mn-ea"/>
                <a:cs typeface="+mn-cs"/>
              </a:rPr>
              <a:t>Questions</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3" name="TextBox 2">
            <a:extLst>
              <a:ext uri="{FF2B5EF4-FFF2-40B4-BE49-F238E27FC236}">
                <a16:creationId xmlns:a16="http://schemas.microsoft.com/office/drawing/2014/main" id="{B6149BC7-41FB-43FB-BD64-803FBFD3015C}"/>
              </a:ext>
            </a:extLst>
          </p:cNvPr>
          <p:cNvSpPr txBox="1"/>
          <p:nvPr/>
        </p:nvSpPr>
        <p:spPr>
          <a:xfrm flipH="1">
            <a:off x="8886718" y="6519446"/>
            <a:ext cx="3848157" cy="338554"/>
          </a:xfrm>
          <a:prstGeom prst="rect">
            <a:avLst/>
          </a:prstGeom>
          <a:noFill/>
        </p:spPr>
        <p:txBody>
          <a:bodyPr wrap="square" rtlCol="0">
            <a:spAutoFit/>
          </a:bodyPr>
          <a:lstStyle/>
          <a:p>
            <a:r>
              <a:rPr lang="en-US" sz="1600" dirty="0">
                <a:solidFill>
                  <a:srgbClr val="FFFF00"/>
                </a:solidFill>
                <a:highlight>
                  <a:srgbClr val="FFFF00"/>
                </a:highlight>
                <a:hlinkClick r:id="rId4"/>
              </a:rPr>
              <a:t>Diversity, Equity &amp; Inclusion (DE&amp;I)</a:t>
            </a:r>
            <a:endParaRPr lang="en-US" sz="1600" dirty="0">
              <a:solidFill>
                <a:srgbClr val="FFFF00"/>
              </a:solidFill>
              <a:highlight>
                <a:srgbClr val="FFFF00"/>
              </a:highlight>
            </a:endParaRPr>
          </a:p>
        </p:txBody>
      </p:sp>
      <p:sp>
        <p:nvSpPr>
          <p:cNvPr id="8" name="Footer Placeholder 7">
            <a:extLst>
              <a:ext uri="{FF2B5EF4-FFF2-40B4-BE49-F238E27FC236}">
                <a16:creationId xmlns:a16="http://schemas.microsoft.com/office/drawing/2014/main" id="{ADB613EC-631D-FF6B-544F-C6458E37D2CC}"/>
              </a:ext>
            </a:extLst>
          </p:cNvPr>
          <p:cNvSpPr>
            <a:spLocks noGrp="1"/>
          </p:cNvSpPr>
          <p:nvPr>
            <p:ph type="ftr" sz="quarter" idx="67"/>
          </p:nvPr>
        </p:nvSpPr>
        <p:spPr/>
        <p:txBody>
          <a:bodyPr/>
          <a:lstStyle/>
          <a:p>
            <a:r>
              <a:rPr lang="en-US"/>
              <a:t>Unit Controller Call Series © Sodexo July 2022. All rights Reserved</a:t>
            </a:r>
            <a:endParaRPr lang="fr-FR" dirty="0"/>
          </a:p>
        </p:txBody>
      </p:sp>
    </p:spTree>
    <p:extLst>
      <p:ext uri="{BB962C8B-B14F-4D97-AF65-F5344CB8AC3E}">
        <p14:creationId xmlns:p14="http://schemas.microsoft.com/office/powerpoint/2010/main" val="216820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Cheque Payments – Deadline for Quarter 4 FY22</a:t>
            </a:r>
            <a:endParaRPr sz="2667" dirty="0">
              <a:solidFill>
                <a:schemeClr val="bg1"/>
              </a:solidFill>
            </a:endParaRPr>
          </a:p>
        </p:txBody>
      </p:sp>
      <p:sp>
        <p:nvSpPr>
          <p:cNvPr id="3" name="object 3"/>
          <p:cNvSpPr txBox="1"/>
          <p:nvPr/>
        </p:nvSpPr>
        <p:spPr>
          <a:xfrm>
            <a:off x="552173" y="836712"/>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defRPr/>
            </a:pPr>
            <a:r>
              <a:rPr lang="en-US" sz="1867" b="1" spc="-5" dirty="0">
                <a:solidFill>
                  <a:srgbClr val="2A295C"/>
                </a:solidFill>
                <a:latin typeface="Calibri"/>
                <a:cs typeface="Calibri"/>
              </a:rPr>
              <a:t>Quarter 4</a:t>
            </a:r>
            <a:r>
              <a:rPr sz="1867" b="1" dirty="0">
                <a:solidFill>
                  <a:srgbClr val="2A295C"/>
                </a:solidFill>
                <a:latin typeface="Calibri"/>
                <a:cs typeface="Calibri"/>
              </a:rPr>
              <a:t> </a:t>
            </a:r>
            <a:r>
              <a:rPr sz="1867" b="1" spc="-5" dirty="0">
                <a:solidFill>
                  <a:srgbClr val="2A295C"/>
                </a:solidFill>
                <a:latin typeface="Calibri"/>
                <a:cs typeface="Calibri"/>
              </a:rPr>
              <a:t>Deadline </a:t>
            </a:r>
            <a:r>
              <a:rPr sz="1867" b="1" dirty="0">
                <a:solidFill>
                  <a:srgbClr val="2A295C"/>
                </a:solidFill>
                <a:latin typeface="Calibri"/>
                <a:cs typeface="Calibri"/>
              </a:rPr>
              <a:t>for AR</a:t>
            </a:r>
            <a:r>
              <a:rPr sz="1867" b="1" spc="-11" dirty="0">
                <a:solidFill>
                  <a:srgbClr val="2A295C"/>
                </a:solidFill>
                <a:latin typeface="Calibri"/>
                <a:cs typeface="Calibri"/>
              </a:rPr>
              <a:t> </a:t>
            </a:r>
            <a:r>
              <a:rPr lang="en-US" sz="1867" b="1" spc="-5" dirty="0">
                <a:solidFill>
                  <a:srgbClr val="2A295C"/>
                </a:solidFill>
                <a:latin typeface="Calibri"/>
                <a:cs typeface="Calibri"/>
              </a:rPr>
              <a:t>Collections for Cheque payments sent to Lockbox must be deposited in the Lockbox by</a:t>
            </a:r>
            <a:r>
              <a:rPr sz="1867" b="1" dirty="0">
                <a:solidFill>
                  <a:srgbClr val="2A295C"/>
                </a:solidFill>
                <a:latin typeface="Calibri"/>
                <a:cs typeface="Calibri"/>
              </a:rPr>
              <a:t> </a:t>
            </a:r>
            <a:r>
              <a:rPr lang="en-US" sz="2133" b="1" spc="-5" dirty="0">
                <a:solidFill>
                  <a:srgbClr val="2A295C"/>
                </a:solidFill>
                <a:latin typeface="Calibri"/>
                <a:cs typeface="Calibri"/>
              </a:rPr>
              <a:t>10:30 AM </a:t>
            </a:r>
            <a:r>
              <a:rPr sz="2133" b="1" spc="-5" dirty="0">
                <a:solidFill>
                  <a:srgbClr val="2A295C"/>
                </a:solidFill>
                <a:latin typeface="Calibri"/>
                <a:cs typeface="Calibri"/>
              </a:rPr>
              <a:t>(ET) </a:t>
            </a:r>
            <a:r>
              <a:rPr lang="en-US" sz="2133" b="1" u="sng" spc="-5" dirty="0">
                <a:solidFill>
                  <a:srgbClr val="2A295C"/>
                </a:solidFill>
                <a:latin typeface="Calibri"/>
                <a:cs typeface="Calibri"/>
              </a:rPr>
              <a:t>Wednesday August 31</a:t>
            </a:r>
            <a:r>
              <a:rPr lang="en-US" sz="2133" b="1" u="sng" spc="-5" baseline="30000" dirty="0">
                <a:solidFill>
                  <a:srgbClr val="2A295C"/>
                </a:solidFill>
                <a:latin typeface="Calibri"/>
                <a:cs typeface="Calibri"/>
              </a:rPr>
              <a:t>st</a:t>
            </a:r>
            <a:r>
              <a:rPr lang="en-US" sz="2133" b="1" u="sng" spc="-5" dirty="0">
                <a:solidFill>
                  <a:srgbClr val="2A295C"/>
                </a:solidFill>
                <a:latin typeface="Calibri"/>
                <a:cs typeface="Calibri"/>
              </a:rPr>
              <a:t> </a:t>
            </a:r>
            <a:endParaRPr sz="1867" u="sng" dirty="0">
              <a:solidFill>
                <a:srgbClr val="2A295C"/>
              </a:solidFill>
              <a:latin typeface="Calibri"/>
              <a:cs typeface="Calibri"/>
            </a:endParaRPr>
          </a:p>
        </p:txBody>
      </p:sp>
      <p:sp>
        <p:nvSpPr>
          <p:cNvPr id="10" name="TextBox 9">
            <a:extLst>
              <a:ext uri="{FF2B5EF4-FFF2-40B4-BE49-F238E27FC236}">
                <a16:creationId xmlns:a16="http://schemas.microsoft.com/office/drawing/2014/main" id="{4C810BFD-135C-44D5-9DE3-7995667D092E}"/>
              </a:ext>
            </a:extLst>
          </p:cNvPr>
          <p:cNvSpPr txBox="1"/>
          <p:nvPr/>
        </p:nvSpPr>
        <p:spPr>
          <a:xfrm>
            <a:off x="5807968" y="1089639"/>
            <a:ext cx="4992555" cy="1569660"/>
          </a:xfrm>
          <a:prstGeom prst="rect">
            <a:avLst/>
          </a:prstGeom>
          <a:noFill/>
        </p:spPr>
        <p:txBody>
          <a:bodyPr wrap="square" rtlCol="0">
            <a:spAutoFit/>
          </a:bodyPr>
          <a:lstStyle/>
          <a:p>
            <a:pPr defTabSz="1088470">
              <a:defRPr/>
            </a:pPr>
            <a:r>
              <a:rPr lang="en-US" sz="1600" b="1" u="sng" dirty="0">
                <a:solidFill>
                  <a:srgbClr val="FF0000"/>
                </a:solidFill>
                <a:latin typeface="Arial"/>
              </a:rPr>
              <a:t>Lock Box address: </a:t>
            </a:r>
          </a:p>
          <a:p>
            <a:pPr defTabSz="1088470">
              <a:defRPr/>
            </a:pPr>
            <a:r>
              <a:rPr lang="en-US" sz="1600" dirty="0">
                <a:solidFill>
                  <a:srgbClr val="FF0000"/>
                </a:solidFill>
                <a:latin typeface="Arial"/>
              </a:rPr>
              <a:t>BMO Wholesale Remittance Processing Services</a:t>
            </a:r>
          </a:p>
          <a:p>
            <a:pPr defTabSz="1088470">
              <a:defRPr/>
            </a:pPr>
            <a:r>
              <a:rPr lang="en-US" sz="1600" dirty="0">
                <a:solidFill>
                  <a:srgbClr val="FF0000"/>
                </a:solidFill>
                <a:latin typeface="Arial"/>
              </a:rPr>
              <a:t> 4 Prince Andrew Place (Loading Dock 4)</a:t>
            </a:r>
          </a:p>
          <a:p>
            <a:pPr defTabSz="1088470">
              <a:defRPr/>
            </a:pPr>
            <a:r>
              <a:rPr lang="en-US" sz="1600" dirty="0">
                <a:solidFill>
                  <a:srgbClr val="FF0000"/>
                </a:solidFill>
                <a:latin typeface="Arial"/>
              </a:rPr>
              <a:t> Don Mills, Ontario M3C 2H4</a:t>
            </a:r>
          </a:p>
          <a:p>
            <a:pPr defTabSz="1088470">
              <a:defRPr/>
            </a:pPr>
            <a:r>
              <a:rPr lang="en-US" sz="1600" dirty="0">
                <a:solidFill>
                  <a:srgbClr val="FF0000"/>
                </a:solidFill>
                <a:latin typeface="Arial"/>
              </a:rPr>
              <a:t> Attn: T57840C – Sodexo Canada Ltd.</a:t>
            </a:r>
          </a:p>
          <a:p>
            <a:pPr defTabSz="1088470">
              <a:defRPr/>
            </a:pPr>
            <a:r>
              <a:rPr lang="en-US" sz="1600" dirty="0">
                <a:solidFill>
                  <a:srgbClr val="FF0000"/>
                </a:solidFill>
                <a:latin typeface="Arial"/>
              </a:rPr>
              <a:t> 416-643-4398 </a:t>
            </a:r>
          </a:p>
        </p:txBody>
      </p:sp>
      <p:graphicFrame>
        <p:nvGraphicFramePr>
          <p:cNvPr id="8" name="Table 7">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Cheques greater than $2,500</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tc>
                  <a:txBody>
                    <a:bodyPr/>
                    <a:lstStyle/>
                    <a:p>
                      <a:r>
                        <a:rPr lang="en-US" sz="1600" b="1" dirty="0">
                          <a:solidFill>
                            <a:srgbClr val="2A295C"/>
                          </a:solidFill>
                        </a:rPr>
                        <a:t>Monday August 29</a:t>
                      </a:r>
                      <a:r>
                        <a:rPr lang="en-US" sz="1600" b="1" baseline="30000" dirty="0">
                          <a:solidFill>
                            <a:srgbClr val="2A295C"/>
                          </a:solidFill>
                        </a:rPr>
                        <a:t>th</a:t>
                      </a:r>
                      <a:r>
                        <a:rPr lang="en-US" sz="1600" b="1" dirty="0">
                          <a:solidFill>
                            <a:srgbClr val="2A295C"/>
                          </a:solidFill>
                        </a:rPr>
                        <a:t> </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tc>
                  <a:txBody>
                    <a:bodyPr/>
                    <a:lstStyle/>
                    <a:p>
                      <a:r>
                        <a:rPr lang="en-US" sz="1600">
                          <a:solidFill>
                            <a:srgbClr val="2A295C"/>
                          </a:solidFill>
                        </a:rPr>
                        <a:t>Overnight cheques </a:t>
                      </a:r>
                      <a:r>
                        <a:rPr lang="en-US" sz="1600" dirty="0">
                          <a:solidFill>
                            <a:srgbClr val="2A295C"/>
                          </a:solidFill>
                        </a:rPr>
                        <a:t>to the Lockbox address above with </a:t>
                      </a:r>
                      <a:r>
                        <a:rPr lang="en-US" sz="1600" b="1" u="sng" dirty="0">
                          <a:solidFill>
                            <a:srgbClr val="2A295C"/>
                          </a:solidFill>
                        </a:rPr>
                        <a:t>Next day delivery</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Cheques </a:t>
                      </a:r>
                      <a:r>
                        <a:rPr lang="en-US" sz="1600" dirty="0">
                          <a:solidFill>
                            <a:srgbClr val="2A295C"/>
                          </a:solidFill>
                        </a:rPr>
                        <a:t>greater than $2,500</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tc>
                  <a:txBody>
                    <a:bodyPr/>
                    <a:lstStyle/>
                    <a:p>
                      <a:r>
                        <a:rPr lang="en-US" sz="1600" b="1" dirty="0">
                          <a:solidFill>
                            <a:srgbClr val="2A295C"/>
                          </a:solidFill>
                        </a:rPr>
                        <a:t>Tuesday August 30</a:t>
                      </a:r>
                      <a:r>
                        <a:rPr lang="en-US" sz="1600" b="1" baseline="30000" dirty="0">
                          <a:solidFill>
                            <a:srgbClr val="2A295C"/>
                          </a:solidFill>
                        </a:rPr>
                        <a:t>th</a:t>
                      </a:r>
                      <a:r>
                        <a:rPr lang="en-US" sz="1600" b="1" dirty="0">
                          <a:solidFill>
                            <a:srgbClr val="2A295C"/>
                          </a:solidFill>
                        </a:rPr>
                        <a:t> </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tc>
                  <a:txBody>
                    <a:bodyPr/>
                    <a:lstStyle/>
                    <a:p>
                      <a:r>
                        <a:rPr lang="en-US" sz="1600" dirty="0">
                          <a:solidFill>
                            <a:srgbClr val="2A295C"/>
                          </a:solidFill>
                        </a:rPr>
                        <a:t>Overnight cheques to the Lockbox with </a:t>
                      </a:r>
                      <a:r>
                        <a:rPr lang="en-US" sz="1600" b="1" u="sng" dirty="0">
                          <a:solidFill>
                            <a:srgbClr val="2A295C"/>
                          </a:solidFill>
                        </a:rPr>
                        <a:t>Next Day Air EARLY AM Delivery</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a:solidFill>
                            <a:srgbClr val="2A295C"/>
                          </a:solidFill>
                        </a:rPr>
                        <a:t>Total Cheques </a:t>
                      </a:r>
                      <a:r>
                        <a:rPr lang="en-US" sz="1600" dirty="0">
                          <a:solidFill>
                            <a:srgbClr val="2A295C"/>
                          </a:solidFill>
                        </a:rPr>
                        <a:t>greater than $100,000</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tc>
                  <a:txBody>
                    <a:bodyPr/>
                    <a:lstStyle/>
                    <a:p>
                      <a:r>
                        <a:rPr lang="en-US" sz="1600" b="1" dirty="0">
                          <a:solidFill>
                            <a:srgbClr val="2A295C"/>
                          </a:solidFill>
                        </a:rPr>
                        <a:t>Wednesday August 31</a:t>
                      </a:r>
                      <a:r>
                        <a:rPr lang="en-US" sz="1600" b="1" baseline="30000" dirty="0">
                          <a:solidFill>
                            <a:srgbClr val="2A295C"/>
                          </a:solidFill>
                        </a:rPr>
                        <a:t>st</a:t>
                      </a:r>
                      <a:r>
                        <a:rPr lang="en-US" sz="1600" b="1" dirty="0">
                          <a:solidFill>
                            <a:srgbClr val="2A295C"/>
                          </a:solidFill>
                        </a:rPr>
                        <a:t> before 2:00 PM ET. </a:t>
                      </a: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1-800-828- 7762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rgbClr val="25359C"/>
                      </a:solidFill>
                      <a:prstDash val="solid"/>
                      <a:round/>
                      <a:headEnd type="none" w="med" len="med"/>
                      <a:tailEnd type="none" w="med" len="med"/>
                    </a:lnL>
                    <a:lnR w="12700" cap="flat" cmpd="sng" algn="ctr">
                      <a:solidFill>
                        <a:srgbClr val="25359C"/>
                      </a:solidFill>
                      <a:prstDash val="solid"/>
                      <a:round/>
                      <a:headEnd type="none" w="med" len="med"/>
                      <a:tailEnd type="none" w="med" len="med"/>
                    </a:lnR>
                    <a:lnT w="12700" cap="flat" cmpd="sng" algn="ctr">
                      <a:solidFill>
                        <a:srgbClr val="25359C"/>
                      </a:solidFill>
                      <a:prstDash val="solid"/>
                      <a:round/>
                      <a:headEnd type="none" w="med" len="med"/>
                      <a:tailEnd type="none" w="med" len="med"/>
                    </a:lnT>
                    <a:lnB w="12700" cap="flat" cmpd="sng" algn="ctr">
                      <a:solidFill>
                        <a:srgbClr val="25359C"/>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
        <p:nvSpPr>
          <p:cNvPr id="4" name="Footer Placeholder 3">
            <a:extLst>
              <a:ext uri="{FF2B5EF4-FFF2-40B4-BE49-F238E27FC236}">
                <a16:creationId xmlns:a16="http://schemas.microsoft.com/office/drawing/2014/main" id="{9A63C856-85A3-4708-87DE-E216FD7B6065}"/>
              </a:ext>
            </a:extLst>
          </p:cNvPr>
          <p:cNvSpPr>
            <a:spLocks noGrp="1"/>
          </p:cNvSpPr>
          <p:nvPr>
            <p:ph type="ftr" sz="quarter" idx="5"/>
          </p:nvPr>
        </p:nvSpPr>
        <p:spPr>
          <a:xfrm>
            <a:off x="527379" y="6437803"/>
            <a:ext cx="2926080" cy="184667"/>
          </a:xfrm>
        </p:spPr>
        <p:txBody>
          <a:bodyPr/>
          <a:lstStyle/>
          <a:p>
            <a:pPr algn="l" defTabSz="1088470">
              <a:defRPr/>
            </a:pPr>
            <a:r>
              <a:rPr lang="en-US" sz="1200">
                <a:solidFill>
                  <a:srgbClr val="000000">
                    <a:tint val="75000"/>
                  </a:srgbClr>
                </a:solidFill>
                <a:latin typeface="Arial"/>
              </a:rPr>
              <a:t>Unit Controller Call Series © Sodexo July 2022. All rights Reserved</a:t>
            </a:r>
            <a:endParaRPr lang="en-US" sz="1200" dirty="0">
              <a:solidFill>
                <a:srgbClr val="000000">
                  <a:tint val="75000"/>
                </a:srgbClr>
              </a:solidFill>
              <a:latin typeface="Arial"/>
            </a:endParaRPr>
          </a:p>
        </p:txBody>
      </p:sp>
    </p:spTree>
    <p:extLst>
      <p:ext uri="{BB962C8B-B14F-4D97-AF65-F5344CB8AC3E}">
        <p14:creationId xmlns:p14="http://schemas.microsoft.com/office/powerpoint/2010/main" val="347195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lstStyle/>
          <a:p>
            <a:pPr marL="284156" algn="ctr"/>
            <a:r>
              <a:rPr lang="en-US" sz="4400" b="0" dirty="0"/>
              <a:t>Payment Fraud and CRS aides</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rgbClr val="0033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defRPr/>
            </a:pPr>
            <a:endParaRPr lang="en-US" sz="1800">
              <a:solidFill>
                <a:srgbClr val="000000"/>
              </a:solidFill>
              <a:latin typeface="Arial" charset="0"/>
            </a:endParaRPr>
          </a:p>
        </p:txBody>
      </p:sp>
      <p:pic>
        <p:nvPicPr>
          <p:cNvPr id="9" name="Graphic 8" descr="Loan outline">
            <a:extLst>
              <a:ext uri="{FF2B5EF4-FFF2-40B4-BE49-F238E27FC236}">
                <a16:creationId xmlns:a16="http://schemas.microsoft.com/office/drawing/2014/main" id="{A0AAFC2F-A865-4BE7-BB13-78CA62FB1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7178" y="2301601"/>
            <a:ext cx="2254799" cy="2254799"/>
          </a:xfrm>
          <a:prstGeom prst="rect">
            <a:avLst/>
          </a:prstGeom>
        </p:spPr>
      </p:pic>
      <p:sp>
        <p:nvSpPr>
          <p:cNvPr id="3" name="Footer Placeholder 2">
            <a:extLst>
              <a:ext uri="{FF2B5EF4-FFF2-40B4-BE49-F238E27FC236}">
                <a16:creationId xmlns:a16="http://schemas.microsoft.com/office/drawing/2014/main" id="{17ABFC0B-75CB-EDA8-A021-0F3AE7A6F507}"/>
              </a:ext>
            </a:extLst>
          </p:cNvPr>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July 2022. All rights Reserved</a:t>
            </a:r>
          </a:p>
        </p:txBody>
      </p:sp>
    </p:spTree>
    <p:extLst>
      <p:ext uri="{BB962C8B-B14F-4D97-AF65-F5344CB8AC3E}">
        <p14:creationId xmlns:p14="http://schemas.microsoft.com/office/powerpoint/2010/main" val="3631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003399"/>
          </a:solidFill>
        </p:spPr>
        <p:txBody>
          <a:bodyPr anchor="ctr"/>
          <a:lstStyle/>
          <a:p>
            <a:r>
              <a:rPr lang="en-US" sz="3200" dirty="0">
                <a:solidFill>
                  <a:schemeClr val="bg1"/>
                </a:solidFill>
              </a:rPr>
              <a:t>Payment Fraud</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4" name="Footer Placeholder 3">
            <a:extLst>
              <a:ext uri="{FF2B5EF4-FFF2-40B4-BE49-F238E27FC236}">
                <a16:creationId xmlns:a16="http://schemas.microsoft.com/office/drawing/2014/main" id="{A29D0859-1C2A-9CFA-30FC-35432D0F9493}"/>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July 2022. All rights Reserved</a:t>
            </a:r>
            <a:endParaRPr lang="en-US" dirty="0"/>
          </a:p>
        </p:txBody>
      </p:sp>
    </p:spTree>
    <p:extLst>
      <p:ext uri="{BB962C8B-B14F-4D97-AF65-F5344CB8AC3E}">
        <p14:creationId xmlns:p14="http://schemas.microsoft.com/office/powerpoint/2010/main" val="1342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257FFF-9EF9-48D1-A121-3F4488899EE4}"/>
              </a:ext>
            </a:extLst>
          </p:cNvPr>
          <p:cNvSpPr>
            <a:spLocks noGrp="1"/>
          </p:cNvSpPr>
          <p:nvPr>
            <p:ph type="body" sz="quarter" idx="12"/>
          </p:nvPr>
        </p:nvSpPr>
        <p:spPr>
          <a:xfrm>
            <a:off x="550761" y="1143645"/>
            <a:ext cx="6289031" cy="1762111"/>
          </a:xfrm>
        </p:spPr>
        <p:txBody>
          <a:bodyPr/>
          <a:lstStyle/>
          <a:p>
            <a:pPr>
              <a:lnSpc>
                <a:spcPct val="150000"/>
              </a:lnSpc>
            </a:pPr>
            <a:r>
              <a:rPr lang="en-US" sz="2400" err="1"/>
              <a:t>Sodexo_Net</a:t>
            </a:r>
            <a:r>
              <a:rPr lang="en-US" sz="2400"/>
              <a:t> CRS Page</a:t>
            </a:r>
          </a:p>
          <a:p>
            <a:pPr marL="971526" lvl="1" indent="-342891">
              <a:lnSpc>
                <a:spcPct val="100000"/>
              </a:lnSpc>
              <a:spcBef>
                <a:spcPts val="0"/>
              </a:spcBef>
              <a:spcAft>
                <a:spcPts val="0"/>
              </a:spcAft>
              <a:buFont typeface="Wingdings" panose="05000000000000000000" pitchFamily="2" charset="2"/>
              <a:buChar char="Ø"/>
            </a:pPr>
            <a:r>
              <a:rPr lang="en-US"/>
              <a:t>SHORT Overview video for CRS end to end process</a:t>
            </a:r>
          </a:p>
          <a:p>
            <a:pPr marL="971526" lvl="1" indent="-342891">
              <a:lnSpc>
                <a:spcPct val="100000"/>
              </a:lnSpc>
              <a:spcBef>
                <a:spcPts val="0"/>
              </a:spcBef>
              <a:spcAft>
                <a:spcPts val="0"/>
              </a:spcAft>
              <a:buFont typeface="Wingdings" panose="05000000000000000000" pitchFamily="2" charset="2"/>
              <a:buChar char="Ø"/>
            </a:pPr>
            <a:r>
              <a:rPr lang="en-US">
                <a:cs typeface="Arial"/>
              </a:rPr>
              <a:t>Infographic with talking points</a:t>
            </a:r>
          </a:p>
          <a:p>
            <a:pPr marL="971526" lvl="1" indent="-342891">
              <a:lnSpc>
                <a:spcPct val="100000"/>
              </a:lnSpc>
              <a:spcBef>
                <a:spcPts val="0"/>
              </a:spcBef>
              <a:spcAft>
                <a:spcPts val="0"/>
              </a:spcAft>
              <a:buFont typeface="Wingdings" panose="05000000000000000000" pitchFamily="2" charset="2"/>
              <a:buChar char="Ø"/>
            </a:pPr>
            <a:r>
              <a:rPr lang="en-US" b="0"/>
              <a:t>FA</a:t>
            </a:r>
            <a:r>
              <a:rPr lang="en-US"/>
              <a:t>Qs</a:t>
            </a:r>
          </a:p>
          <a:p>
            <a:pPr marL="971526" lvl="1" indent="-342891">
              <a:lnSpc>
                <a:spcPct val="100000"/>
              </a:lnSpc>
              <a:spcBef>
                <a:spcPts val="0"/>
              </a:spcBef>
              <a:spcAft>
                <a:spcPts val="0"/>
              </a:spcAft>
              <a:buFont typeface="Wingdings" panose="05000000000000000000" pitchFamily="2" charset="2"/>
              <a:buChar char="Ø"/>
            </a:pPr>
            <a:r>
              <a:rPr lang="en-US">
                <a:solidFill>
                  <a:srgbClr val="2A295C"/>
                </a:solidFill>
                <a:latin typeface="Arial"/>
                <a:ea typeface="+mn-ea"/>
                <a:cs typeface="+mn-cs"/>
              </a:rPr>
              <a:t>Present &amp; Pay client introduction sheet </a:t>
            </a:r>
            <a:endParaRPr lang="en-US" sz="2400"/>
          </a:p>
        </p:txBody>
      </p:sp>
      <p:sp>
        <p:nvSpPr>
          <p:cNvPr id="7" name="Text Placeholder 5">
            <a:extLst>
              <a:ext uri="{FF2B5EF4-FFF2-40B4-BE49-F238E27FC236}">
                <a16:creationId xmlns:a16="http://schemas.microsoft.com/office/drawing/2014/main" id="{9F2BE49A-34F0-43A8-A324-1D9FAFD9A752}"/>
              </a:ext>
            </a:extLst>
          </p:cNvPr>
          <p:cNvSpPr txBox="1">
            <a:spLocks/>
          </p:cNvSpPr>
          <p:nvPr/>
        </p:nvSpPr>
        <p:spPr bwMode="gray">
          <a:xfrm>
            <a:off x="550759" y="4492342"/>
            <a:ext cx="11088000" cy="20044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defRPr/>
            </a:pPr>
            <a:r>
              <a:rPr lang="en-US" sz="2800">
                <a:solidFill>
                  <a:srgbClr val="2A295C"/>
                </a:solidFill>
                <a:latin typeface="Arial"/>
              </a:rPr>
              <a:t>Ris</a:t>
            </a:r>
            <a:r>
              <a:rPr lang="en-US" sz="2400">
                <a:solidFill>
                  <a:srgbClr val="2A295C"/>
                </a:solidFill>
                <a:latin typeface="Arial"/>
              </a:rPr>
              <a:t>e &amp; Thrive Webcast </a:t>
            </a:r>
            <a:endParaRPr lang="en-US" sz="1400" b="0" kern="0">
              <a:solidFill>
                <a:srgbClr val="2A295C"/>
              </a:solidFill>
              <a:latin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Watch recording of Rise &amp; Thrive Webcast, </a:t>
            </a:r>
          </a:p>
          <a:p>
            <a:pPr marL="628635" lvl="1" indent="0" defTabSz="914377">
              <a:lnSpc>
                <a:spcPct val="100000"/>
              </a:lnSpc>
              <a:spcBef>
                <a:spcPts val="0"/>
              </a:spcBef>
              <a:spcAft>
                <a:spcPts val="0"/>
              </a:spcAft>
              <a:buClr>
                <a:srgbClr val="FF0000"/>
              </a:buClr>
              <a:buNone/>
              <a:tabLst>
                <a:tab pos="1616034" algn="l"/>
                <a:tab pos="2330392" algn="l"/>
                <a:tab pos="8076998" algn="r"/>
              </a:tabLst>
              <a:defRPr/>
            </a:pPr>
            <a:r>
              <a:rPr lang="en-US">
                <a:solidFill>
                  <a:srgbClr val="2A295C"/>
                </a:solidFill>
                <a:latin typeface="Arial"/>
              </a:rPr>
              <a:t>      Thursday, October 21st on </a:t>
            </a:r>
            <a:r>
              <a:rPr lang="en-US" err="1">
                <a:solidFill>
                  <a:srgbClr val="2A295C"/>
                </a:solidFill>
                <a:latin typeface="Arial"/>
              </a:rPr>
              <a:t>Sodexo_Net</a:t>
            </a:r>
            <a:br>
              <a:rPr lang="en-US">
                <a:solidFill>
                  <a:srgbClr val="2A295C"/>
                </a:solidFill>
                <a:latin typeface="Arial"/>
              </a:rPr>
            </a:br>
            <a:endParaRPr lang="en-US">
              <a:solidFill>
                <a:srgbClr val="2A295C"/>
              </a:solidFill>
              <a:latin typeface="Arial"/>
              <a:cs typeface="Arial"/>
            </a:endParaRPr>
          </a:p>
          <a:p>
            <a:pPr marL="628635" lvl="1" indent="0" defTabSz="914377">
              <a:buClr>
                <a:srgbClr val="FF0000"/>
              </a:buClr>
              <a:buNone/>
              <a:tabLst>
                <a:tab pos="1616034" algn="l"/>
                <a:tab pos="2330392" algn="l"/>
                <a:tab pos="8076998" algn="r"/>
              </a:tabLst>
              <a:defRPr/>
            </a:pPr>
            <a:endParaRPr lang="en-US" sz="2000" kern="0">
              <a:solidFill>
                <a:srgbClr val="2A295C"/>
              </a:solidFill>
              <a:latin typeface="Arial"/>
              <a:cs typeface="Arial"/>
            </a:endParaRPr>
          </a:p>
        </p:txBody>
      </p:sp>
      <p:sp>
        <p:nvSpPr>
          <p:cNvPr id="8" name="Footer Placeholder 7">
            <a:extLst>
              <a:ext uri="{FF2B5EF4-FFF2-40B4-BE49-F238E27FC236}">
                <a16:creationId xmlns:a16="http://schemas.microsoft.com/office/drawing/2014/main" id="{F839E8E2-46C3-4020-9700-C8FE336E79D2}"/>
              </a:ext>
            </a:extLst>
          </p:cNvPr>
          <p:cNvSpPr>
            <a:spLocks noGrp="1"/>
          </p:cNvSpPr>
          <p:nvPr>
            <p:ph type="ftr" sz="quarter" idx="14"/>
          </p:nvPr>
        </p:nvSpPr>
        <p:spPr/>
        <p:txBody>
          <a:bodyPr/>
          <a:lstStyle/>
          <a:p>
            <a:pPr defTabSz="914377" eaLnBrk="0" hangingPunct="0">
              <a:lnSpc>
                <a:spcPct val="90000"/>
              </a:lnSpc>
              <a:buClr>
                <a:srgbClr val="FF3333"/>
              </a:buClr>
              <a:buSzPct val="120000"/>
              <a:tabLst>
                <a:tab pos="1082648" algn="l"/>
                <a:tab pos="1616034" algn="l"/>
                <a:tab pos="2149421" algn="l"/>
                <a:tab pos="8076998" algn="r"/>
              </a:tabLst>
            </a:pPr>
            <a:r>
              <a:rPr lang="en-US" i="1">
                <a:solidFill>
                  <a:srgbClr val="000000"/>
                </a:solidFill>
                <a:latin typeface="Arial"/>
              </a:rPr>
              <a:t>Unit Controller Call Series © Sodexo July 2022. All rights Reserved</a:t>
            </a:r>
          </a:p>
        </p:txBody>
      </p:sp>
      <p:sp>
        <p:nvSpPr>
          <p:cNvPr id="9" name="Text Placeholder 5">
            <a:extLst>
              <a:ext uri="{FF2B5EF4-FFF2-40B4-BE49-F238E27FC236}">
                <a16:creationId xmlns:a16="http://schemas.microsoft.com/office/drawing/2014/main" id="{FF8D578A-0032-4A3F-B8D7-0E130298027F}"/>
              </a:ext>
            </a:extLst>
          </p:cNvPr>
          <p:cNvSpPr txBox="1">
            <a:spLocks/>
          </p:cNvSpPr>
          <p:nvPr/>
        </p:nvSpPr>
        <p:spPr bwMode="gray">
          <a:xfrm>
            <a:off x="550759" y="3114301"/>
            <a:ext cx="5851884" cy="12356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defRPr/>
            </a:pPr>
            <a:r>
              <a:rPr lang="en-US" sz="2400">
                <a:solidFill>
                  <a:srgbClr val="2A295C"/>
                </a:solidFill>
                <a:latin typeface="Arial"/>
              </a:rPr>
              <a:t>Virtual Training Sessions</a:t>
            </a:r>
            <a:endParaRPr lang="en-US" sz="1400" b="0" kern="0">
              <a:solidFill>
                <a:srgbClr val="2A295C"/>
              </a:solidFill>
              <a:latin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Learn the CRS process, tools available, and how to use them</a:t>
            </a:r>
            <a:br>
              <a:rPr lang="en-US">
                <a:solidFill>
                  <a:srgbClr val="2A295C"/>
                </a:solidFill>
                <a:latin typeface="Arial"/>
              </a:rPr>
            </a:br>
            <a:endParaRPr lang="en-US">
              <a:solidFill>
                <a:srgbClr val="2A295C"/>
              </a:solidFill>
              <a:latin typeface="Arial"/>
            </a:endParaRPr>
          </a:p>
          <a:p>
            <a:pPr marL="628635" lvl="1" indent="0" defTabSz="914377">
              <a:buClr>
                <a:srgbClr val="FF0000"/>
              </a:buClr>
              <a:buNone/>
              <a:tabLst>
                <a:tab pos="1616034" algn="l"/>
                <a:tab pos="2330392" algn="l"/>
                <a:tab pos="8076998" algn="r"/>
              </a:tabLst>
              <a:defRPr/>
            </a:pPr>
            <a:endParaRPr lang="en-US" sz="2000" kern="0">
              <a:solidFill>
                <a:srgbClr val="2A295C"/>
              </a:solidFill>
              <a:latin typeface="Arial"/>
              <a:cs typeface="Arial"/>
            </a:endParaRPr>
          </a:p>
        </p:txBody>
      </p:sp>
      <p:sp>
        <p:nvSpPr>
          <p:cNvPr id="10" name="Text Placeholder 5">
            <a:extLst>
              <a:ext uri="{FF2B5EF4-FFF2-40B4-BE49-F238E27FC236}">
                <a16:creationId xmlns:a16="http://schemas.microsoft.com/office/drawing/2014/main" id="{3368A62C-C50E-4210-888F-687277241901}"/>
              </a:ext>
            </a:extLst>
          </p:cNvPr>
          <p:cNvSpPr txBox="1">
            <a:spLocks/>
          </p:cNvSpPr>
          <p:nvPr/>
        </p:nvSpPr>
        <p:spPr bwMode="gray">
          <a:xfrm>
            <a:off x="7124431" y="2782751"/>
            <a:ext cx="4999765" cy="20044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defRPr/>
            </a:pPr>
            <a:r>
              <a:rPr lang="en-US" sz="2400">
                <a:solidFill>
                  <a:srgbClr val="2A295C"/>
                </a:solidFill>
                <a:latin typeface="Arial"/>
              </a:rPr>
              <a:t>Help &amp; Job Aides</a:t>
            </a: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Help built right into the CRS tools</a:t>
            </a:r>
            <a:endParaRPr lang="en-US">
              <a:solidFill>
                <a:srgbClr val="2A295C"/>
              </a:solidFill>
              <a:latin typeface="Arial"/>
              <a:cs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Updating Your Account's CRS Client Contract Information</a:t>
            </a: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Job aides to view or download</a:t>
            </a:r>
            <a:endParaRPr lang="en-US">
              <a:solidFill>
                <a:srgbClr val="2A295C"/>
              </a:solidFill>
              <a:latin typeface="Arial"/>
              <a:cs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Send questions to CRS team at</a:t>
            </a:r>
            <a:endParaRPr lang="en-US">
              <a:solidFill>
                <a:srgbClr val="2A295C"/>
              </a:solidFill>
              <a:latin typeface="Arial"/>
              <a:cs typeface="Arial"/>
            </a:endParaRPr>
          </a:p>
          <a:p>
            <a:pPr marL="628635" lvl="1" indent="0" defTabSz="914377">
              <a:lnSpc>
                <a:spcPct val="100000"/>
              </a:lnSpc>
              <a:spcBef>
                <a:spcPts val="0"/>
              </a:spcBef>
              <a:spcAft>
                <a:spcPts val="0"/>
              </a:spcAft>
              <a:buClr>
                <a:srgbClr val="FF0000"/>
              </a:buClr>
              <a:buNone/>
              <a:tabLst>
                <a:tab pos="1616034" algn="l"/>
                <a:tab pos="2330392" algn="l"/>
                <a:tab pos="8076998" algn="r"/>
              </a:tabLst>
              <a:defRPr/>
            </a:pPr>
            <a:r>
              <a:rPr lang="en-US">
                <a:solidFill>
                  <a:srgbClr val="2A295C"/>
                </a:solidFill>
                <a:latin typeface="Arial"/>
              </a:rPr>
              <a:t>     </a:t>
            </a:r>
            <a:r>
              <a:rPr lang="en-US" i="1" u="sng">
                <a:solidFill>
                  <a:srgbClr val="2A295C"/>
                </a:solidFill>
                <a:latin typeface="Arial"/>
              </a:rPr>
              <a:t>Sodexocrsteam</a:t>
            </a:r>
            <a:r>
              <a:rPr lang="en-US" i="1" u="sng">
                <a:solidFill>
                  <a:srgbClr val="2A295C"/>
                </a:solidFill>
                <a:latin typeface="Arial"/>
                <a:ea typeface="+mn-lt"/>
                <a:cs typeface="Arial"/>
              </a:rPr>
              <a:t>.noram@sodexo.com</a:t>
            </a:r>
            <a:r>
              <a:rPr lang="en-US">
                <a:solidFill>
                  <a:srgbClr val="2A295C"/>
                </a:solidFill>
                <a:latin typeface="Arial"/>
              </a:rPr>
              <a:t> </a:t>
            </a:r>
            <a:br>
              <a:rPr lang="en-US">
                <a:solidFill>
                  <a:srgbClr val="2A295C"/>
                </a:solidFill>
                <a:latin typeface="Arial"/>
              </a:rPr>
            </a:br>
            <a:endParaRPr lang="en-US">
              <a:solidFill>
                <a:srgbClr val="2A295C"/>
              </a:solidFill>
              <a:latin typeface="Arial"/>
              <a:cs typeface="Arial"/>
            </a:endParaRPr>
          </a:p>
          <a:p>
            <a:pPr marL="628635" lvl="1" indent="0" defTabSz="914377">
              <a:buClr>
                <a:srgbClr val="FF0000"/>
              </a:buClr>
              <a:buNone/>
              <a:tabLst>
                <a:tab pos="1616034" algn="l"/>
                <a:tab pos="2330392" algn="l"/>
                <a:tab pos="8076998" algn="r"/>
              </a:tabLst>
              <a:defRPr/>
            </a:pPr>
            <a:endParaRPr lang="en-US" sz="2000" kern="0">
              <a:solidFill>
                <a:srgbClr val="2A295C"/>
              </a:solidFill>
              <a:latin typeface="Arial"/>
              <a:cs typeface="Arial"/>
            </a:endParaRPr>
          </a:p>
        </p:txBody>
      </p:sp>
      <p:sp>
        <p:nvSpPr>
          <p:cNvPr id="11" name="Text Placeholder 5">
            <a:extLst>
              <a:ext uri="{FF2B5EF4-FFF2-40B4-BE49-F238E27FC236}">
                <a16:creationId xmlns:a16="http://schemas.microsoft.com/office/drawing/2014/main" id="{56879C49-73D1-4EF2-81A7-DDB175FF3FF7}"/>
              </a:ext>
            </a:extLst>
          </p:cNvPr>
          <p:cNvSpPr txBox="1">
            <a:spLocks/>
          </p:cNvSpPr>
          <p:nvPr/>
        </p:nvSpPr>
        <p:spPr bwMode="gray">
          <a:xfrm>
            <a:off x="7124429" y="1165242"/>
            <a:ext cx="4428267" cy="14690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pPr>
            <a:r>
              <a:rPr lang="en-US" sz="2400" kern="0">
                <a:solidFill>
                  <a:srgbClr val="2A295C"/>
                </a:solidFill>
                <a:latin typeface="Arial"/>
              </a:rPr>
              <a:t>Office Hours</a:t>
            </a: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pPr>
            <a:r>
              <a:rPr lang="en-US" kern="0">
                <a:solidFill>
                  <a:srgbClr val="2A295C"/>
                </a:solidFill>
                <a:latin typeface="Arial"/>
              </a:rPr>
              <a:t>Drop in to ask a question or share feedback during the times posted on your calendar</a:t>
            </a:r>
            <a:endParaRPr lang="en-US" sz="2400" kern="0">
              <a:solidFill>
                <a:srgbClr val="2A295C"/>
              </a:solidFill>
              <a:latin typeface="Arial"/>
            </a:endParaRPr>
          </a:p>
        </p:txBody>
      </p:sp>
      <p:sp>
        <p:nvSpPr>
          <p:cNvPr id="12" name="Title 1">
            <a:extLst>
              <a:ext uri="{FF2B5EF4-FFF2-40B4-BE49-F238E27FC236}">
                <a16:creationId xmlns:a16="http://schemas.microsoft.com/office/drawing/2014/main" id="{5AC5C1B3-3F1B-4C81-AE71-F7FDCE21B193}"/>
              </a:ext>
            </a:extLst>
          </p:cNvPr>
          <p:cNvSpPr txBox="1">
            <a:spLocks/>
          </p:cNvSpPr>
          <p:nvPr/>
        </p:nvSpPr>
        <p:spPr bwMode="gray">
          <a:xfrm>
            <a:off x="1060388" y="361223"/>
            <a:ext cx="10944000" cy="576000"/>
          </a:xfrm>
          <a:prstGeom prst="rect">
            <a:avLst/>
          </a:prstGeom>
          <a:solidFill>
            <a:schemeClr val="bg1"/>
          </a:solidFill>
          <a:ln>
            <a:noFill/>
          </a:ln>
          <a:effectLst/>
        </p:spPr>
        <p:txBody>
          <a:bodyPr vert="horz" wrap="square" lIns="108000" tIns="126000" rIns="72000" bIns="90000" numCol="1" anchor="t" anchorCtr="0" compatLnSpc="1">
            <a:prstTxWarp prst="textNoShape">
              <a:avLst/>
            </a:prstTxWarp>
            <a:normAutofit fontScale="90000" lnSpcReduction="10000"/>
          </a:bodyPr>
          <a:lstStyle>
            <a:lvl1pPr algn="l" rtl="0" eaLnBrk="1" fontAlgn="base" hangingPunct="1">
              <a:lnSpc>
                <a:spcPct val="90000"/>
              </a:lnSpc>
              <a:spcBef>
                <a:spcPct val="0"/>
              </a:spcBef>
              <a:spcAft>
                <a:spcPct val="0"/>
              </a:spcAft>
              <a:defRPr lang="fr-FR" sz="1600" b="1" baseline="0" dirty="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33" algn="l" rtl="0" eaLnBrk="1" fontAlgn="base" hangingPunct="1">
              <a:lnSpc>
                <a:spcPct val="90000"/>
              </a:lnSpc>
              <a:spcBef>
                <a:spcPct val="0"/>
              </a:spcBef>
              <a:spcAft>
                <a:spcPct val="0"/>
              </a:spcAft>
              <a:defRPr sz="2400">
                <a:solidFill>
                  <a:schemeClr val="bg2"/>
                </a:solidFill>
                <a:latin typeface="Arial" charset="0"/>
              </a:defRPr>
            </a:lvl6pPr>
            <a:lvl7pPr marL="913865" algn="l" rtl="0" eaLnBrk="1" fontAlgn="base" hangingPunct="1">
              <a:lnSpc>
                <a:spcPct val="90000"/>
              </a:lnSpc>
              <a:spcBef>
                <a:spcPct val="0"/>
              </a:spcBef>
              <a:spcAft>
                <a:spcPct val="0"/>
              </a:spcAft>
              <a:defRPr sz="2400">
                <a:solidFill>
                  <a:schemeClr val="bg2"/>
                </a:solidFill>
                <a:latin typeface="Arial" charset="0"/>
              </a:defRPr>
            </a:lvl7pPr>
            <a:lvl8pPr marL="1370799" algn="l" rtl="0" eaLnBrk="1" fontAlgn="base" hangingPunct="1">
              <a:lnSpc>
                <a:spcPct val="90000"/>
              </a:lnSpc>
              <a:spcBef>
                <a:spcPct val="0"/>
              </a:spcBef>
              <a:spcAft>
                <a:spcPct val="0"/>
              </a:spcAft>
              <a:defRPr sz="2400">
                <a:solidFill>
                  <a:schemeClr val="bg2"/>
                </a:solidFill>
                <a:latin typeface="Arial" charset="0"/>
              </a:defRPr>
            </a:lvl8pPr>
            <a:lvl9pPr marL="1827731" algn="l" rtl="0" eaLnBrk="1" fontAlgn="base" hangingPunct="1">
              <a:lnSpc>
                <a:spcPct val="90000"/>
              </a:lnSpc>
              <a:spcBef>
                <a:spcPct val="0"/>
              </a:spcBef>
              <a:spcAft>
                <a:spcPct val="0"/>
              </a:spcAft>
              <a:defRPr sz="2400">
                <a:solidFill>
                  <a:schemeClr val="bg2"/>
                </a:solidFill>
                <a:latin typeface="Arial" charset="0"/>
              </a:defRPr>
            </a:lvl9pPr>
          </a:lstStyle>
          <a:p>
            <a:pPr defTabSz="914377"/>
            <a:r>
              <a:rPr lang="en-US" sz="3200" kern="0">
                <a:solidFill>
                  <a:srgbClr val="2A295C"/>
                </a:solidFill>
                <a:latin typeface="Arial"/>
              </a:rPr>
              <a:t>Training, Tools &amp; Resources</a:t>
            </a:r>
            <a:endParaRPr lang="en-US" b="0" kern="0">
              <a:solidFill>
                <a:srgbClr val="2A295C"/>
              </a:solidFill>
              <a:latin typeface="Arial"/>
            </a:endParaRPr>
          </a:p>
        </p:txBody>
      </p:sp>
      <p:pic>
        <p:nvPicPr>
          <p:cNvPr id="13" name="Picture 12">
            <a:extLst>
              <a:ext uri="{FF2B5EF4-FFF2-40B4-BE49-F238E27FC236}">
                <a16:creationId xmlns:a16="http://schemas.microsoft.com/office/drawing/2014/main" id="{36C36BBC-3C95-4AD6-87C7-3E6014302E31}"/>
              </a:ext>
            </a:extLst>
          </p:cNvPr>
          <p:cNvPicPr>
            <a:picLocks noChangeAspect="1"/>
          </p:cNvPicPr>
          <p:nvPr/>
        </p:nvPicPr>
        <p:blipFill>
          <a:blip r:embed="rId4"/>
          <a:stretch>
            <a:fillRect/>
          </a:stretch>
        </p:blipFill>
        <p:spPr>
          <a:xfrm>
            <a:off x="456662" y="338496"/>
            <a:ext cx="603727" cy="585627"/>
          </a:xfrm>
          <a:prstGeom prst="rect">
            <a:avLst/>
          </a:prstGeom>
        </p:spPr>
      </p:pic>
    </p:spTree>
    <p:extLst>
      <p:ext uri="{BB962C8B-B14F-4D97-AF65-F5344CB8AC3E}">
        <p14:creationId xmlns:p14="http://schemas.microsoft.com/office/powerpoint/2010/main" val="35148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003399"/>
          </a:solidFill>
        </p:spPr>
        <p:txBody>
          <a:bodyPr/>
          <a:lstStyle/>
          <a:p>
            <a:r>
              <a:rPr lang="en-US"/>
              <a:t>Q&amp;A</a:t>
            </a:r>
          </a:p>
        </p:txBody>
      </p:sp>
      <p:sp>
        <p:nvSpPr>
          <p:cNvPr id="7" name="Text Placeholder 6"/>
          <p:cNvSpPr>
            <a:spLocks noGrp="1"/>
          </p:cNvSpPr>
          <p:nvPr>
            <p:ph type="body" sz="quarter" idx="12"/>
          </p:nvPr>
        </p:nvSpPr>
        <p:spPr>
          <a:xfrm>
            <a:off x="1981200" y="1066800"/>
            <a:ext cx="8316000" cy="4608512"/>
          </a:xfrm>
        </p:spPr>
        <p:txBody>
          <a:bodyPr/>
          <a:lstStyle/>
          <a:p>
            <a:pPr algn="ctr"/>
            <a:r>
              <a:rPr lang="en-US" sz="6000"/>
              <a:t>Audience Q&amp;A</a:t>
            </a:r>
          </a:p>
          <a:p>
            <a:endParaRPr lang="en-US"/>
          </a:p>
        </p:txBody>
      </p:sp>
      <p:pic>
        <p:nvPicPr>
          <p:cNvPr id="5" name="Picture 4" descr="A picture containing drawing&#10;&#10;Description automatically generated">
            <a:extLst>
              <a:ext uri="{FF2B5EF4-FFF2-40B4-BE49-F238E27FC236}">
                <a16:creationId xmlns:a16="http://schemas.microsoft.com/office/drawing/2014/main" id="{BB2D9DB8-7AB1-433A-887E-43C60C3476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7728" y="1948857"/>
            <a:ext cx="8756544" cy="4082739"/>
          </a:xfrm>
          <a:prstGeom prst="rect">
            <a:avLst/>
          </a:prstGeom>
        </p:spPr>
      </p:pic>
      <p:sp>
        <p:nvSpPr>
          <p:cNvPr id="9" name="TextBox 8">
            <a:extLst>
              <a:ext uri="{FF2B5EF4-FFF2-40B4-BE49-F238E27FC236}">
                <a16:creationId xmlns:a16="http://schemas.microsoft.com/office/drawing/2014/main" id="{019AFCEC-A9F1-4039-BADE-3C858D749E08}"/>
              </a:ext>
            </a:extLst>
          </p:cNvPr>
          <p:cNvSpPr txBox="1"/>
          <p:nvPr/>
        </p:nvSpPr>
        <p:spPr>
          <a:xfrm>
            <a:off x="596900" y="11912833"/>
            <a:ext cx="12192000" cy="230832"/>
          </a:xfrm>
          <a:prstGeom prst="rect">
            <a:avLst/>
          </a:prstGeom>
          <a:noFill/>
        </p:spPr>
        <p:txBody>
          <a:bodyPr wrap="square" rtlCol="0">
            <a:spAutoFit/>
          </a:bodyPr>
          <a:lstStyle/>
          <a:p>
            <a:pPr defTabSz="1088470"/>
            <a:r>
              <a:rPr lang="en-US" sz="900">
                <a:solidFill>
                  <a:srgbClr val="000000"/>
                </a:solidFill>
                <a:latin typeface="Arial"/>
                <a:hlinkClick r:id="rId4" tooltip="https://mossegalapoma.cat/enquesta-propera-temporada-opinio/"/>
              </a:rPr>
              <a:t>This Photo</a:t>
            </a:r>
            <a:r>
              <a:rPr lang="en-US" sz="900">
                <a:solidFill>
                  <a:srgbClr val="000000"/>
                </a:solidFill>
                <a:latin typeface="Arial"/>
              </a:rPr>
              <a:t> by Unknown Author is licensed under </a:t>
            </a:r>
            <a:r>
              <a:rPr lang="en-US" sz="900">
                <a:solidFill>
                  <a:srgbClr val="000000"/>
                </a:solidFill>
                <a:latin typeface="Arial"/>
                <a:hlinkClick r:id="rId5" tooltip="https://creativecommons.org/licenses/by-nc-sa/3.0/"/>
              </a:rPr>
              <a:t>CC BY-SA-NC</a:t>
            </a:r>
            <a:endParaRPr lang="en-US" sz="900">
              <a:solidFill>
                <a:srgbClr val="000000"/>
              </a:solidFill>
              <a:latin typeface="Arial"/>
            </a:endParaRPr>
          </a:p>
        </p:txBody>
      </p:sp>
      <p:sp>
        <p:nvSpPr>
          <p:cNvPr id="3" name="Footer Placeholder 2">
            <a:extLst>
              <a:ext uri="{FF2B5EF4-FFF2-40B4-BE49-F238E27FC236}">
                <a16:creationId xmlns:a16="http://schemas.microsoft.com/office/drawing/2014/main" id="{10978493-791D-42BF-AEC6-6F3030369A76}"/>
              </a:ext>
            </a:extLst>
          </p:cNvPr>
          <p:cNvSpPr>
            <a:spLocks noGrp="1"/>
          </p:cNvSpPr>
          <p:nvPr>
            <p:ph type="ftr" sz="quarter" idx="14"/>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pPr>
            <a:r>
              <a:rPr lang="en-US" i="1">
                <a:solidFill>
                  <a:srgbClr val="2A295C"/>
                </a:solidFill>
                <a:latin typeface="Arial"/>
              </a:rPr>
              <a:t>Unit Controller Call Series © Sodexo July 2022. All rights Reserved</a:t>
            </a:r>
          </a:p>
        </p:txBody>
      </p:sp>
    </p:spTree>
    <p:extLst>
      <p:ext uri="{BB962C8B-B14F-4D97-AF65-F5344CB8AC3E}">
        <p14:creationId xmlns:p14="http://schemas.microsoft.com/office/powerpoint/2010/main" val="14277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Espace réservé pour une image  69">
            <a:extLst>
              <a:ext uri="{FF2B5EF4-FFF2-40B4-BE49-F238E27FC236}">
                <a16:creationId xmlns:a16="http://schemas.microsoft.com/office/drawing/2014/main" id="{7D14EC65-CCC4-45E8-9ED6-778E65168A2B}"/>
              </a:ext>
              <a:ext uri="{C183D7F6-B498-43B3-948B-1728B52AA6E4}">
                <adec:decorative xmlns:adec="http://schemas.microsoft.com/office/drawing/2017/decorative" val="1"/>
              </a:ext>
            </a:extLst>
          </p:cNvPr>
          <p:cNvSpPr>
            <a:spLocks noGrp="1"/>
          </p:cNvSpPr>
          <p:nvPr>
            <p:ph type="pic" sz="quarter" idx="64"/>
          </p:nvPr>
        </p:nvSpPr>
        <p:spPr/>
      </p:sp>
      <p:sp>
        <p:nvSpPr>
          <p:cNvPr id="63" name="Espace réservé du texte 62">
            <a:extLst>
              <a:ext uri="{FF2B5EF4-FFF2-40B4-BE49-F238E27FC236}">
                <a16:creationId xmlns:a16="http://schemas.microsoft.com/office/drawing/2014/main" id="{21E63793-B9A3-4F6A-B924-E8C0E78C11C0}"/>
              </a:ext>
            </a:extLst>
          </p:cNvPr>
          <p:cNvSpPr>
            <a:spLocks noGrp="1"/>
          </p:cNvSpPr>
          <p:nvPr>
            <p:ph type="title" idx="4294967295"/>
          </p:nvPr>
        </p:nvSpPr>
        <p:spPr>
          <a:xfrm>
            <a:off x="442913" y="522288"/>
            <a:ext cx="8101012" cy="4792662"/>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45000"/>
              </a:lnSpc>
              <a:spcBef>
                <a:spcPts val="0"/>
              </a:spcBef>
              <a:spcAft>
                <a:spcPts val="0"/>
              </a:spcAft>
              <a:buClrTx/>
              <a:buSzTx/>
              <a:buFont typeface="Arial" panose="020B0604020202020204" pitchFamily="34" charset="0"/>
              <a:buNone/>
              <a:tabLst/>
              <a:defRPr/>
            </a:pPr>
            <a:r>
              <a:rPr kumimoji="0" lang="fr-FR" sz="12200" b="1" i="0" u="none" strike="noStrike" kern="1200" cap="none" spc="0" normalizeH="0" baseline="0" noProof="0" dirty="0">
                <a:ln>
                  <a:noFill/>
                </a:ln>
                <a:solidFill>
                  <a:schemeClr val="tx2"/>
                </a:solidFill>
                <a:effectLst/>
                <a:uLnTx/>
                <a:uFillTx/>
                <a:latin typeface="+mn-lt"/>
                <a:ea typeface="+mn-ea"/>
                <a:cs typeface="+mn-cs"/>
              </a:rPr>
              <a:t>04</a:t>
            </a:r>
          </a:p>
          <a:p>
            <a:pPr marL="0" marR="0" lvl="1" indent="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None/>
              <a:tabLst/>
              <a:defRPr/>
            </a:pPr>
            <a:r>
              <a:rPr kumimoji="0" lang="da-DK" sz="3000" b="1" i="0" u="none" strike="noStrike" kern="1200" cap="none" spc="0" normalizeH="0" baseline="0" noProof="0" dirty="0">
                <a:ln>
                  <a:noFill/>
                </a:ln>
                <a:solidFill>
                  <a:schemeClr val="tx2"/>
                </a:solidFill>
                <a:effectLst/>
                <a:uLnTx/>
                <a:uFillTx/>
                <a:latin typeface="+mn-lt"/>
                <a:ea typeface="+mn-ea"/>
                <a:cs typeface="+mn-cs"/>
              </a:rPr>
              <a:t>Inventory</a:t>
            </a:r>
            <a:endParaRPr kumimoji="0" lang="fr-FR" sz="3000" b="1" i="0" u="none" strike="noStrike" kern="1200" cap="none" spc="0" normalizeH="0" baseline="0" noProof="0" dirty="0">
              <a:ln>
                <a:noFill/>
              </a:ln>
              <a:solidFill>
                <a:schemeClr val="tx2"/>
              </a:solidFill>
              <a:effectLst/>
              <a:uLnTx/>
              <a:uFillTx/>
              <a:latin typeface="+mn-lt"/>
              <a:ea typeface="+mn-ea"/>
              <a:cs typeface="+mn-cs"/>
            </a:endParaRPr>
          </a:p>
        </p:txBody>
      </p:sp>
      <p:sp>
        <p:nvSpPr>
          <p:cNvPr id="67" name="Espace réservé du texte 66">
            <a:extLst>
              <a:ext uri="{FF2B5EF4-FFF2-40B4-BE49-F238E27FC236}">
                <a16:creationId xmlns:a16="http://schemas.microsoft.com/office/drawing/2014/main" id="{ED99FEE4-F056-46C5-98E6-1942CE149C27}"/>
              </a:ext>
            </a:extLst>
          </p:cNvPr>
          <p:cNvSpPr>
            <a:spLocks noGrp="1"/>
          </p:cNvSpPr>
          <p:nvPr>
            <p:ph type="body" sz="quarter" idx="60"/>
          </p:nvPr>
        </p:nvSpPr>
        <p:spPr/>
        <p:txBody>
          <a:bodyPr/>
          <a:lstStyle/>
          <a:p>
            <a:endParaRPr lang="fr-FR" dirty="0"/>
          </a:p>
        </p:txBody>
      </p:sp>
      <p:sp>
        <p:nvSpPr>
          <p:cNvPr id="68" name="Espace réservé du texte 67">
            <a:extLst>
              <a:ext uri="{FF2B5EF4-FFF2-40B4-BE49-F238E27FC236}">
                <a16:creationId xmlns:a16="http://schemas.microsoft.com/office/drawing/2014/main" id="{A0C684B4-DD82-40F0-B927-D36B313515C3}"/>
              </a:ext>
            </a:extLst>
          </p:cNvPr>
          <p:cNvSpPr>
            <a:spLocks noGrp="1"/>
          </p:cNvSpPr>
          <p:nvPr>
            <p:ph type="body" sz="quarter" idx="62"/>
          </p:nvPr>
        </p:nvSpPr>
        <p:spPr/>
        <p:txBody>
          <a:bodyPr/>
          <a:lstStyle/>
          <a:p>
            <a:endParaRPr lang="fr-FR" dirty="0"/>
          </a:p>
        </p:txBody>
      </p:sp>
      <p:sp>
        <p:nvSpPr>
          <p:cNvPr id="69" name="Espace réservé du texte 68">
            <a:extLst>
              <a:ext uri="{FF2B5EF4-FFF2-40B4-BE49-F238E27FC236}">
                <a16:creationId xmlns:a16="http://schemas.microsoft.com/office/drawing/2014/main" id="{412E35C2-C6EB-4AD8-94CF-B6910D9641C0}"/>
              </a:ext>
            </a:extLst>
          </p:cNvPr>
          <p:cNvSpPr>
            <a:spLocks noGrp="1"/>
          </p:cNvSpPr>
          <p:nvPr>
            <p:ph type="body" sz="quarter" idx="63"/>
          </p:nvPr>
        </p:nvSpPr>
        <p:spPr/>
        <p:txBody>
          <a:bodyPr/>
          <a:lstStyle/>
          <a:p>
            <a:endParaRPr lang="fr-FR" dirty="0"/>
          </a:p>
        </p:txBody>
      </p:sp>
      <p:sp>
        <p:nvSpPr>
          <p:cNvPr id="3" name="Footer Placeholder 2">
            <a:extLst>
              <a:ext uri="{FF2B5EF4-FFF2-40B4-BE49-F238E27FC236}">
                <a16:creationId xmlns:a16="http://schemas.microsoft.com/office/drawing/2014/main" id="{DA8293FE-0912-46D5-C8DE-42EBD87B432E}"/>
              </a:ext>
            </a:extLst>
          </p:cNvPr>
          <p:cNvSpPr>
            <a:spLocks noGrp="1"/>
          </p:cNvSpPr>
          <p:nvPr>
            <p:ph type="ftr" sz="quarter" idx="66"/>
          </p:nvPr>
        </p:nvSpPr>
        <p:spPr/>
        <p:txBody>
          <a:bodyPr/>
          <a:lstStyle/>
          <a:p>
            <a:r>
              <a:rPr lang="en-US"/>
              <a:t>Unit Controller Call Series © Sodexo July 2022. All rights Reserved</a:t>
            </a:r>
            <a:endParaRPr lang="fr-FR" dirty="0"/>
          </a:p>
        </p:txBody>
      </p:sp>
    </p:spTree>
    <p:extLst>
      <p:ext uri="{BB962C8B-B14F-4D97-AF65-F5344CB8AC3E}">
        <p14:creationId xmlns:p14="http://schemas.microsoft.com/office/powerpoint/2010/main" val="15563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6EC0EA6-1148-4538-9105-70BEDB5F8A03}"/>
              </a:ext>
            </a:extLst>
          </p:cNvPr>
          <p:cNvSpPr>
            <a:spLocks noGrp="1"/>
          </p:cNvSpPr>
          <p:nvPr>
            <p:ph type="body" sz="quarter" idx="66"/>
          </p:nvPr>
        </p:nvSpPr>
        <p:spPr>
          <a:xfrm>
            <a:off x="4279097" y="1170385"/>
            <a:ext cx="3633806" cy="3745544"/>
          </a:xfrm>
        </p:spPr>
        <p:txBody>
          <a:bodyPr/>
          <a:lstStyle/>
          <a:p>
            <a:pPr lvl="1" algn="ctr"/>
            <a:r>
              <a:rPr lang="en-US" sz="1950" b="1" dirty="0"/>
              <a:t>FY22 JULY CONTROLLER CALL</a:t>
            </a:r>
          </a:p>
          <a:p>
            <a:pPr lvl="1" algn="ctr"/>
            <a:r>
              <a:rPr lang="en-US" sz="1950" b="1" dirty="0"/>
              <a:t>JULY 19 and 20, 2022</a:t>
            </a:r>
          </a:p>
          <a:p>
            <a:pPr lvl="1" algn="ctr"/>
            <a:endParaRPr lang="en-US" sz="1950" b="1" dirty="0"/>
          </a:p>
          <a:p>
            <a:pPr lvl="1" algn="ctr"/>
            <a:r>
              <a:rPr lang="en-US" sz="1800" b="1" dirty="0"/>
              <a:t>INVENTORY TRAINING and REVIEW</a:t>
            </a:r>
          </a:p>
          <a:p>
            <a:pPr lvl="1" algn="ctr"/>
            <a:endParaRPr lang="en-US" sz="1800" b="1" dirty="0"/>
          </a:p>
          <a:p>
            <a:pPr lvl="1"/>
            <a:r>
              <a:rPr lang="en-US" sz="1350" dirty="0"/>
              <a:t>MARK DOBOSZ</a:t>
            </a:r>
          </a:p>
          <a:p>
            <a:pPr lvl="1" algn="ctr"/>
            <a:endParaRPr lang="en-US" sz="1500" dirty="0"/>
          </a:p>
          <a:p>
            <a:endParaRPr lang="en-US" dirty="0"/>
          </a:p>
        </p:txBody>
      </p:sp>
      <p:sp>
        <p:nvSpPr>
          <p:cNvPr id="4" name="Footer Placeholder 3">
            <a:extLst>
              <a:ext uri="{FF2B5EF4-FFF2-40B4-BE49-F238E27FC236}">
                <a16:creationId xmlns:a16="http://schemas.microsoft.com/office/drawing/2014/main" id="{2D33C4EE-867A-085A-D080-9831714D4632}"/>
              </a:ext>
            </a:extLst>
          </p:cNvPr>
          <p:cNvSpPr>
            <a:spLocks noGrp="1"/>
          </p:cNvSpPr>
          <p:nvPr>
            <p:ph type="ftr" sz="quarter" idx="67"/>
          </p:nvPr>
        </p:nvSpPr>
        <p:spPr/>
        <p:txBody>
          <a:bodyPr/>
          <a:lstStyle/>
          <a:p>
            <a:r>
              <a:rPr lang="en-US" noProof="0"/>
              <a:t>Unit Controller Call Series © Sodexo July 2022. All rights Reserved</a:t>
            </a:r>
          </a:p>
        </p:txBody>
      </p:sp>
    </p:spTree>
    <p:extLst>
      <p:ext uri="{BB962C8B-B14F-4D97-AF65-F5344CB8AC3E}">
        <p14:creationId xmlns:p14="http://schemas.microsoft.com/office/powerpoint/2010/main" val="143854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1675" y="228600"/>
            <a:ext cx="8248650" cy="550508"/>
          </a:xfrm>
          <a:solidFill>
            <a:schemeClr val="bg1"/>
          </a:solidFill>
        </p:spPr>
        <p:txBody>
          <a:bodyPr/>
          <a:lstStyle/>
          <a:p>
            <a:r>
              <a:rPr lang="en-US" altLang="fr-FR" b="1" dirty="0">
                <a:solidFill>
                  <a:srgbClr val="0070C0"/>
                </a:solidFill>
              </a:rPr>
              <a:t>INVENTORY – GIA Audit AREAS OF FOCUS</a:t>
            </a:r>
          </a:p>
        </p:txBody>
      </p:sp>
      <p:sp>
        <p:nvSpPr>
          <p:cNvPr id="110595" name="Rectangle 3"/>
          <p:cNvSpPr>
            <a:spLocks noGrp="1" noChangeArrowheads="1"/>
          </p:cNvSpPr>
          <p:nvPr>
            <p:ph type="body" sz="quarter" idx="12"/>
          </p:nvPr>
        </p:nvSpPr>
        <p:spPr>
          <a:xfrm>
            <a:off x="822960" y="838200"/>
            <a:ext cx="10515600" cy="5191152"/>
          </a:xfrm>
        </p:spPr>
        <p:txBody>
          <a:bodyPr/>
          <a:lstStyle/>
          <a:p>
            <a:pPr lvl="1"/>
            <a:r>
              <a:rPr lang="en-US" altLang="fr-FR" sz="2400" dirty="0"/>
              <a:t>Audit covers Inventory included on Sodexo balance sheet</a:t>
            </a:r>
          </a:p>
          <a:p>
            <a:pPr lvl="2"/>
            <a:r>
              <a:rPr lang="en-US" altLang="fr-FR" sz="2000" dirty="0"/>
              <a:t>Sodexo Owned or Client Owned / Sodexo Managed should be separately identified &amp; access restricted to essential staff only</a:t>
            </a:r>
          </a:p>
          <a:p>
            <a:pPr lvl="2"/>
            <a:r>
              <a:rPr lang="en-US" altLang="fr-FR" sz="2000" dirty="0"/>
              <a:t>Training Documents are not signed and retained at Unit</a:t>
            </a:r>
          </a:p>
          <a:p>
            <a:pPr lvl="2"/>
            <a:r>
              <a:rPr lang="en-US" altLang="fr-FR" sz="2000" dirty="0"/>
              <a:t>Unit Inventory Sheets do not match UFS Input values </a:t>
            </a:r>
          </a:p>
          <a:p>
            <a:pPr lvl="2">
              <a:spcAft>
                <a:spcPts val="1200"/>
              </a:spcAft>
            </a:pPr>
            <a:r>
              <a:rPr lang="en-US" altLang="fr-FR" sz="2000" dirty="0"/>
              <a:t>Lack of Trend analyses performed on Inventory balances by GM/DM</a:t>
            </a:r>
          </a:p>
          <a:p>
            <a:pPr lvl="2"/>
            <a:r>
              <a:rPr lang="en-US" altLang="fr-FR" sz="2000" dirty="0"/>
              <a:t>Inventory Cost extensions are not consistent with TMC pricing. Non-TMC item costing must match last purchase price</a:t>
            </a:r>
          </a:p>
          <a:p>
            <a:pPr lvl="2"/>
            <a:r>
              <a:rPr lang="en-US" altLang="fr-FR" sz="2000" i="1" u="sng" dirty="0"/>
              <a:t>Segregation of duties</a:t>
            </a:r>
            <a:r>
              <a:rPr lang="en-US" altLang="fr-FR" sz="2000" dirty="0"/>
              <a:t> note: count team members should not be involved in data entry work for inventory extensions or Inventory summary report</a:t>
            </a:r>
            <a:r>
              <a:rPr lang="en-US" altLang="fr-FR" sz="1600" dirty="0"/>
              <a:t>. </a:t>
            </a:r>
          </a:p>
          <a:p>
            <a:pPr lvl="2"/>
            <a:r>
              <a:rPr lang="en-US" altLang="fr-FR" sz="2000" dirty="0"/>
              <a:t>Inventory adjustments &amp; transfers are not properly reviewed &amp; documented</a:t>
            </a:r>
          </a:p>
        </p:txBody>
      </p:sp>
      <p:sp>
        <p:nvSpPr>
          <p:cNvPr id="3" name="Espace réservé du pied de page 2"/>
          <p:cNvSpPr>
            <a:spLocks noGrp="1"/>
          </p:cNvSpPr>
          <p:nvPr>
            <p:ph type="ftr" sz="quarter" idx="14"/>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sp>
        <p:nvSpPr>
          <p:cNvPr id="4" name="Rectangle: Rounded Corners 3">
            <a:extLst>
              <a:ext uri="{FF2B5EF4-FFF2-40B4-BE49-F238E27FC236}">
                <a16:creationId xmlns:a16="http://schemas.microsoft.com/office/drawing/2014/main" id="{15E30D06-1D33-416B-8C52-362A52131B11}"/>
              </a:ext>
            </a:extLst>
          </p:cNvPr>
          <p:cNvSpPr/>
          <p:nvPr/>
        </p:nvSpPr>
        <p:spPr bwMode="auto">
          <a:xfrm>
            <a:off x="2209801" y="5638800"/>
            <a:ext cx="8010524" cy="550508"/>
          </a:xfrm>
          <a:prstGeom prst="roundRect">
            <a:avLst/>
          </a:prstGeom>
          <a:solidFill>
            <a:srgbClr val="0070C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457200" lvl="1" defTabSz="914400" fontAlgn="base">
              <a:spcBef>
                <a:spcPct val="0"/>
              </a:spcBef>
              <a:spcAft>
                <a:spcPct val="0"/>
              </a:spcAft>
            </a:pPr>
            <a:r>
              <a:rPr lang="en-US" altLang="fr-FR" sz="2000" b="1" dirty="0">
                <a:solidFill>
                  <a:srgbClr val="FFFFFF"/>
                </a:solidFill>
                <a:latin typeface="Arial" charset="0"/>
              </a:rPr>
              <a:t>All frontline staff must be provided annual inventory training</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1675" y="352425"/>
            <a:ext cx="8248650" cy="550508"/>
          </a:xfrm>
          <a:solidFill>
            <a:schemeClr val="bg1"/>
          </a:solidFill>
        </p:spPr>
        <p:txBody>
          <a:bodyPr/>
          <a:lstStyle/>
          <a:p>
            <a:r>
              <a:rPr lang="en-US" altLang="fr-FR" b="1" dirty="0">
                <a:solidFill>
                  <a:srgbClr val="0070C0"/>
                </a:solidFill>
              </a:rPr>
              <a:t>INVENTORY FY2022 – What’s New</a:t>
            </a:r>
          </a:p>
        </p:txBody>
      </p:sp>
      <p:sp>
        <p:nvSpPr>
          <p:cNvPr id="110595" name="Rectangle 3"/>
          <p:cNvSpPr>
            <a:spLocks noGrp="1" noChangeArrowheads="1"/>
          </p:cNvSpPr>
          <p:nvPr>
            <p:ph type="body" sz="quarter" idx="12"/>
          </p:nvPr>
        </p:nvSpPr>
        <p:spPr>
          <a:xfrm>
            <a:off x="914401" y="1295400"/>
            <a:ext cx="10371908" cy="4495800"/>
          </a:xfrm>
        </p:spPr>
        <p:txBody>
          <a:bodyPr/>
          <a:lstStyle/>
          <a:p>
            <a:pPr lvl="1"/>
            <a:r>
              <a:rPr lang="en-US" altLang="fr-FR" sz="2200" dirty="0"/>
              <a:t>Exempt employees required to take Ingenium Training yearly</a:t>
            </a:r>
          </a:p>
          <a:p>
            <a:pPr lvl="1"/>
            <a:r>
              <a:rPr lang="en-US" altLang="fr-FR" sz="2200" dirty="0"/>
              <a:t>GM’s / DM’s must ensure all frontline staff are properly trained using the TOPS inventory training module</a:t>
            </a:r>
          </a:p>
          <a:p>
            <a:pPr lvl="2"/>
            <a:r>
              <a:rPr lang="en-US" altLang="fr-FR" sz="1800" dirty="0"/>
              <a:t>Universities &amp; K-12 should be part of “Back to School” training</a:t>
            </a:r>
          </a:p>
          <a:p>
            <a:pPr lvl="2"/>
            <a:r>
              <a:rPr lang="en-US" altLang="fr-FR" sz="1800" dirty="0"/>
              <a:t>HealthCare should include in monthly training sessions</a:t>
            </a:r>
          </a:p>
          <a:p>
            <a:pPr lvl="2"/>
            <a:r>
              <a:rPr lang="en-US" altLang="fr-FR" sz="1800" dirty="0"/>
              <a:t>New employees involved with taking of inventories should be provided training ASAP</a:t>
            </a:r>
          </a:p>
          <a:p>
            <a:pPr lvl="1"/>
            <a:r>
              <a:rPr lang="en-US" altLang="fr-FR" sz="2200" dirty="0"/>
              <a:t>GM responsible for documenting frontline staff that were included in the TOPS training sessions using the sign-in sheet example provided in TOPS material</a:t>
            </a:r>
          </a:p>
          <a:p>
            <a:pPr lvl="1"/>
            <a:r>
              <a:rPr lang="en-US" altLang="fr-FR" sz="2200" dirty="0"/>
              <a:t>Training sign-in sheets must be kept on premises by GM and available to Auditors as requested</a:t>
            </a:r>
            <a:endParaRPr lang="en-US" altLang="fr-FR" dirty="0"/>
          </a:p>
        </p:txBody>
      </p:sp>
      <p:sp>
        <p:nvSpPr>
          <p:cNvPr id="3" name="Espace réservé du pied de page 2"/>
          <p:cNvSpPr>
            <a:spLocks noGrp="1"/>
          </p:cNvSpPr>
          <p:nvPr>
            <p:ph type="ftr" sz="quarter" idx="14"/>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spTree>
    <p:extLst>
      <p:ext uri="{BB962C8B-B14F-4D97-AF65-F5344CB8AC3E}">
        <p14:creationId xmlns:p14="http://schemas.microsoft.com/office/powerpoint/2010/main" val="45563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1675" y="352425"/>
            <a:ext cx="8248650" cy="550508"/>
          </a:xfrm>
          <a:solidFill>
            <a:schemeClr val="bg1"/>
          </a:solidFill>
        </p:spPr>
        <p:txBody>
          <a:bodyPr/>
          <a:lstStyle/>
          <a:p>
            <a:r>
              <a:rPr lang="en-US" altLang="fr-FR" b="1" dirty="0">
                <a:solidFill>
                  <a:srgbClr val="0070C0"/>
                </a:solidFill>
              </a:rPr>
              <a:t>INVENTORY FY2022 – Focus on Training</a:t>
            </a:r>
          </a:p>
        </p:txBody>
      </p:sp>
      <p:sp>
        <p:nvSpPr>
          <p:cNvPr id="110595" name="Rectangle 3"/>
          <p:cNvSpPr>
            <a:spLocks noGrp="1" noChangeArrowheads="1"/>
          </p:cNvSpPr>
          <p:nvPr>
            <p:ph type="body" sz="quarter" idx="12"/>
          </p:nvPr>
        </p:nvSpPr>
        <p:spPr>
          <a:xfrm>
            <a:off x="792480" y="1098252"/>
            <a:ext cx="10607039" cy="4859383"/>
          </a:xfrm>
        </p:spPr>
        <p:txBody>
          <a:bodyPr/>
          <a:lstStyle/>
          <a:p>
            <a:pPr lvl="1"/>
            <a:r>
              <a:rPr lang="en-US" altLang="fr-FR" sz="2200" dirty="0"/>
              <a:t>Inventory training will be mandatory for all employees involved with the inventory process (counters, writers, GM/DM, recorders)</a:t>
            </a:r>
          </a:p>
          <a:p>
            <a:pPr lvl="1"/>
            <a:r>
              <a:rPr lang="en-US" altLang="fr-FR" sz="2200" dirty="0"/>
              <a:t>Inventory training will be provided to all frontline staff during employee training sessions and also ASAP for all new employees</a:t>
            </a:r>
          </a:p>
          <a:p>
            <a:pPr lvl="1"/>
            <a:r>
              <a:rPr lang="en-US" altLang="fr-FR" sz="2200" dirty="0"/>
              <a:t>Refresher testing every 2 years for all staff</a:t>
            </a:r>
          </a:p>
          <a:p>
            <a:pPr lvl="1"/>
            <a:r>
              <a:rPr lang="en-US" altLang="fr-FR" sz="2200" dirty="0"/>
              <a:t>Revised training materials available on </a:t>
            </a:r>
            <a:r>
              <a:rPr lang="en-US" altLang="fr-FR" sz="2200" dirty="0" err="1"/>
              <a:t>SodexoNet</a:t>
            </a:r>
            <a:endParaRPr lang="en-US" altLang="fr-FR" sz="2200" dirty="0"/>
          </a:p>
          <a:p>
            <a:pPr lvl="1"/>
            <a:r>
              <a:rPr lang="en-US" altLang="fr-FR" sz="2200" dirty="0"/>
              <a:t>Training results to be maintained by Units to be presented to Sr Management/GIA upon request</a:t>
            </a:r>
          </a:p>
          <a:p>
            <a:pPr lvl="1"/>
            <a:r>
              <a:rPr lang="en-US" altLang="fr-FR" sz="2200" dirty="0"/>
              <a:t>Ingenium training for Site Leads to be mandatory</a:t>
            </a:r>
          </a:p>
          <a:p>
            <a:pPr lvl="2"/>
            <a:r>
              <a:rPr lang="en-US" altLang="fr-FR" sz="1800" dirty="0"/>
              <a:t>Knowledge test option in process for FY23</a:t>
            </a:r>
          </a:p>
          <a:p>
            <a:pPr lvl="2"/>
            <a:r>
              <a:rPr lang="en-US" altLang="fr-FR" sz="1800" dirty="0"/>
              <a:t>TOPS modules updated to train frontline staff</a:t>
            </a:r>
          </a:p>
          <a:p>
            <a:pPr lvl="2"/>
            <a:r>
              <a:rPr lang="en-US" altLang="fr-FR" sz="1800" dirty="0"/>
              <a:t>Must ensure all members have taken training and document</a:t>
            </a:r>
          </a:p>
        </p:txBody>
      </p:sp>
      <p:sp>
        <p:nvSpPr>
          <p:cNvPr id="3" name="Espace réservé du pied de page 2"/>
          <p:cNvSpPr>
            <a:spLocks noGrp="1"/>
          </p:cNvSpPr>
          <p:nvPr>
            <p:ph type="ftr" sz="quarter" idx="14"/>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spTree>
    <p:extLst>
      <p:ext uri="{BB962C8B-B14F-4D97-AF65-F5344CB8AC3E}">
        <p14:creationId xmlns:p14="http://schemas.microsoft.com/office/powerpoint/2010/main" val="239097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42913" y="522288"/>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kumimoji="0" lang="en-US" sz="2400" b="1" i="0" u="none" strike="noStrike" kern="1200" cap="none" spc="0" normalizeH="0" baseline="0" noProof="0" dirty="0">
                <a:ln>
                  <a:noFill/>
                </a:ln>
                <a:solidFill>
                  <a:schemeClr val="tx2"/>
                </a:solidFill>
                <a:effectLst/>
                <a:uLnTx/>
                <a:uFillTx/>
                <a:latin typeface="+mn-lt"/>
                <a:ea typeface="+mn-ea"/>
                <a:cs typeface="+mn-cs"/>
              </a:rPr>
              <a:t>Conference Call Workout</a:t>
            </a: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pic>
        <p:nvPicPr>
          <p:cNvPr id="8" name="Picture Placeholder 4">
            <a:extLst>
              <a:ext uri="{FF2B5EF4-FFF2-40B4-BE49-F238E27FC236}">
                <a16:creationId xmlns:a16="http://schemas.microsoft.com/office/drawing/2014/main" id="{EBD742A2-6367-4E64-84F7-CBF8600B1B6A}"/>
              </a:ext>
            </a:extLst>
          </p:cNvPr>
          <p:cNvPicPr preferRelativeResize="0">
            <a:picLocks/>
          </p:cNvPicPr>
          <p:nvPr/>
        </p:nvPicPr>
        <p:blipFill>
          <a:blip r:embed="rId3"/>
          <a:srcRect/>
          <a:stretch/>
        </p:blipFill>
        <p:spPr>
          <a:xfrm>
            <a:off x="6096000" y="3295474"/>
            <a:ext cx="2483991" cy="1862993"/>
          </a:xfrm>
          <a:prstGeom prst="rect">
            <a:avLst/>
          </a:prstGeom>
          <a:solidFill>
            <a:schemeClr val="tx2"/>
          </a:solidFill>
          <a:ln>
            <a:solidFill>
              <a:schemeClr val="bg1"/>
            </a:solidFill>
          </a:ln>
        </p:spPr>
      </p:pic>
      <p:sp>
        <p:nvSpPr>
          <p:cNvPr id="3" name="Footer Placeholder 2">
            <a:extLst>
              <a:ext uri="{FF2B5EF4-FFF2-40B4-BE49-F238E27FC236}">
                <a16:creationId xmlns:a16="http://schemas.microsoft.com/office/drawing/2014/main" id="{3E2880B9-9C94-8C43-C50B-254EC4E5D1DD}"/>
              </a:ext>
            </a:extLst>
          </p:cNvPr>
          <p:cNvSpPr>
            <a:spLocks noGrp="1"/>
          </p:cNvSpPr>
          <p:nvPr>
            <p:ph type="ftr" sz="quarter" idx="67"/>
          </p:nvPr>
        </p:nvSpPr>
        <p:spPr/>
        <p:txBody>
          <a:bodyPr/>
          <a:lstStyle/>
          <a:p>
            <a:r>
              <a:rPr lang="en-US"/>
              <a:t>Unit Controller Call Series © Sodexo July 2022. All rights Reserved</a:t>
            </a:r>
            <a:endParaRPr lang="fr-FR" dirty="0"/>
          </a:p>
        </p:txBody>
      </p:sp>
    </p:spTree>
    <p:extLst>
      <p:ext uri="{BB962C8B-B14F-4D97-AF65-F5344CB8AC3E}">
        <p14:creationId xmlns:p14="http://schemas.microsoft.com/office/powerpoint/2010/main" val="7554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website&#10;&#10;Description automatically generated">
            <a:extLst>
              <a:ext uri="{FF2B5EF4-FFF2-40B4-BE49-F238E27FC236}">
                <a16:creationId xmlns:a16="http://schemas.microsoft.com/office/drawing/2014/main" id="{338E1CA6-A3B3-4DD5-80E4-427F986F3CEA}"/>
              </a:ext>
            </a:extLst>
          </p:cNvPr>
          <p:cNvPicPr>
            <a:picLocks noChangeAspect="1"/>
          </p:cNvPicPr>
          <p:nvPr/>
        </p:nvPicPr>
        <p:blipFill rotWithShape="1">
          <a:blip r:embed="rId2"/>
          <a:srcRect l="25971" t="14277" r="-1991" b="6618"/>
          <a:stretch/>
        </p:blipFill>
        <p:spPr>
          <a:xfrm>
            <a:off x="1905000" y="838200"/>
            <a:ext cx="8488680" cy="5181600"/>
          </a:xfrm>
          <a:prstGeom prst="rect">
            <a:avLst/>
          </a:prstGeom>
          <a:noFill/>
        </p:spPr>
      </p:pic>
      <p:sp>
        <p:nvSpPr>
          <p:cNvPr id="5" name="Footer Placeholder 4">
            <a:extLst>
              <a:ext uri="{FF2B5EF4-FFF2-40B4-BE49-F238E27FC236}">
                <a16:creationId xmlns:a16="http://schemas.microsoft.com/office/drawing/2014/main" id="{53048FEA-4488-4E0E-9FF0-79B8C7D640A7}"/>
              </a:ext>
            </a:extLst>
          </p:cNvPr>
          <p:cNvSpPr>
            <a:spLocks noGrp="1"/>
          </p:cNvSpPr>
          <p:nvPr>
            <p:ph type="ftr" sz="quarter" idx="14"/>
          </p:nvPr>
        </p:nvSpPr>
        <p:spPr/>
        <p:txBody>
          <a:bodyPr/>
          <a:lstStyle/>
          <a:p>
            <a:pPr defTabSz="914400" eaLnBrk="0" fontAlgn="base" hangingPunct="0">
              <a:lnSpc>
                <a:spcPct val="90000"/>
              </a:lnSpc>
              <a:spcBef>
                <a:spcPct val="0"/>
              </a:spcBef>
              <a:spcAft>
                <a:spcPts val="600"/>
              </a:spcAft>
              <a:buClr>
                <a:srgbClr val="FF3333"/>
              </a:buClr>
              <a:buSzPct val="120000"/>
              <a:tabLst>
                <a:tab pos="1082675" algn="l"/>
                <a:tab pos="1616075" algn="l"/>
                <a:tab pos="2149475" algn="l"/>
                <a:tab pos="8077200" algn="r"/>
              </a:tabLst>
            </a:pPr>
            <a:r>
              <a:rPr lang="en-US">
                <a:solidFill>
                  <a:srgbClr val="000000"/>
                </a:solidFill>
                <a:latin typeface="Arial" charset="0"/>
              </a:rPr>
              <a:t>Unit Controller Call Series © Sodexo July 2022. All rights Reserved</a:t>
            </a:r>
          </a:p>
        </p:txBody>
      </p:sp>
      <p:sp>
        <p:nvSpPr>
          <p:cNvPr id="2" name="Rectangle: Rounded Corners 1">
            <a:extLst>
              <a:ext uri="{FF2B5EF4-FFF2-40B4-BE49-F238E27FC236}">
                <a16:creationId xmlns:a16="http://schemas.microsoft.com/office/drawing/2014/main" id="{0ABA4F4D-8951-4E95-90FF-1F954992758C}"/>
              </a:ext>
            </a:extLst>
          </p:cNvPr>
          <p:cNvSpPr/>
          <p:nvPr/>
        </p:nvSpPr>
        <p:spPr bwMode="auto">
          <a:xfrm>
            <a:off x="2209800" y="228600"/>
            <a:ext cx="7848600" cy="457200"/>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r>
              <a:rPr lang="en-US" b="1" dirty="0">
                <a:solidFill>
                  <a:srgbClr val="0070C0"/>
                </a:solidFill>
                <a:latin typeface="Arial" charset="0"/>
              </a:rPr>
              <a:t>SODEXONET: INVENTORY MANAGEMENT PAGE</a:t>
            </a:r>
          </a:p>
        </p:txBody>
      </p:sp>
    </p:spTree>
    <p:extLst>
      <p:ext uri="{BB962C8B-B14F-4D97-AF65-F5344CB8AC3E}">
        <p14:creationId xmlns:p14="http://schemas.microsoft.com/office/powerpoint/2010/main" val="3173674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A7EC88-8BA8-42C2-931B-313C783066F7}"/>
              </a:ext>
            </a:extLst>
          </p:cNvPr>
          <p:cNvPicPr>
            <a:picLocks noChangeAspect="1"/>
          </p:cNvPicPr>
          <p:nvPr/>
        </p:nvPicPr>
        <p:blipFill rotWithShape="1">
          <a:blip r:embed="rId2"/>
          <a:srcRect l="27141" t="15555" r="3484" b="13333"/>
          <a:stretch/>
        </p:blipFill>
        <p:spPr>
          <a:xfrm>
            <a:off x="1752600" y="533400"/>
            <a:ext cx="8686800" cy="5638800"/>
          </a:xfrm>
          <a:prstGeom prst="rect">
            <a:avLst/>
          </a:prstGeom>
          <a:noFill/>
        </p:spPr>
      </p:pic>
      <p:sp>
        <p:nvSpPr>
          <p:cNvPr id="6" name="Footer Placeholder 5">
            <a:extLst>
              <a:ext uri="{FF2B5EF4-FFF2-40B4-BE49-F238E27FC236}">
                <a16:creationId xmlns:a16="http://schemas.microsoft.com/office/drawing/2014/main" id="{42D2A79A-5C81-445E-B747-244B6933AE93}"/>
              </a:ext>
            </a:extLst>
          </p:cNvPr>
          <p:cNvSpPr>
            <a:spLocks noGrp="1"/>
          </p:cNvSpPr>
          <p:nvPr>
            <p:ph type="ftr" sz="quarter" idx="14"/>
          </p:nvPr>
        </p:nvSpPr>
        <p:spPr/>
        <p:txBody>
          <a:bodyPr/>
          <a:lstStyle/>
          <a:p>
            <a:pPr defTabSz="914400" eaLnBrk="0" fontAlgn="base" hangingPunct="0">
              <a:lnSpc>
                <a:spcPct val="90000"/>
              </a:lnSpc>
              <a:spcBef>
                <a:spcPct val="0"/>
              </a:spcBef>
              <a:spcAft>
                <a:spcPts val="600"/>
              </a:spcAft>
              <a:buClr>
                <a:srgbClr val="FF3333"/>
              </a:buClr>
              <a:buSzPct val="120000"/>
              <a:tabLst>
                <a:tab pos="1082675" algn="l"/>
                <a:tab pos="1616075" algn="l"/>
                <a:tab pos="2149475" algn="l"/>
                <a:tab pos="8077200" algn="r"/>
              </a:tabLst>
            </a:pPr>
            <a:r>
              <a:rPr lang="en-US">
                <a:solidFill>
                  <a:srgbClr val="000000"/>
                </a:solidFill>
                <a:latin typeface="Arial" charset="0"/>
              </a:rPr>
              <a:t>Unit Controller Call Series © Sodexo July 2022. All rights Reserved</a:t>
            </a:r>
          </a:p>
        </p:txBody>
      </p:sp>
    </p:spTree>
    <p:extLst>
      <p:ext uri="{BB962C8B-B14F-4D97-AF65-F5344CB8AC3E}">
        <p14:creationId xmlns:p14="http://schemas.microsoft.com/office/powerpoint/2010/main" val="3479191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DF8DC8-A5A0-4FD1-B3E2-0F0DAE6F145C}"/>
              </a:ext>
            </a:extLst>
          </p:cNvPr>
          <p:cNvPicPr>
            <a:picLocks noChangeAspect="1"/>
          </p:cNvPicPr>
          <p:nvPr/>
        </p:nvPicPr>
        <p:blipFill rotWithShape="1">
          <a:blip r:embed="rId2"/>
          <a:srcRect l="27758" t="16666" r="12241" b="7715"/>
          <a:stretch/>
        </p:blipFill>
        <p:spPr>
          <a:xfrm>
            <a:off x="1981200" y="457200"/>
            <a:ext cx="8534400" cy="5867400"/>
          </a:xfrm>
          <a:prstGeom prst="rect">
            <a:avLst/>
          </a:prstGeom>
          <a:noFill/>
        </p:spPr>
      </p:pic>
      <p:sp>
        <p:nvSpPr>
          <p:cNvPr id="6" name="Footer Placeholder 5">
            <a:extLst>
              <a:ext uri="{FF2B5EF4-FFF2-40B4-BE49-F238E27FC236}">
                <a16:creationId xmlns:a16="http://schemas.microsoft.com/office/drawing/2014/main" id="{9EA62C6E-8FA9-4369-B20C-8F8B42116F4C}"/>
              </a:ext>
            </a:extLst>
          </p:cNvPr>
          <p:cNvSpPr>
            <a:spLocks noGrp="1"/>
          </p:cNvSpPr>
          <p:nvPr>
            <p:ph type="ftr" sz="quarter" idx="14"/>
          </p:nvPr>
        </p:nvSpPr>
        <p:spPr/>
        <p:txBody>
          <a:bodyPr/>
          <a:lstStyle/>
          <a:p>
            <a:pPr defTabSz="914400" eaLnBrk="0" fontAlgn="base" hangingPunct="0">
              <a:lnSpc>
                <a:spcPct val="90000"/>
              </a:lnSpc>
              <a:spcBef>
                <a:spcPct val="0"/>
              </a:spcBef>
              <a:spcAft>
                <a:spcPts val="600"/>
              </a:spcAft>
              <a:buClr>
                <a:srgbClr val="FF3333"/>
              </a:buClr>
              <a:buSzPct val="120000"/>
              <a:tabLst>
                <a:tab pos="1082675" algn="l"/>
                <a:tab pos="1616075" algn="l"/>
                <a:tab pos="2149475" algn="l"/>
                <a:tab pos="8077200" algn="r"/>
              </a:tabLst>
            </a:pPr>
            <a:r>
              <a:rPr lang="en-US">
                <a:solidFill>
                  <a:srgbClr val="000000"/>
                </a:solidFill>
                <a:latin typeface="Arial" charset="0"/>
              </a:rPr>
              <a:t>Unit Controller Call Series © Sodexo July 2022. All rights Reserved</a:t>
            </a:r>
          </a:p>
        </p:txBody>
      </p:sp>
    </p:spTree>
    <p:extLst>
      <p:ext uri="{BB962C8B-B14F-4D97-AF65-F5344CB8AC3E}">
        <p14:creationId xmlns:p14="http://schemas.microsoft.com/office/powerpoint/2010/main" val="290572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1856460" y="152400"/>
            <a:ext cx="8432715" cy="605908"/>
          </a:xfrm>
          <a:solidFill>
            <a:schemeClr val="bg1"/>
          </a:solidFill>
        </p:spPr>
        <p:txBody>
          <a:bodyPr/>
          <a:lstStyle/>
          <a:p>
            <a:r>
              <a:rPr lang="en-US" sz="2800" b="1" dirty="0">
                <a:solidFill>
                  <a:srgbClr val="0070C0"/>
                </a:solidFill>
              </a:rPr>
              <a:t>PwC Year-End Inventory Audit</a:t>
            </a:r>
          </a:p>
        </p:txBody>
      </p:sp>
      <p:sp>
        <p:nvSpPr>
          <p:cNvPr id="4" name="Footer Placeholder 3">
            <a:extLst>
              <a:ext uri="{FF2B5EF4-FFF2-40B4-BE49-F238E27FC236}">
                <a16:creationId xmlns:a16="http://schemas.microsoft.com/office/drawing/2014/main" id="{E1A008F8-275E-4AB5-95E1-C0D4EADA1FCB}"/>
              </a:ext>
            </a:extLst>
          </p:cNvPr>
          <p:cNvSpPr>
            <a:spLocks noGrp="1"/>
          </p:cNvSpPr>
          <p:nvPr>
            <p:ph type="ftr" sz="quarter" idx="17"/>
          </p:nvPr>
        </p:nvSpPr>
        <p:spPr/>
        <p:txBody>
          <a:bodyPr/>
          <a:lstStyle/>
          <a:p>
            <a:pPr defTabSz="457189" fontAlgn="base">
              <a:spcBef>
                <a:spcPct val="0"/>
              </a:spcBef>
              <a:spcAft>
                <a:spcPct val="0"/>
              </a:spcAft>
            </a:pPr>
            <a:r>
              <a:rPr lang="en-US" sz="563" b="1">
                <a:solidFill>
                  <a:srgbClr val="2A295C"/>
                </a:solidFill>
                <a:latin typeface="Arial" panose="020B0604020202020204"/>
              </a:rPr>
              <a:t>Unit Controller Call Series © Sodexo July 2022. All rights Reserved</a:t>
            </a:r>
            <a:endParaRPr lang="en-US" sz="563" b="1" dirty="0">
              <a:solidFill>
                <a:srgbClr val="2A295C"/>
              </a:solidFill>
              <a:latin typeface="Arial" panose="020B0604020202020204"/>
            </a:endParaRPr>
          </a:p>
        </p:txBody>
      </p:sp>
      <p:sp>
        <p:nvSpPr>
          <p:cNvPr id="21" name="Espace réservé du texte 24">
            <a:extLst>
              <a:ext uri="{FF2B5EF4-FFF2-40B4-BE49-F238E27FC236}">
                <a16:creationId xmlns:a16="http://schemas.microsoft.com/office/drawing/2014/main" id="{A6230536-ADBC-4D0F-93F8-3711F8CEAD59}"/>
              </a:ext>
            </a:extLst>
          </p:cNvPr>
          <p:cNvSpPr txBox="1">
            <a:spLocks/>
          </p:cNvSpPr>
          <p:nvPr/>
        </p:nvSpPr>
        <p:spPr>
          <a:xfrm>
            <a:off x="1801090" y="685800"/>
            <a:ext cx="8486767" cy="539700"/>
          </a:xfrm>
          <a:prstGeom prst="rect">
            <a:avLst/>
          </a:prstGeom>
          <a:solidFill>
            <a:schemeClr val="accent4"/>
          </a:solidFill>
        </p:spPr>
        <p:txBody>
          <a:bodyPr vert="horz" wrap="square" lIns="0" tIns="0" rIns="0" bIns="0" rtlCol="0" anchor="ctr">
            <a:noAutofit/>
          </a:bodyPr>
          <a:lstStyle>
            <a:lvl1pPr marL="0" indent="0" algn="ctr" defTabSz="914377" rtl="0" eaLnBrk="1" latinLnBrk="0" hangingPunct="1">
              <a:lnSpc>
                <a:spcPct val="90000"/>
              </a:lnSpc>
              <a:spcBef>
                <a:spcPts val="0"/>
              </a:spcBef>
              <a:buFont typeface="Arial" panose="020B0604020202020204" pitchFamily="34" charset="0"/>
              <a:buNone/>
              <a:defRPr sz="2000" b="0" kern="1200">
                <a:solidFill>
                  <a:schemeClr val="bg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500" b="1" kern="1200">
                <a:solidFill>
                  <a:schemeClr val="bg1"/>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783">
              <a:defRPr/>
            </a:pPr>
            <a:r>
              <a:rPr lang="en-US" sz="2400" b="1" dirty="0">
                <a:solidFill>
                  <a:prstClr val="white"/>
                </a:solidFill>
                <a:latin typeface="Arial" panose="020B0604020202020204"/>
              </a:rPr>
              <a:t>Coming soon…</a:t>
            </a:r>
          </a:p>
        </p:txBody>
      </p:sp>
      <p:sp>
        <p:nvSpPr>
          <p:cNvPr id="11" name="TextBox 10">
            <a:extLst>
              <a:ext uri="{FF2B5EF4-FFF2-40B4-BE49-F238E27FC236}">
                <a16:creationId xmlns:a16="http://schemas.microsoft.com/office/drawing/2014/main" id="{3A7EA4C3-314E-4F94-9E2F-019AE715FDE4}"/>
              </a:ext>
            </a:extLst>
          </p:cNvPr>
          <p:cNvSpPr txBox="1"/>
          <p:nvPr/>
        </p:nvSpPr>
        <p:spPr>
          <a:xfrm>
            <a:off x="1801089" y="1371600"/>
            <a:ext cx="8488086" cy="4639732"/>
          </a:xfrm>
          <a:prstGeom prst="rect">
            <a:avLst/>
          </a:prstGeom>
          <a:solidFill>
            <a:srgbClr val="D3F1E0"/>
          </a:solidFill>
        </p:spPr>
        <p:txBody>
          <a:bodyPr wrap="square" rtlCol="0">
            <a:spAutoFit/>
          </a:bodyPr>
          <a:lstStyle/>
          <a:p>
            <a:pPr defTabSz="707231" fontAlgn="base">
              <a:spcAft>
                <a:spcPct val="0"/>
              </a:spcAft>
              <a:buClr>
                <a:srgbClr val="FF0000"/>
              </a:buClr>
              <a:tabLst>
                <a:tab pos="257175" algn="l"/>
              </a:tabLst>
              <a:defRPr/>
            </a:pPr>
            <a:r>
              <a:rPr lang="en-US" sz="1800" b="1" dirty="0">
                <a:solidFill>
                  <a:srgbClr val="000000"/>
                </a:solidFill>
                <a:latin typeface="Arial" panose="020B0604020202020204" pitchFamily="34" charset="0"/>
                <a:cs typeface="Arial" panose="020B0604020202020204" pitchFamily="34" charset="0"/>
              </a:rPr>
              <a:t>What: </a:t>
            </a:r>
          </a:p>
          <a:p>
            <a:pPr marL="901304" lvl="3" indent="-233363" defTabSz="914400" fontAlgn="base">
              <a:spcBef>
                <a:spcPct val="0"/>
              </a:spcBef>
              <a:spcAft>
                <a:spcPct val="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PwC Year-End Inventory Audit</a:t>
            </a:r>
          </a:p>
          <a:p>
            <a:pPr marL="901304" lvl="3" indent="-233363" defTabSz="914400" fontAlgn="base">
              <a:spcBef>
                <a:spcPct val="0"/>
              </a:spcBef>
              <a:spcAft>
                <a:spcPct val="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~20 on-site audits (PwC will be at the unit) </a:t>
            </a:r>
          </a:p>
          <a:p>
            <a:pPr marL="901304" lvl="3" indent="-233363" defTabSz="914400" fontAlgn="base">
              <a:spcBef>
                <a:spcPct val="0"/>
              </a:spcBef>
              <a:spcAft>
                <a:spcPct val="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~15 desk audits (documentation review only)</a:t>
            </a:r>
          </a:p>
          <a:p>
            <a:pPr marL="901304" lvl="3" indent="-233363" defTabSz="914400" fontAlgn="base">
              <a:spcBef>
                <a:spcPct val="0"/>
              </a:spcBef>
              <a:spcAft>
                <a:spcPct val="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1 surprise on-site audit </a:t>
            </a:r>
          </a:p>
          <a:p>
            <a:pPr marL="0" lvl="2" defTabSz="914400" fontAlgn="base">
              <a:spcBef>
                <a:spcPct val="0"/>
              </a:spcBef>
              <a:spcAft>
                <a:spcPct val="0"/>
              </a:spcAft>
              <a:buClr>
                <a:srgbClr val="FF0000"/>
              </a:buClr>
              <a:defRPr/>
            </a:pPr>
            <a:r>
              <a:rPr lang="en-US" sz="1800" b="1" dirty="0">
                <a:solidFill>
                  <a:srgbClr val="000000"/>
                </a:solidFill>
                <a:latin typeface="Arial" panose="020B0604020202020204" pitchFamily="34" charset="0"/>
                <a:cs typeface="Arial" panose="020B0604020202020204" pitchFamily="34" charset="0"/>
              </a:rPr>
              <a:t>When:  </a:t>
            </a:r>
          </a:p>
          <a:p>
            <a:pPr marL="901304" lvl="2" indent="-252413" defTabSz="914400" fontAlgn="base">
              <a:spcBef>
                <a:spcPct val="0"/>
              </a:spcBef>
              <a:spcAft>
                <a:spcPct val="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On-site audits - Wednesday, August 31</a:t>
            </a:r>
            <a:r>
              <a:rPr lang="en-US" sz="1800" baseline="30000" dirty="0">
                <a:solidFill>
                  <a:srgbClr val="000000"/>
                </a:solidFill>
                <a:latin typeface="Arial" panose="020B0604020202020204" pitchFamily="34" charset="0"/>
                <a:cs typeface="Arial" panose="020B0604020202020204" pitchFamily="34" charset="0"/>
              </a:rPr>
              <a:t>st </a:t>
            </a:r>
          </a:p>
          <a:p>
            <a:pPr marL="901304" lvl="2" indent="-252413" defTabSz="914400" fontAlgn="base">
              <a:spcBef>
                <a:spcPct val="0"/>
              </a:spcBef>
              <a:spcAft>
                <a:spcPct val="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Desk audits - Thursday, September 1st -</a:t>
            </a:r>
            <a:r>
              <a:rPr lang="en-US" sz="1800" baseline="30000" dirty="0">
                <a:solidFill>
                  <a:srgbClr val="000000"/>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Wednesday, September 7</a:t>
            </a:r>
            <a:r>
              <a:rPr lang="en-US" sz="1800" baseline="30000" dirty="0">
                <a:solidFill>
                  <a:srgbClr val="000000"/>
                </a:solidFill>
                <a:latin typeface="Arial" panose="020B0604020202020204" pitchFamily="34" charset="0"/>
                <a:cs typeface="Arial" panose="020B0604020202020204" pitchFamily="34" charset="0"/>
              </a:rPr>
              <a:t>th</a:t>
            </a:r>
            <a:r>
              <a:rPr lang="en-US" sz="1800" dirty="0">
                <a:solidFill>
                  <a:srgbClr val="000000"/>
                </a:solidFill>
                <a:latin typeface="Arial" panose="020B0604020202020204" pitchFamily="34" charset="0"/>
                <a:cs typeface="Arial" panose="020B0604020202020204" pitchFamily="34" charset="0"/>
              </a:rPr>
              <a:t>  </a:t>
            </a:r>
          </a:p>
          <a:p>
            <a:pPr defTabSz="685783">
              <a:spcBef>
                <a:spcPct val="0"/>
              </a:spcBef>
              <a:spcAft>
                <a:spcPct val="0"/>
              </a:spcAft>
              <a:buClr>
                <a:srgbClr val="FF0000"/>
              </a:buClr>
              <a:defRPr/>
            </a:pPr>
            <a:r>
              <a:rPr lang="en-US" sz="1800" b="1" dirty="0">
                <a:solidFill>
                  <a:srgbClr val="000000"/>
                </a:solidFill>
                <a:latin typeface="Arial" panose="020B0604020202020204" pitchFamily="34" charset="0"/>
                <a:cs typeface="Arial" panose="020B0604020202020204" pitchFamily="34" charset="0"/>
              </a:rPr>
              <a:t>Who: </a:t>
            </a:r>
          </a:p>
          <a:p>
            <a:pPr marL="901304" indent="-257175" defTabSz="685783">
              <a:spcBef>
                <a:spcPct val="0"/>
              </a:spcBef>
              <a:spcAft>
                <a:spcPts val="45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All segments – any active unit can be selected for audit</a:t>
            </a:r>
          </a:p>
          <a:p>
            <a:pPr defTabSz="685783">
              <a:spcBef>
                <a:spcPct val="0"/>
              </a:spcBef>
              <a:spcAft>
                <a:spcPts val="225"/>
              </a:spcAft>
              <a:buClr>
                <a:srgbClr val="FF0000"/>
              </a:buClr>
              <a:defRPr/>
            </a:pPr>
            <a:r>
              <a:rPr lang="en-US" sz="1800" b="1" dirty="0">
                <a:solidFill>
                  <a:srgbClr val="000000"/>
                </a:solidFill>
                <a:latin typeface="Arial" panose="020B0604020202020204" pitchFamily="34" charset="0"/>
                <a:cs typeface="Arial" panose="020B0604020202020204" pitchFamily="34" charset="0"/>
              </a:rPr>
              <a:t>Additional information and opportunities to ask questions:</a:t>
            </a:r>
          </a:p>
          <a:p>
            <a:pPr marL="901304" indent="-257175" defTabSz="685783">
              <a:spcBef>
                <a:spcPct val="0"/>
              </a:spcBef>
              <a:spcAft>
                <a:spcPct val="0"/>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August Controller Calls on August 16</a:t>
            </a:r>
            <a:r>
              <a:rPr lang="en-US" sz="1800" baseline="30000" dirty="0">
                <a:solidFill>
                  <a:srgbClr val="000000"/>
                </a:solidFill>
                <a:latin typeface="Arial" panose="020B0604020202020204" pitchFamily="34" charset="0"/>
                <a:cs typeface="Arial" panose="020B0604020202020204" pitchFamily="34" charset="0"/>
              </a:rPr>
              <a:t>th</a:t>
            </a:r>
            <a:r>
              <a:rPr lang="en-US" sz="1800" dirty="0">
                <a:solidFill>
                  <a:srgbClr val="000000"/>
                </a:solidFill>
                <a:latin typeface="Arial" panose="020B0604020202020204" pitchFamily="34" charset="0"/>
                <a:cs typeface="Arial" panose="020B0604020202020204" pitchFamily="34" charset="0"/>
              </a:rPr>
              <a:t> and 18</a:t>
            </a:r>
            <a:r>
              <a:rPr lang="en-US" sz="1800" baseline="30000" dirty="0">
                <a:solidFill>
                  <a:srgbClr val="000000"/>
                </a:solidFill>
                <a:latin typeface="Arial" panose="020B0604020202020204" pitchFamily="34" charset="0"/>
                <a:cs typeface="Arial" panose="020B0604020202020204" pitchFamily="34" charset="0"/>
              </a:rPr>
              <a:t>th</a:t>
            </a:r>
            <a:endParaRPr lang="en-US" sz="1800" dirty="0">
              <a:solidFill>
                <a:srgbClr val="000000"/>
              </a:solidFill>
              <a:latin typeface="Arial" panose="020B0604020202020204" pitchFamily="34" charset="0"/>
              <a:cs typeface="Arial" panose="020B0604020202020204" pitchFamily="34" charset="0"/>
            </a:endParaRPr>
          </a:p>
          <a:p>
            <a:pPr marL="901304" indent="-257175" defTabSz="685783" fontAlgn="base">
              <a:spcBef>
                <a:spcPct val="0"/>
              </a:spcBef>
              <a:spcAft>
                <a:spcPts val="225"/>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Subject Matter Expert Call(s) – see </a:t>
            </a:r>
            <a:r>
              <a:rPr lang="en-US" sz="1800" dirty="0">
                <a:solidFill>
                  <a:srgbClr val="000000"/>
                </a:solidFill>
                <a:latin typeface="Arial" panose="020B0604020202020204" pitchFamily="34" charset="0"/>
                <a:cs typeface="Arial" panose="020B0604020202020204" pitchFamily="34" charset="0"/>
                <a:hlinkClick r:id="rId2"/>
              </a:rPr>
              <a:t>Year-End Audit Command Center</a:t>
            </a:r>
            <a:r>
              <a:rPr lang="en-US" sz="1800" dirty="0">
                <a:solidFill>
                  <a:srgbClr val="000000"/>
                </a:solidFill>
                <a:latin typeface="Arial" panose="020B0604020202020204" pitchFamily="34" charset="0"/>
                <a:cs typeface="Arial" panose="020B0604020202020204" pitchFamily="34" charset="0"/>
              </a:rPr>
              <a:t> on SodexoNet</a:t>
            </a:r>
            <a:endParaRPr lang="en-US" sz="1800" dirty="0">
              <a:solidFill>
                <a:srgbClr val="000000"/>
              </a:solidFill>
              <a:highlight>
                <a:srgbClr val="FFFF00"/>
              </a:highlight>
              <a:latin typeface="Arial" panose="020B0604020202020204" pitchFamily="34" charset="0"/>
              <a:cs typeface="Arial" panose="020B0604020202020204" pitchFamily="34" charset="0"/>
            </a:endParaRPr>
          </a:p>
          <a:p>
            <a:pPr marL="901304" indent="-257175" defTabSz="685783">
              <a:spcBef>
                <a:spcPct val="0"/>
              </a:spcBef>
              <a:spcAft>
                <a:spcPts val="225"/>
              </a:spcAft>
              <a:buClr>
                <a:srgbClr val="FF0000"/>
              </a:buClr>
              <a:buFont typeface="Arial" panose="020B0604020202020204" pitchFamily="34" charset="0"/>
              <a:buChar char="•"/>
              <a:defRPr/>
            </a:pPr>
            <a:r>
              <a:rPr lang="en-US" sz="1800" dirty="0">
                <a:solidFill>
                  <a:srgbClr val="000000"/>
                </a:solidFill>
                <a:latin typeface="Arial" panose="020B0604020202020204" pitchFamily="34" charset="0"/>
                <a:cs typeface="Arial" panose="020B0604020202020204" pitchFamily="34" charset="0"/>
              </a:rPr>
              <a:t>YE Audit Command Center open August 25</a:t>
            </a:r>
            <a:r>
              <a:rPr lang="en-US" sz="1800" baseline="30000" dirty="0">
                <a:solidFill>
                  <a:srgbClr val="000000"/>
                </a:solidFill>
                <a:latin typeface="Arial" panose="020B0604020202020204" pitchFamily="34" charset="0"/>
                <a:cs typeface="Arial" panose="020B0604020202020204" pitchFamily="34" charset="0"/>
              </a:rPr>
              <a:t>th</a:t>
            </a:r>
            <a:r>
              <a:rPr lang="en-US" sz="1800" dirty="0">
                <a:solidFill>
                  <a:srgbClr val="000000"/>
                </a:solidFill>
                <a:latin typeface="Arial" panose="020B0604020202020204" pitchFamily="34" charset="0"/>
                <a:cs typeface="Arial" panose="020B0604020202020204" pitchFamily="34" charset="0"/>
              </a:rPr>
              <a:t> – September 7</a:t>
            </a:r>
            <a:r>
              <a:rPr lang="en-US" sz="1800" baseline="30000" dirty="0">
                <a:solidFill>
                  <a:srgbClr val="000000"/>
                </a:solidFill>
                <a:latin typeface="Arial" panose="020B0604020202020204" pitchFamily="34" charset="0"/>
                <a:cs typeface="Arial" panose="020B0604020202020204" pitchFamily="34" charset="0"/>
              </a:rPr>
              <a:t>th</a:t>
            </a:r>
            <a:r>
              <a:rPr lang="en-US" sz="1800" dirty="0">
                <a:solidFill>
                  <a:srgbClr val="000000"/>
                </a:solidFill>
                <a:latin typeface="Arial" panose="020B0604020202020204" pitchFamily="34" charset="0"/>
                <a:cs typeface="Arial" panose="020B0604020202020204" pitchFamily="34" charset="0"/>
              </a:rPr>
              <a:t> - call </a:t>
            </a:r>
            <a:r>
              <a:rPr lang="en-US" sz="1800" b="1" dirty="0">
                <a:solidFill>
                  <a:srgbClr val="000000"/>
                </a:solidFill>
                <a:latin typeface="Arial" panose="020B0604020202020204" pitchFamily="34" charset="0"/>
                <a:cs typeface="Arial" panose="020B0604020202020204" pitchFamily="34" charset="0"/>
              </a:rPr>
              <a:t>1-347-779-1810</a:t>
            </a:r>
          </a:p>
        </p:txBody>
      </p:sp>
    </p:spTree>
    <p:extLst>
      <p:ext uri="{BB962C8B-B14F-4D97-AF65-F5344CB8AC3E}">
        <p14:creationId xmlns:p14="http://schemas.microsoft.com/office/powerpoint/2010/main" val="126234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1675" y="352425"/>
            <a:ext cx="8248650" cy="550508"/>
          </a:xfrm>
        </p:spPr>
        <p:txBody>
          <a:bodyPr/>
          <a:lstStyle/>
          <a:p>
            <a:r>
              <a:rPr lang="en-US" altLang="fr-FR" dirty="0"/>
              <a:t> INTERNAL CONTROL / AP CONTACTS</a:t>
            </a:r>
          </a:p>
        </p:txBody>
      </p:sp>
      <p:sp>
        <p:nvSpPr>
          <p:cNvPr id="3" name="Espace réservé du pied de page 2"/>
          <p:cNvSpPr>
            <a:spLocks noGrp="1"/>
          </p:cNvSpPr>
          <p:nvPr>
            <p:ph type="ftr" sz="quarter" idx="14"/>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graphicFrame>
        <p:nvGraphicFramePr>
          <p:cNvPr id="6" name="Group 30"/>
          <p:cNvGraphicFramePr>
            <a:graphicFrameLocks/>
          </p:cNvGraphicFramePr>
          <p:nvPr/>
        </p:nvGraphicFramePr>
        <p:xfrm>
          <a:off x="1752600" y="990600"/>
          <a:ext cx="8610600" cy="1905000"/>
        </p:xfrm>
        <a:graphic>
          <a:graphicData uri="http://schemas.openxmlformats.org/drawingml/2006/table">
            <a:tbl>
              <a:tblPr/>
              <a:tblGrid>
                <a:gridCol w="3025346">
                  <a:extLst>
                    <a:ext uri="{9D8B030D-6E8A-4147-A177-3AD203B41FA5}">
                      <a16:colId xmlns:a16="http://schemas.microsoft.com/office/drawing/2014/main" val="20000"/>
                    </a:ext>
                  </a:extLst>
                </a:gridCol>
                <a:gridCol w="5585254">
                  <a:extLst>
                    <a:ext uri="{9D8B030D-6E8A-4147-A177-3AD203B41FA5}">
                      <a16:colId xmlns:a16="http://schemas.microsoft.com/office/drawing/2014/main" val="20001"/>
                    </a:ext>
                  </a:extLst>
                </a:gridCol>
              </a:tblGrid>
              <a:tr h="1077639">
                <a:tc>
                  <a:txBody>
                    <a:bodyPr/>
                    <a:lstStyle/>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600" b="1" i="0" u="none" strike="noStrike" cap="none" normalizeH="0" baseline="0" dirty="0">
                          <a:ln>
                            <a:noFill/>
                          </a:ln>
                          <a:solidFill>
                            <a:srgbClr val="0B3A8B"/>
                          </a:solidFill>
                          <a:effectLst/>
                          <a:latin typeface="Arial" charset="0"/>
                        </a:rPr>
                        <a:t>Integrated Internal Control Department  (I2C)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rPr>
                        <a:t>Greg Steele  716-428-8563              Bob Borrelli  716-428-8744</a:t>
                      </a:r>
                    </a:p>
                    <a:p>
                      <a:pPr marL="0" marR="0" lvl="0" indent="0" algn="l" defTabSz="914400" rtl="0" eaLnBrk="1" fontAlgn="ctr" latinLnBrk="0" hangingPunct="1">
                        <a:lnSpc>
                          <a:spcPct val="75000"/>
                        </a:lnSpc>
                        <a:spcBef>
                          <a:spcPct val="20000"/>
                        </a:spcBef>
                        <a:spcAft>
                          <a:spcPts val="60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hlinkClick r:id="rId3"/>
                        </a:rPr>
                        <a:t>Greg.Steele@sodexo.com</a:t>
                      </a:r>
                      <a:r>
                        <a:rPr kumimoji="0" lang="en-US" sz="1400" b="0" i="0" u="none" strike="noStrike" kern="1200" cap="none" normalizeH="0" baseline="0" dirty="0">
                          <a:ln>
                            <a:noFill/>
                          </a:ln>
                          <a:solidFill>
                            <a:srgbClr val="0B3A8B"/>
                          </a:solidFill>
                          <a:effectLst/>
                          <a:latin typeface="Arial" charset="0"/>
                          <a:ea typeface="+mn-ea"/>
                          <a:cs typeface="+mn-cs"/>
                        </a:rPr>
                        <a:t>               </a:t>
                      </a:r>
                      <a:r>
                        <a:rPr kumimoji="0" lang="en-US" sz="1400" b="0" i="0" u="none" strike="noStrike" kern="1200" cap="none" normalizeH="0" baseline="0" dirty="0">
                          <a:ln>
                            <a:noFill/>
                          </a:ln>
                          <a:solidFill>
                            <a:srgbClr val="0B3A8B"/>
                          </a:solidFill>
                          <a:effectLst/>
                          <a:latin typeface="Arial" charset="0"/>
                          <a:ea typeface="+mn-ea"/>
                          <a:cs typeface="+mn-cs"/>
                          <a:hlinkClick r:id="rId4"/>
                        </a:rPr>
                        <a:t>Robert.Borrelli@sodexo.com</a:t>
                      </a:r>
                      <a:r>
                        <a:rPr kumimoji="0" lang="en-US" sz="1400" b="0" i="0" u="none" strike="noStrike" kern="1200" cap="none" normalizeH="0" baseline="0" dirty="0">
                          <a:ln>
                            <a:noFill/>
                          </a:ln>
                          <a:solidFill>
                            <a:srgbClr val="0B3A8B"/>
                          </a:solidFill>
                          <a:effectLst/>
                          <a:latin typeface="Arial" charset="0"/>
                          <a:ea typeface="+mn-ea"/>
                          <a:cs typeface="+mn-cs"/>
                        </a:rPr>
                        <a:t> </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rPr>
                        <a:t>Chad Mayerhofer  716-428-8124      Yvonne D’Aloise  716-428-8637</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defRPr/>
                      </a:pPr>
                      <a:r>
                        <a:rPr kumimoji="0" lang="en-US" sz="1400" b="0" i="0" u="none" strike="noStrike" kern="1200" cap="none" normalizeH="0" baseline="0" dirty="0">
                          <a:ln>
                            <a:noFill/>
                          </a:ln>
                          <a:solidFill>
                            <a:srgbClr val="0B3A8B"/>
                          </a:solidFill>
                          <a:effectLst/>
                          <a:latin typeface="Arial" charset="0"/>
                          <a:ea typeface="+mn-ea"/>
                          <a:cs typeface="+mn-cs"/>
                          <a:hlinkClick r:id="rId5"/>
                        </a:rPr>
                        <a:t>Chad.Mayerhofer@sodexo.com</a:t>
                      </a:r>
                      <a:r>
                        <a:rPr kumimoji="0" lang="en-US" sz="1400" b="0" i="0" u="none" strike="noStrike" kern="1200" cap="none" normalizeH="0" baseline="0" dirty="0">
                          <a:ln>
                            <a:noFill/>
                          </a:ln>
                          <a:solidFill>
                            <a:srgbClr val="0B3A8B"/>
                          </a:solidFill>
                          <a:effectLst/>
                          <a:latin typeface="Arial" charset="0"/>
                          <a:ea typeface="+mn-ea"/>
                          <a:cs typeface="+mn-cs"/>
                        </a:rPr>
                        <a:t>       </a:t>
                      </a:r>
                      <a:r>
                        <a:rPr kumimoji="0" lang="en-US" sz="1400" b="0" i="0" u="none" strike="noStrike" kern="1200" cap="none" normalizeH="0" baseline="0" dirty="0">
                          <a:ln>
                            <a:noFill/>
                          </a:ln>
                          <a:solidFill>
                            <a:srgbClr val="0B3A8B"/>
                          </a:solidFill>
                          <a:effectLst/>
                          <a:latin typeface="Arial" charset="0"/>
                          <a:ea typeface="+mn-ea"/>
                          <a:cs typeface="+mn-cs"/>
                          <a:hlinkClick r:id="rId6"/>
                        </a:rPr>
                        <a:t>Yvonne.Daloise@sodexo.com</a:t>
                      </a:r>
                      <a:endParaRPr kumimoji="0" lang="en-US" sz="1400" b="0" i="0" u="none" strike="noStrike" kern="1200" cap="none" normalizeH="0" baseline="0" dirty="0">
                        <a:ln>
                          <a:noFill/>
                        </a:ln>
                        <a:solidFill>
                          <a:srgbClr val="0B3A8B"/>
                        </a:solidFill>
                        <a:effectLst/>
                        <a:latin typeface="Arial" charset="0"/>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7361">
                <a:tc>
                  <a:txBody>
                    <a:bodyPr/>
                    <a:lstStyle/>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600" b="1" i="0" u="none" strike="noStrike" kern="1100" cap="none" normalizeH="0" baseline="0" dirty="0">
                          <a:ln>
                            <a:noFill/>
                          </a:ln>
                          <a:solidFill>
                            <a:srgbClr val="0B3A8B"/>
                          </a:solidFill>
                          <a:effectLst/>
                          <a:latin typeface="Arial" charset="0"/>
                          <a:ea typeface="+mn-ea"/>
                          <a:cs typeface="+mn-cs"/>
                        </a:rPr>
                        <a:t>Accounts Payable:</a:t>
                      </a:r>
                    </a:p>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600" b="1" i="0" u="none" strike="noStrike" kern="1100" cap="none" normalizeH="0" baseline="0" dirty="0">
                          <a:ln>
                            <a:noFill/>
                          </a:ln>
                          <a:solidFill>
                            <a:srgbClr val="0B3A8B"/>
                          </a:solidFill>
                          <a:effectLst/>
                          <a:latin typeface="Arial" charset="0"/>
                          <a:ea typeface="+mn-ea"/>
                          <a:cs typeface="+mn-cs"/>
                        </a:rPr>
                        <a:t>Inventory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rPr>
                        <a:t>Mark Dobosz 716-428-8271             Laurie Edgar 716-428-8343</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400" b="0" i="0" u="none" strike="noStrike" kern="1200" cap="none" normalizeH="0" baseline="0" dirty="0">
                          <a:ln>
                            <a:noFill/>
                          </a:ln>
                          <a:solidFill>
                            <a:srgbClr val="0B3A8B"/>
                          </a:solidFill>
                          <a:effectLst/>
                          <a:latin typeface="Arial" charset="0"/>
                          <a:ea typeface="+mn-ea"/>
                          <a:cs typeface="+mn-cs"/>
                          <a:hlinkClick r:id="rId7"/>
                        </a:rPr>
                        <a:t>Mark.Dobosz@sodexo.com</a:t>
                      </a:r>
                      <a:r>
                        <a:rPr kumimoji="0" lang="en-US" sz="1400" b="0" i="0" u="none" strike="noStrike" kern="1200" cap="none" normalizeH="0" baseline="0" dirty="0">
                          <a:ln>
                            <a:noFill/>
                          </a:ln>
                          <a:solidFill>
                            <a:srgbClr val="0B3A8B"/>
                          </a:solidFill>
                          <a:effectLst/>
                          <a:latin typeface="Arial" charset="0"/>
                          <a:ea typeface="+mn-ea"/>
                          <a:cs typeface="+mn-cs"/>
                        </a:rPr>
                        <a:t>             Laurie.Edgar</a:t>
                      </a:r>
                      <a:r>
                        <a:rPr kumimoji="0" lang="en-US" sz="1400" b="0" i="0" u="none" strike="noStrike" kern="1200" cap="none" normalizeH="0" baseline="0" dirty="0">
                          <a:ln>
                            <a:noFill/>
                          </a:ln>
                          <a:solidFill>
                            <a:srgbClr val="0B3A8B"/>
                          </a:solidFill>
                          <a:effectLst/>
                          <a:latin typeface="Arial" charset="0"/>
                          <a:ea typeface="+mn-ea"/>
                          <a:cs typeface="+mn-cs"/>
                          <a:hlinkClick r:id="rId8"/>
                        </a:rPr>
                        <a:t>@sodexo.com</a:t>
                      </a:r>
                      <a:endParaRPr kumimoji="0" lang="en-US" sz="1400" b="0" i="0" u="none" strike="noStrike" kern="1200" cap="none" normalizeH="0" baseline="0" dirty="0">
                        <a:ln>
                          <a:noFill/>
                        </a:ln>
                        <a:solidFill>
                          <a:srgbClr val="0B3A8B"/>
                        </a:solidFill>
                        <a:effectLst/>
                        <a:latin typeface="Arial" charset="0"/>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566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77E2-E6DE-4EFF-B0AB-14920DE2EE2E}"/>
              </a:ext>
            </a:extLst>
          </p:cNvPr>
          <p:cNvSpPr>
            <a:spLocks noGrp="1"/>
          </p:cNvSpPr>
          <p:nvPr>
            <p:ph type="title"/>
          </p:nvPr>
        </p:nvSpPr>
        <p:spPr>
          <a:solidFill>
            <a:schemeClr val="bg1"/>
          </a:solidFill>
        </p:spPr>
        <p:txBody>
          <a:bodyPr/>
          <a:lstStyle/>
          <a:p>
            <a:r>
              <a:rPr lang="en-US" b="1" dirty="0">
                <a:solidFill>
                  <a:srgbClr val="0070C0"/>
                </a:solidFill>
              </a:rPr>
              <a:t>APPENDIX: RESOURCE INFORMATION</a:t>
            </a:r>
          </a:p>
        </p:txBody>
      </p:sp>
      <p:sp>
        <p:nvSpPr>
          <p:cNvPr id="3" name="Text Placeholder 2">
            <a:extLst>
              <a:ext uri="{FF2B5EF4-FFF2-40B4-BE49-F238E27FC236}">
                <a16:creationId xmlns:a16="http://schemas.microsoft.com/office/drawing/2014/main" id="{230FC6BD-C4ED-4898-8149-64F34D02A90B}"/>
              </a:ext>
            </a:extLst>
          </p:cNvPr>
          <p:cNvSpPr>
            <a:spLocks noGrp="1"/>
          </p:cNvSpPr>
          <p:nvPr>
            <p:ph type="body" sz="quarter" idx="12"/>
          </p:nvPr>
        </p:nvSpPr>
        <p:spPr>
          <a:xfrm>
            <a:off x="1939871" y="1374508"/>
            <a:ext cx="8316000" cy="4807244"/>
          </a:xfrm>
        </p:spPr>
        <p:txBody>
          <a:bodyPr/>
          <a:lstStyle/>
          <a:p>
            <a:pPr marL="342900" indent="-342900">
              <a:buFont typeface="Wingdings" panose="05000000000000000000" pitchFamily="2" charset="2"/>
              <a:buChar char="ü"/>
            </a:pPr>
            <a:r>
              <a:rPr lang="en-US" dirty="0" err="1"/>
              <a:t>Pg</a:t>
            </a:r>
            <a:r>
              <a:rPr lang="en-US" dirty="0"/>
              <a:t> 10, 11: Inventory Best Practices</a:t>
            </a:r>
          </a:p>
          <a:p>
            <a:pPr marL="342900" indent="-342900">
              <a:buFont typeface="Wingdings" panose="05000000000000000000" pitchFamily="2" charset="2"/>
              <a:buChar char="ü"/>
            </a:pPr>
            <a:r>
              <a:rPr lang="en-US" dirty="0" err="1"/>
              <a:t>Pg</a:t>
            </a:r>
            <a:r>
              <a:rPr lang="en-US" dirty="0"/>
              <a:t> 12-17: UFS Transfer Module</a:t>
            </a:r>
          </a:p>
          <a:p>
            <a:pPr marL="342900" indent="-342900">
              <a:buFont typeface="Wingdings" panose="05000000000000000000" pitchFamily="2" charset="2"/>
              <a:buChar char="ü"/>
            </a:pPr>
            <a:r>
              <a:rPr lang="en-US" dirty="0" err="1"/>
              <a:t>Pg</a:t>
            </a:r>
            <a:r>
              <a:rPr lang="en-US" dirty="0"/>
              <a:t> 18-20: Month-End Corrections:</a:t>
            </a:r>
          </a:p>
          <a:p>
            <a:pPr marL="971550" lvl="1" indent="-342900">
              <a:buFont typeface="Wingdings" panose="05000000000000000000" pitchFamily="2" charset="2"/>
              <a:buChar char="ü"/>
            </a:pPr>
            <a:r>
              <a:rPr lang="en-US" dirty="0" err="1"/>
              <a:t>Pg</a:t>
            </a:r>
            <a:r>
              <a:rPr lang="en-US" dirty="0"/>
              <a:t> 19 = Sodexo Owned Inventory</a:t>
            </a:r>
          </a:p>
          <a:p>
            <a:pPr marL="971550" lvl="1" indent="-342900">
              <a:buFont typeface="Wingdings" panose="05000000000000000000" pitchFamily="2" charset="2"/>
              <a:buChar char="ü"/>
            </a:pPr>
            <a:r>
              <a:rPr lang="en-US" dirty="0" err="1"/>
              <a:t>Pg</a:t>
            </a:r>
            <a:r>
              <a:rPr lang="en-US" dirty="0"/>
              <a:t> 20 = Client Owned Inventory</a:t>
            </a:r>
          </a:p>
          <a:p>
            <a:pPr marL="342900" indent="-342900">
              <a:buFont typeface="Wingdings" panose="05000000000000000000" pitchFamily="2" charset="2"/>
              <a:buChar char="ü"/>
            </a:pPr>
            <a:r>
              <a:rPr lang="en-US" dirty="0" err="1"/>
              <a:t>Pg</a:t>
            </a:r>
            <a:r>
              <a:rPr lang="en-US" dirty="0"/>
              <a:t> 21-24: :Trend Analysis using Enterprise Analysis</a:t>
            </a:r>
          </a:p>
        </p:txBody>
      </p:sp>
      <p:sp>
        <p:nvSpPr>
          <p:cNvPr id="5" name="Footer Placeholder 4">
            <a:extLst>
              <a:ext uri="{FF2B5EF4-FFF2-40B4-BE49-F238E27FC236}">
                <a16:creationId xmlns:a16="http://schemas.microsoft.com/office/drawing/2014/main" id="{7D8667CA-A37E-4950-BC34-3CD013356391}"/>
              </a:ext>
            </a:extLst>
          </p:cNvPr>
          <p:cNvSpPr>
            <a:spLocks noGrp="1"/>
          </p:cNvSpPr>
          <p:nvPr>
            <p:ph type="ftr" sz="quarter" idx="14"/>
          </p:nvPr>
        </p:nvSpPr>
        <p:spPr/>
        <p:txBody>
          <a:bodyPr/>
          <a:lstStyle/>
          <a:p>
            <a:pPr defTabSz="914400"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spTree>
    <p:extLst>
      <p:ext uri="{BB962C8B-B14F-4D97-AF65-F5344CB8AC3E}">
        <p14:creationId xmlns:p14="http://schemas.microsoft.com/office/powerpoint/2010/main" val="971453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1675" y="352425"/>
            <a:ext cx="8248650" cy="550508"/>
          </a:xfrm>
        </p:spPr>
        <p:txBody>
          <a:bodyPr/>
          <a:lstStyle/>
          <a:p>
            <a:r>
              <a:rPr lang="en-US" altLang="fr-FR" dirty="0"/>
              <a:t>INVENTORY AUDIT – Monthly Inventory Best Practices</a:t>
            </a:r>
            <a:endParaRPr lang="en-US" altLang="fr-FR" dirty="0">
              <a:solidFill>
                <a:srgbClr val="00B0F0"/>
              </a:solidFill>
            </a:endParaRPr>
          </a:p>
        </p:txBody>
      </p:sp>
      <p:sp>
        <p:nvSpPr>
          <p:cNvPr id="110595" name="Rectangle 3"/>
          <p:cNvSpPr>
            <a:spLocks noGrp="1" noChangeArrowheads="1"/>
          </p:cNvSpPr>
          <p:nvPr>
            <p:ph type="body" sz="quarter" idx="12"/>
          </p:nvPr>
        </p:nvSpPr>
        <p:spPr>
          <a:xfrm>
            <a:off x="707572" y="1304108"/>
            <a:ext cx="10776856" cy="4638519"/>
          </a:xfrm>
        </p:spPr>
        <p:txBody>
          <a:bodyPr/>
          <a:lstStyle/>
          <a:p>
            <a:pPr lvl="1"/>
            <a:r>
              <a:rPr lang="en-US" altLang="fr-FR" sz="2200" dirty="0"/>
              <a:t>Make sure that the inventory is taken with respect to your sites knowledge of food receipts being delivered &amp; sales YTG</a:t>
            </a:r>
          </a:p>
          <a:p>
            <a:pPr lvl="2"/>
            <a:r>
              <a:rPr lang="en-US" altLang="fr-FR" sz="1800" dirty="0"/>
              <a:t>P6 and P12 +&gt; MUST take inventory on last day of the month, preferably after last meal served </a:t>
            </a:r>
          </a:p>
          <a:p>
            <a:pPr lvl="2"/>
            <a:r>
              <a:rPr lang="en-US" altLang="fr-FR" sz="1800" dirty="0"/>
              <a:t>All other inventories can be counted within last 4 days of the month-end</a:t>
            </a:r>
          </a:p>
          <a:p>
            <a:pPr lvl="2"/>
            <a:r>
              <a:rPr lang="en-US" altLang="fr-FR" sz="1800" dirty="0"/>
              <a:t>Some operating Segments may have more strict guidance on when to take inventories based on </a:t>
            </a:r>
            <a:r>
              <a:rPr lang="en-US" altLang="fr-FR" sz="1800" dirty="0" err="1"/>
              <a:t>thei</a:t>
            </a:r>
            <a:r>
              <a:rPr lang="en-US" altLang="fr-FR" sz="1800" dirty="0"/>
              <a:t> business models. Please follow those guidelines if they apply to your business.</a:t>
            </a:r>
          </a:p>
          <a:p>
            <a:pPr lvl="1"/>
            <a:r>
              <a:rPr lang="en-US" altLang="fr-FR" sz="2200" dirty="0"/>
              <a:t>Ensure that all inventory sheets are signed by both the counter and the recorder (must be different for Segregation controls).</a:t>
            </a:r>
          </a:p>
          <a:p>
            <a:pPr lvl="1"/>
            <a:r>
              <a:rPr lang="en-US" altLang="fr-FR" sz="2200" dirty="0"/>
              <a:t>Have a copy of the Inventory Policy and 10 Golden rules available on-site for easy and quick reference</a:t>
            </a:r>
          </a:p>
          <a:p>
            <a:pPr lvl="1"/>
            <a:r>
              <a:rPr lang="en-US" altLang="fr-FR" sz="2200" dirty="0"/>
              <a:t>Ensure that items not to be counted are clearly identified and segregated</a:t>
            </a:r>
          </a:p>
          <a:p>
            <a:pPr lvl="1"/>
            <a:r>
              <a:rPr lang="en-US" altLang="fr-FR" sz="2200" dirty="0"/>
              <a:t>Ensure pricing of inventory is consistent with TMC costs</a:t>
            </a:r>
          </a:p>
          <a:p>
            <a:pPr lvl="1"/>
            <a:endParaRPr lang="en-US" altLang="fr-FR" sz="2200" dirty="0"/>
          </a:p>
        </p:txBody>
      </p:sp>
      <p:sp>
        <p:nvSpPr>
          <p:cNvPr id="3" name="Espace réservé du pied de page 2"/>
          <p:cNvSpPr>
            <a:spLocks noGrp="1"/>
          </p:cNvSpPr>
          <p:nvPr>
            <p:ph type="ftr" sz="quarter" idx="14"/>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spTree>
    <p:extLst>
      <p:ext uri="{BB962C8B-B14F-4D97-AF65-F5344CB8AC3E}">
        <p14:creationId xmlns:p14="http://schemas.microsoft.com/office/powerpoint/2010/main" val="3236966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1675" y="352425"/>
            <a:ext cx="8248650" cy="550508"/>
          </a:xfrm>
        </p:spPr>
        <p:txBody>
          <a:bodyPr/>
          <a:lstStyle/>
          <a:p>
            <a:r>
              <a:rPr lang="en-US" altLang="fr-FR" dirty="0"/>
              <a:t>INVENTORY AUDIT – Best Practices (Continued)</a:t>
            </a:r>
            <a:endParaRPr lang="en-US" altLang="fr-FR" dirty="0">
              <a:solidFill>
                <a:srgbClr val="00B0F0"/>
              </a:solidFill>
            </a:endParaRPr>
          </a:p>
        </p:txBody>
      </p:sp>
      <p:sp>
        <p:nvSpPr>
          <p:cNvPr id="110595" name="Rectangle 3"/>
          <p:cNvSpPr>
            <a:spLocks noGrp="1" noChangeArrowheads="1"/>
          </p:cNvSpPr>
          <p:nvPr>
            <p:ph type="body" sz="quarter" idx="12"/>
          </p:nvPr>
        </p:nvSpPr>
        <p:spPr>
          <a:xfrm>
            <a:off x="864326" y="1382486"/>
            <a:ext cx="10463348" cy="4561114"/>
          </a:xfrm>
        </p:spPr>
        <p:txBody>
          <a:bodyPr/>
          <a:lstStyle/>
          <a:p>
            <a:pPr lvl="1"/>
            <a:r>
              <a:rPr lang="en-US" altLang="fr-FR" sz="2200" dirty="0"/>
              <a:t>Review inventory results against prior financial results by using data and KPI’s identified in e-Vision:</a:t>
            </a:r>
          </a:p>
          <a:p>
            <a:pPr lvl="2"/>
            <a:r>
              <a:rPr lang="en-US" altLang="fr-FR" sz="1800" dirty="0"/>
              <a:t>Examine trends of COGS % to Revenue</a:t>
            </a:r>
          </a:p>
          <a:p>
            <a:pPr lvl="2"/>
            <a:r>
              <a:rPr lang="en-US" altLang="fr-FR" sz="1800" dirty="0"/>
              <a:t>Review </a:t>
            </a:r>
            <a:r>
              <a:rPr lang="en-US" altLang="fr-FR" sz="1800" dirty="0" err="1"/>
              <a:t>DoH</a:t>
            </a:r>
            <a:r>
              <a:rPr lang="en-US" altLang="fr-FR" sz="1800" dirty="0"/>
              <a:t> (Days on Hand) calculation and inventory value trends</a:t>
            </a:r>
          </a:p>
          <a:p>
            <a:pPr lvl="2"/>
            <a:r>
              <a:rPr lang="en-US" altLang="fr-FR" sz="1800" dirty="0"/>
              <a:t>Review trend results with site Management to understand fluctuations and reasons</a:t>
            </a:r>
          </a:p>
          <a:p>
            <a:pPr lvl="1"/>
            <a:r>
              <a:rPr lang="en-US" altLang="fr-FR" sz="2200" dirty="0"/>
              <a:t>Obsolete, spoiled, and damaged inventory should be clearly identified and separated from inventory</a:t>
            </a:r>
          </a:p>
          <a:p>
            <a:pPr lvl="1"/>
            <a:r>
              <a:rPr lang="en-US" altLang="fr-FR" sz="2200" dirty="0"/>
              <a:t>GM to ensure that inventory count sheets are properly costed and values are accurately recorded on UFS</a:t>
            </a:r>
          </a:p>
          <a:p>
            <a:pPr lvl="1"/>
            <a:r>
              <a:rPr lang="en-US" altLang="fr-FR" sz="2200" dirty="0"/>
              <a:t>Work with your RDM to obtain support staff to take inventory so that you can meet “Segregation of Duty”  requirements</a:t>
            </a:r>
          </a:p>
          <a:p>
            <a:pPr lvl="1"/>
            <a:endParaRPr lang="en-US" altLang="fr-FR" sz="2200" dirty="0"/>
          </a:p>
        </p:txBody>
      </p:sp>
      <p:sp>
        <p:nvSpPr>
          <p:cNvPr id="3" name="Espace réservé du pied de page 2"/>
          <p:cNvSpPr>
            <a:spLocks noGrp="1"/>
          </p:cNvSpPr>
          <p:nvPr>
            <p:ph type="ftr" sz="quarter" idx="14"/>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spTree>
    <p:extLst>
      <p:ext uri="{BB962C8B-B14F-4D97-AF65-F5344CB8AC3E}">
        <p14:creationId xmlns:p14="http://schemas.microsoft.com/office/powerpoint/2010/main" val="283875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0A2F62-B2DF-4E72-941F-EE058D4741E4}"/>
              </a:ext>
            </a:extLst>
          </p:cNvPr>
          <p:cNvPicPr>
            <a:picLocks noChangeAspect="1"/>
          </p:cNvPicPr>
          <p:nvPr/>
        </p:nvPicPr>
        <p:blipFill>
          <a:blip r:embed="rId2"/>
          <a:stretch>
            <a:fillRect/>
          </a:stretch>
        </p:blipFill>
        <p:spPr>
          <a:xfrm>
            <a:off x="2001078" y="1564480"/>
            <a:ext cx="7894090" cy="4436270"/>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2001077" y="1026320"/>
            <a:ext cx="8038272" cy="433387"/>
          </a:xfrm>
          <a:solidFill>
            <a:srgbClr val="FF7C80"/>
          </a:solidFill>
        </p:spPr>
        <p:txBody>
          <a:bodyPr>
            <a:normAutofit fontScale="90000"/>
          </a:bodyPr>
          <a:lstStyle/>
          <a:p>
            <a:r>
              <a:rPr lang="en-US" b="1" dirty="0"/>
              <a:t>UFS INVENTORY TRANSFER MODULE</a:t>
            </a:r>
          </a:p>
        </p:txBody>
      </p:sp>
      <p:cxnSp>
        <p:nvCxnSpPr>
          <p:cNvPr id="11" name="Straight Arrow Connector 10">
            <a:extLst>
              <a:ext uri="{FF2B5EF4-FFF2-40B4-BE49-F238E27FC236}">
                <a16:creationId xmlns:a16="http://schemas.microsoft.com/office/drawing/2014/main" id="{E37A9FB2-1473-4E44-9408-F4AA81E72E0C}"/>
              </a:ext>
            </a:extLst>
          </p:cNvPr>
          <p:cNvCxnSpPr>
            <a:cxnSpLocks/>
          </p:cNvCxnSpPr>
          <p:nvPr/>
        </p:nvCxnSpPr>
        <p:spPr>
          <a:xfrm flipV="1">
            <a:off x="2143955" y="2179196"/>
            <a:ext cx="2140889" cy="5188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D90054E-4CF8-3466-03D1-AF499829140B}"/>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1145310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2001078" y="1131095"/>
            <a:ext cx="8038272" cy="433387"/>
          </a:xfrm>
          <a:solidFill>
            <a:srgbClr val="FF7C80"/>
          </a:solidFill>
        </p:spPr>
        <p:txBody>
          <a:bodyPr>
            <a:normAutofit fontScale="90000"/>
          </a:bodyPr>
          <a:lstStyle/>
          <a:p>
            <a:r>
              <a:rPr lang="en-US" b="1" dirty="0"/>
              <a:t>INVENTORY TRANSFER OPTION</a:t>
            </a:r>
          </a:p>
        </p:txBody>
      </p:sp>
      <p:pic>
        <p:nvPicPr>
          <p:cNvPr id="4" name="Picture 3">
            <a:extLst>
              <a:ext uri="{FF2B5EF4-FFF2-40B4-BE49-F238E27FC236}">
                <a16:creationId xmlns:a16="http://schemas.microsoft.com/office/drawing/2014/main" id="{26EF7BE8-FA5C-492F-A869-302795030A99}"/>
              </a:ext>
            </a:extLst>
          </p:cNvPr>
          <p:cNvPicPr>
            <a:picLocks noChangeAspect="1"/>
          </p:cNvPicPr>
          <p:nvPr/>
        </p:nvPicPr>
        <p:blipFill>
          <a:blip r:embed="rId2"/>
          <a:stretch>
            <a:fillRect/>
          </a:stretch>
        </p:blipFill>
        <p:spPr>
          <a:xfrm>
            <a:off x="2001078" y="1764506"/>
            <a:ext cx="8004570" cy="3340895"/>
          </a:xfrm>
          <a:prstGeom prst="rect">
            <a:avLst/>
          </a:prstGeom>
        </p:spPr>
      </p:pic>
      <p:sp>
        <p:nvSpPr>
          <p:cNvPr id="3" name="Footer Placeholder 2">
            <a:extLst>
              <a:ext uri="{FF2B5EF4-FFF2-40B4-BE49-F238E27FC236}">
                <a16:creationId xmlns:a16="http://schemas.microsoft.com/office/drawing/2014/main" id="{ED947381-8EBE-C237-48F1-991F1F182AB0}"/>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297071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500576" y="3077267"/>
            <a:ext cx="5963070" cy="422734"/>
          </a:xfrm>
        </p:spPr>
        <p:txBody>
          <a:bodyPr vert="vert270"/>
          <a:lstStyle/>
          <a:p>
            <a:pPr>
              <a:lnSpc>
                <a:spcPct val="100000"/>
              </a:lnSpc>
            </a:pPr>
            <a:r>
              <a:rPr lang="en-US" sz="1600" b="1" dirty="0">
                <a:latin typeface="+mn-lt"/>
              </a:rPr>
              <a:t>CONFERENC  E</a:t>
            </a:r>
            <a:br>
              <a:rPr lang="en-US" sz="1600" b="1" dirty="0">
                <a:latin typeface="+mn-lt"/>
              </a:rPr>
            </a:br>
            <a:r>
              <a:rPr lang="en-US" sz="1600" b="1" dirty="0">
                <a:solidFill>
                  <a:srgbClr val="FF0000"/>
                </a:solidFill>
                <a:latin typeface="+mn-lt"/>
              </a:rPr>
              <a:t>.</a:t>
            </a:r>
            <a:r>
              <a:rPr lang="en-US" sz="1600" b="1" dirty="0">
                <a:latin typeface="+mn-lt"/>
              </a:rPr>
              <a:t>        CALL</a:t>
            </a:r>
            <a:br>
              <a:rPr lang="en-US" sz="1600" b="1" dirty="0">
                <a:latin typeface="+mn-lt"/>
              </a:rPr>
            </a:br>
            <a:r>
              <a:rPr lang="en-US" sz="1600" b="1" dirty="0">
                <a:solidFill>
                  <a:srgbClr val="FF0000"/>
                </a:solidFill>
                <a:latin typeface="+mn-lt"/>
              </a:rPr>
              <a:t>.</a:t>
            </a:r>
            <a:r>
              <a:rPr lang="en-US" sz="1600" b="1" dirty="0">
                <a:latin typeface="+mn-lt"/>
              </a:rPr>
              <a:t> WORKOUT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30" y="307098"/>
            <a:ext cx="4470352" cy="596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39" y="307098"/>
            <a:ext cx="7042661" cy="596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CCA12FD8-8F07-30C4-7764-48AF2B7A9C01}"/>
              </a:ext>
            </a:extLst>
          </p:cNvPr>
          <p:cNvSpPr>
            <a:spLocks noGrp="1"/>
          </p:cNvSpPr>
          <p:nvPr>
            <p:ph type="ftr" sz="quarter" idx="11"/>
          </p:nvPr>
        </p:nvSpPr>
        <p:spPr/>
        <p:txBody>
          <a:bodyPr/>
          <a:lstStyle/>
          <a:p>
            <a:r>
              <a:rPr lang="en-US">
                <a:solidFill>
                  <a:srgbClr val="000000"/>
                </a:solidFill>
              </a:rPr>
              <a:t>Unit Controller Call Series © Sodexo July 2022. All rights Reserved</a:t>
            </a:r>
          </a:p>
        </p:txBody>
      </p:sp>
    </p:spTree>
    <p:extLst>
      <p:ext uri="{BB962C8B-B14F-4D97-AF65-F5344CB8AC3E}">
        <p14:creationId xmlns:p14="http://schemas.microsoft.com/office/powerpoint/2010/main" val="2411318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2001078" y="1131095"/>
            <a:ext cx="8038272" cy="433387"/>
          </a:xfrm>
          <a:solidFill>
            <a:srgbClr val="FF7C80"/>
          </a:solidFill>
        </p:spPr>
        <p:txBody>
          <a:bodyPr>
            <a:normAutofit fontScale="90000"/>
          </a:bodyPr>
          <a:lstStyle/>
          <a:p>
            <a:r>
              <a:rPr lang="en-US" b="1" dirty="0"/>
              <a:t>Inventory Transfers by “Account”</a:t>
            </a:r>
          </a:p>
        </p:txBody>
      </p:sp>
      <p:pic>
        <p:nvPicPr>
          <p:cNvPr id="5" name="Picture 4">
            <a:extLst>
              <a:ext uri="{FF2B5EF4-FFF2-40B4-BE49-F238E27FC236}">
                <a16:creationId xmlns:a16="http://schemas.microsoft.com/office/drawing/2014/main" id="{3DF53B64-0460-480E-A864-B7DB1987B9DA}"/>
              </a:ext>
            </a:extLst>
          </p:cNvPr>
          <p:cNvPicPr>
            <a:picLocks noChangeAspect="1"/>
          </p:cNvPicPr>
          <p:nvPr/>
        </p:nvPicPr>
        <p:blipFill>
          <a:blip r:embed="rId2"/>
          <a:stretch>
            <a:fillRect/>
          </a:stretch>
        </p:blipFill>
        <p:spPr>
          <a:xfrm>
            <a:off x="2001079" y="1634492"/>
            <a:ext cx="8046395" cy="4092414"/>
          </a:xfrm>
          <a:prstGeom prst="rect">
            <a:avLst/>
          </a:prstGeom>
        </p:spPr>
      </p:pic>
      <p:sp>
        <p:nvSpPr>
          <p:cNvPr id="3" name="Footer Placeholder 2">
            <a:extLst>
              <a:ext uri="{FF2B5EF4-FFF2-40B4-BE49-F238E27FC236}">
                <a16:creationId xmlns:a16="http://schemas.microsoft.com/office/drawing/2014/main" id="{252D62B2-488D-7228-A9EB-051091177E4A}"/>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2055029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5AA896-F3D2-41FC-BCD0-BA27EDA0CC8C}"/>
              </a:ext>
            </a:extLst>
          </p:cNvPr>
          <p:cNvPicPr>
            <a:picLocks noChangeAspect="1"/>
          </p:cNvPicPr>
          <p:nvPr/>
        </p:nvPicPr>
        <p:blipFill>
          <a:blip r:embed="rId2"/>
          <a:stretch>
            <a:fillRect/>
          </a:stretch>
        </p:blipFill>
        <p:spPr>
          <a:xfrm>
            <a:off x="2001078" y="1648795"/>
            <a:ext cx="8070638" cy="3780457"/>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2001078" y="1131095"/>
            <a:ext cx="8038272" cy="433387"/>
          </a:xfrm>
          <a:solidFill>
            <a:srgbClr val="FF7C80"/>
          </a:solidFill>
        </p:spPr>
        <p:txBody>
          <a:bodyPr>
            <a:normAutofit fontScale="90000"/>
          </a:bodyPr>
          <a:lstStyle/>
          <a:p>
            <a:r>
              <a:rPr lang="en-US" b="1" dirty="0"/>
              <a:t>Inventory Transfers by “Item”</a:t>
            </a:r>
          </a:p>
        </p:txBody>
      </p:sp>
      <p:sp>
        <p:nvSpPr>
          <p:cNvPr id="5" name="Rectangle: Rounded Corners 4">
            <a:extLst>
              <a:ext uri="{FF2B5EF4-FFF2-40B4-BE49-F238E27FC236}">
                <a16:creationId xmlns:a16="http://schemas.microsoft.com/office/drawing/2014/main" id="{6D2E3DB4-2F55-4C4D-BE01-7F916466CACA}"/>
              </a:ext>
            </a:extLst>
          </p:cNvPr>
          <p:cNvSpPr/>
          <p:nvPr/>
        </p:nvSpPr>
        <p:spPr>
          <a:xfrm>
            <a:off x="2630805" y="5256309"/>
            <a:ext cx="6768548" cy="345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b="1" dirty="0">
                <a:solidFill>
                  <a:srgbClr val="002060"/>
                </a:solidFill>
                <a:latin typeface="Calibri" panose="020F0502020204030204"/>
              </a:rPr>
              <a:t>“ROUTE NUMBER” used by Vending Units only</a:t>
            </a:r>
          </a:p>
        </p:txBody>
      </p:sp>
      <p:sp>
        <p:nvSpPr>
          <p:cNvPr id="3" name="Footer Placeholder 2">
            <a:extLst>
              <a:ext uri="{FF2B5EF4-FFF2-40B4-BE49-F238E27FC236}">
                <a16:creationId xmlns:a16="http://schemas.microsoft.com/office/drawing/2014/main" id="{4BCCC624-6E38-4F60-2C2C-DCEFE3E8812E}"/>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332327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2001078" y="1131095"/>
            <a:ext cx="8038272" cy="433387"/>
          </a:xfrm>
          <a:solidFill>
            <a:srgbClr val="FF7C80"/>
          </a:solidFill>
        </p:spPr>
        <p:txBody>
          <a:bodyPr>
            <a:normAutofit fontScale="90000"/>
          </a:bodyPr>
          <a:lstStyle/>
          <a:p>
            <a:r>
              <a:rPr lang="en-US" b="1" dirty="0"/>
              <a:t>JE Submission &amp; Confirmation receipt</a:t>
            </a:r>
          </a:p>
        </p:txBody>
      </p:sp>
      <p:pic>
        <p:nvPicPr>
          <p:cNvPr id="5" name="Picture 4">
            <a:extLst>
              <a:ext uri="{FF2B5EF4-FFF2-40B4-BE49-F238E27FC236}">
                <a16:creationId xmlns:a16="http://schemas.microsoft.com/office/drawing/2014/main" id="{10A45BAA-8D99-4743-B552-38D18D52209B}"/>
              </a:ext>
            </a:extLst>
          </p:cNvPr>
          <p:cNvPicPr>
            <a:picLocks noChangeAspect="1"/>
          </p:cNvPicPr>
          <p:nvPr/>
        </p:nvPicPr>
        <p:blipFill>
          <a:blip r:embed="rId2"/>
          <a:stretch>
            <a:fillRect/>
          </a:stretch>
        </p:blipFill>
        <p:spPr>
          <a:xfrm>
            <a:off x="2077279" y="1731011"/>
            <a:ext cx="7053319" cy="3269615"/>
          </a:xfrm>
          <a:prstGeom prst="rect">
            <a:avLst/>
          </a:prstGeom>
        </p:spPr>
      </p:pic>
      <p:sp>
        <p:nvSpPr>
          <p:cNvPr id="3" name="Footer Placeholder 2">
            <a:extLst>
              <a:ext uri="{FF2B5EF4-FFF2-40B4-BE49-F238E27FC236}">
                <a16:creationId xmlns:a16="http://schemas.microsoft.com/office/drawing/2014/main" id="{414D1DD2-DCEF-C918-E155-584F78DBC459}"/>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4090757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236490-16C5-4BF2-B7C2-EE582A169FF6}"/>
              </a:ext>
            </a:extLst>
          </p:cNvPr>
          <p:cNvPicPr>
            <a:picLocks noChangeAspect="1"/>
          </p:cNvPicPr>
          <p:nvPr/>
        </p:nvPicPr>
        <p:blipFill>
          <a:blip r:embed="rId2"/>
          <a:stretch>
            <a:fillRect/>
          </a:stretch>
        </p:blipFill>
        <p:spPr>
          <a:xfrm>
            <a:off x="2001078" y="1564481"/>
            <a:ext cx="8038272" cy="4213067"/>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2001078" y="1131095"/>
            <a:ext cx="8038272" cy="433387"/>
          </a:xfrm>
          <a:solidFill>
            <a:srgbClr val="FF7C80"/>
          </a:solidFill>
        </p:spPr>
        <p:txBody>
          <a:bodyPr>
            <a:normAutofit fontScale="90000"/>
          </a:bodyPr>
          <a:lstStyle/>
          <a:p>
            <a:r>
              <a:rPr lang="en-US" b="1" dirty="0"/>
              <a:t>JE Details</a:t>
            </a:r>
          </a:p>
        </p:txBody>
      </p:sp>
      <p:sp>
        <p:nvSpPr>
          <p:cNvPr id="5" name="Rectangle: Rounded Corners 4">
            <a:extLst>
              <a:ext uri="{FF2B5EF4-FFF2-40B4-BE49-F238E27FC236}">
                <a16:creationId xmlns:a16="http://schemas.microsoft.com/office/drawing/2014/main" id="{110D0073-2E66-454C-8CC0-915F9D6B8AC0}"/>
              </a:ext>
            </a:extLst>
          </p:cNvPr>
          <p:cNvSpPr/>
          <p:nvPr/>
        </p:nvSpPr>
        <p:spPr>
          <a:xfrm>
            <a:off x="3420387" y="4500936"/>
            <a:ext cx="5868062" cy="5903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rgbClr val="002060"/>
                </a:solidFill>
                <a:latin typeface="Calibri" panose="020F0502020204030204"/>
              </a:rPr>
              <a:t>Signed JE and backup details should be held by the Unit for audit review as needed </a:t>
            </a:r>
          </a:p>
        </p:txBody>
      </p:sp>
      <p:sp>
        <p:nvSpPr>
          <p:cNvPr id="3" name="Footer Placeholder 2">
            <a:extLst>
              <a:ext uri="{FF2B5EF4-FFF2-40B4-BE49-F238E27FC236}">
                <a16:creationId xmlns:a16="http://schemas.microsoft.com/office/drawing/2014/main" id="{B7F1AE00-D4B1-DA9C-134C-B766A1C4CBAD}"/>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3690444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F759-CCC3-433A-AFC6-6AA0F83822DC}"/>
              </a:ext>
            </a:extLst>
          </p:cNvPr>
          <p:cNvSpPr>
            <a:spLocks noGrp="1"/>
          </p:cNvSpPr>
          <p:nvPr>
            <p:ph type="title"/>
          </p:nvPr>
        </p:nvSpPr>
        <p:spPr>
          <a:xfrm>
            <a:off x="2152650" y="1131095"/>
            <a:ext cx="7886700" cy="683419"/>
          </a:xfrm>
          <a:solidFill>
            <a:srgbClr val="FF7C80"/>
          </a:solidFill>
        </p:spPr>
        <p:txBody>
          <a:bodyPr>
            <a:normAutofit/>
          </a:bodyPr>
          <a:lstStyle/>
          <a:p>
            <a:r>
              <a:rPr lang="en-US" sz="2700" b="1" dirty="0"/>
              <a:t>Month-End Inventory Corrections</a:t>
            </a:r>
          </a:p>
        </p:txBody>
      </p:sp>
      <p:sp>
        <p:nvSpPr>
          <p:cNvPr id="4" name="TextBox 3">
            <a:extLst>
              <a:ext uri="{FF2B5EF4-FFF2-40B4-BE49-F238E27FC236}">
                <a16:creationId xmlns:a16="http://schemas.microsoft.com/office/drawing/2014/main" id="{A0C7F78E-E492-4019-A4B2-13BD442494EB}"/>
              </a:ext>
            </a:extLst>
          </p:cNvPr>
          <p:cNvSpPr txBox="1"/>
          <p:nvPr/>
        </p:nvSpPr>
        <p:spPr>
          <a:xfrm>
            <a:off x="1254034" y="2003722"/>
            <a:ext cx="9993086" cy="3323987"/>
          </a:xfrm>
          <a:prstGeom prst="rect">
            <a:avLst/>
          </a:prstGeom>
          <a:noFill/>
        </p:spPr>
        <p:txBody>
          <a:bodyPr wrap="square" rtlCol="0">
            <a:spAutoFit/>
          </a:bodyPr>
          <a:lstStyle/>
          <a:p>
            <a:pPr marL="342900" indent="-342900" defTabSz="685800">
              <a:buFont typeface="Arial" panose="020B0604020202020204" pitchFamily="34" charset="0"/>
              <a:buChar char="•"/>
              <a:defRPr/>
            </a:pPr>
            <a:r>
              <a:rPr lang="en-US" sz="2100" dirty="0">
                <a:solidFill>
                  <a:prstClr val="black"/>
                </a:solidFill>
                <a:latin typeface="Calibri" panose="020F0502020204030204"/>
              </a:rPr>
              <a:t>See FSS AF TOPIC 821-01: “Transfers Cost &amp; Non-Employee Labor”</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Identifies rules for cost transfers (communication &amp; approval, timing, U2U xfers, Direct vs O/H units, </a:t>
            </a:r>
            <a:r>
              <a:rPr lang="en-US" sz="2100" dirty="0" err="1">
                <a:solidFill>
                  <a:prstClr val="black"/>
                </a:solidFill>
                <a:latin typeface="Calibri" panose="020F0502020204030204"/>
              </a:rPr>
              <a:t>etc</a:t>
            </a:r>
            <a:r>
              <a:rPr lang="en-US" sz="2100" dirty="0">
                <a:solidFill>
                  <a:prstClr val="black"/>
                </a:solidFill>
                <a:latin typeface="Calibri" panose="020F0502020204030204"/>
              </a:rPr>
              <a:t>)</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Excel based form with separate tabs for each area of correction (form includes tabs for other corrections as well)</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Available on </a:t>
            </a:r>
            <a:r>
              <a:rPr lang="en-US" sz="2100" dirty="0" err="1">
                <a:solidFill>
                  <a:prstClr val="black"/>
                </a:solidFill>
                <a:latin typeface="Calibri" panose="020F0502020204030204"/>
              </a:rPr>
              <a:t>SodexoNet</a:t>
            </a:r>
            <a:r>
              <a:rPr lang="en-US" sz="2100" dirty="0">
                <a:solidFill>
                  <a:prstClr val="black"/>
                </a:solidFill>
                <a:latin typeface="Calibri" panose="020F0502020204030204"/>
              </a:rPr>
              <a:t> or from your OA</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Used for correcting month-end balances </a:t>
            </a:r>
            <a:r>
              <a:rPr lang="en-US" sz="2100" b="1" i="1" dirty="0">
                <a:solidFill>
                  <a:prstClr val="black"/>
                </a:solidFill>
                <a:latin typeface="Calibri" panose="020F0502020204030204"/>
              </a:rPr>
              <a:t>only after final transmission </a:t>
            </a:r>
            <a:r>
              <a:rPr lang="en-US" sz="2100" dirty="0">
                <a:solidFill>
                  <a:prstClr val="black"/>
                </a:solidFill>
                <a:latin typeface="Calibri" panose="020F0502020204030204"/>
              </a:rPr>
              <a:t>has been sent into SAP (typically BD+2 or early BD+3)</a:t>
            </a:r>
          </a:p>
          <a:p>
            <a:pPr marL="342900" indent="-342900" defTabSz="685800">
              <a:buFont typeface="Arial" panose="020B0604020202020204" pitchFamily="34" charset="0"/>
              <a:buChar char="•"/>
              <a:defRPr/>
            </a:pPr>
            <a:r>
              <a:rPr lang="en-US" sz="2100" dirty="0">
                <a:solidFill>
                  <a:prstClr val="black"/>
                </a:solidFill>
                <a:latin typeface="Calibri" panose="020F0502020204030204"/>
              </a:rPr>
              <a:t>Work with OA </a:t>
            </a:r>
            <a:r>
              <a:rPr lang="en-US" sz="2100" dirty="0">
                <a:solidFill>
                  <a:prstClr val="black"/>
                </a:solidFill>
                <a:latin typeface="Calibri" panose="020F0502020204030204"/>
                <a:hlinkClick r:id="rId2"/>
              </a:rPr>
              <a:t>ClientAccounting.NorAm@sodexo.com</a:t>
            </a:r>
            <a:r>
              <a:rPr lang="en-US" sz="2100" dirty="0">
                <a:solidFill>
                  <a:prstClr val="black"/>
                </a:solidFill>
                <a:latin typeface="Calibri" panose="020F0502020204030204"/>
              </a:rPr>
              <a:t> as needed to help with filling out the form if necessary </a:t>
            </a:r>
          </a:p>
        </p:txBody>
      </p:sp>
      <p:sp>
        <p:nvSpPr>
          <p:cNvPr id="3" name="Footer Placeholder 2">
            <a:extLst>
              <a:ext uri="{FF2B5EF4-FFF2-40B4-BE49-F238E27FC236}">
                <a16:creationId xmlns:a16="http://schemas.microsoft.com/office/drawing/2014/main" id="{F7DA18B7-F144-E02A-D1EB-300B88F53BE6}"/>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1284102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6389-34A7-4D0C-89D0-9F373F93B73A}"/>
              </a:ext>
            </a:extLst>
          </p:cNvPr>
          <p:cNvSpPr>
            <a:spLocks noGrp="1"/>
          </p:cNvSpPr>
          <p:nvPr>
            <p:ph type="title"/>
          </p:nvPr>
        </p:nvSpPr>
        <p:spPr>
          <a:xfrm>
            <a:off x="2416970" y="5472113"/>
            <a:ext cx="7286625" cy="403622"/>
          </a:xfrm>
          <a:solidFill>
            <a:schemeClr val="accent2">
              <a:lumMod val="20000"/>
              <a:lumOff val="80000"/>
            </a:schemeClr>
          </a:solidFill>
        </p:spPr>
        <p:txBody>
          <a:bodyPr>
            <a:normAutofit fontScale="90000"/>
          </a:bodyPr>
          <a:lstStyle/>
          <a:p>
            <a:pPr algn="ctr"/>
            <a:r>
              <a:rPr lang="en-US" sz="2100" dirty="0"/>
              <a:t> </a:t>
            </a:r>
            <a:r>
              <a:rPr lang="en-US" sz="2100" b="1" dirty="0"/>
              <a:t>Std Close Adj Form: SDX Owned Inventory adjustment</a:t>
            </a:r>
            <a:endParaRPr lang="en-US" sz="2100" dirty="0"/>
          </a:p>
        </p:txBody>
      </p:sp>
      <p:pic>
        <p:nvPicPr>
          <p:cNvPr id="3" name="Picture 2">
            <a:extLst>
              <a:ext uri="{FF2B5EF4-FFF2-40B4-BE49-F238E27FC236}">
                <a16:creationId xmlns:a16="http://schemas.microsoft.com/office/drawing/2014/main" id="{59ABCCA4-53D3-430E-8B87-266FDEB8E1B1}"/>
              </a:ext>
            </a:extLst>
          </p:cNvPr>
          <p:cNvPicPr>
            <a:picLocks noChangeAspect="1"/>
          </p:cNvPicPr>
          <p:nvPr/>
        </p:nvPicPr>
        <p:blipFill>
          <a:blip r:embed="rId2"/>
          <a:stretch>
            <a:fillRect/>
          </a:stretch>
        </p:blipFill>
        <p:spPr>
          <a:xfrm>
            <a:off x="1643062" y="1157288"/>
            <a:ext cx="5939832" cy="4186237"/>
          </a:xfrm>
          <a:prstGeom prst="rect">
            <a:avLst/>
          </a:prstGeom>
        </p:spPr>
      </p:pic>
      <p:sp>
        <p:nvSpPr>
          <p:cNvPr id="6" name="TextBox 5">
            <a:extLst>
              <a:ext uri="{FF2B5EF4-FFF2-40B4-BE49-F238E27FC236}">
                <a16:creationId xmlns:a16="http://schemas.microsoft.com/office/drawing/2014/main" id="{9A3C5F45-EB8B-4661-8BD4-B3C9BCD30E82}"/>
              </a:ext>
            </a:extLst>
          </p:cNvPr>
          <p:cNvSpPr txBox="1"/>
          <p:nvPr/>
        </p:nvSpPr>
        <p:spPr>
          <a:xfrm>
            <a:off x="7970520" y="1018265"/>
            <a:ext cx="2640330" cy="466281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b="1" dirty="0">
                <a:solidFill>
                  <a:srgbClr val="0070C0"/>
                </a:solidFill>
                <a:latin typeface="Calibri" panose="020F0502020204030204"/>
              </a:rPr>
              <a:t>“Prelim Ending Inv Amount” is the amount shown on Financial reports (DFAV, CCOR, CRED).</a:t>
            </a:r>
          </a:p>
          <a:p>
            <a:pPr defTabSz="685800">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Commodities are also adj for ending inventory amount</a:t>
            </a:r>
          </a:p>
          <a:p>
            <a:pPr defTabSz="685800">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Ensure that all Inventory is costed at latest UFS cost w/o mark-up</a:t>
            </a:r>
          </a:p>
          <a:p>
            <a:pPr marL="214313" indent="-214313" defTabSz="685800">
              <a:buFont typeface="Arial" panose="020B0604020202020204" pitchFamily="34" charset="0"/>
              <a:buChar char="•"/>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Should only be used after last w/e inventory was transmitted</a:t>
            </a:r>
          </a:p>
          <a:p>
            <a:pPr defTabSz="685800">
              <a:defRPr/>
            </a:pPr>
            <a:r>
              <a:rPr lang="en-US" sz="1350" b="1" dirty="0">
                <a:solidFill>
                  <a:srgbClr val="0070C0"/>
                </a:solidFill>
                <a:latin typeface="Calibri" panose="020F0502020204030204"/>
              </a:rPr>
              <a:t>      to SAP</a:t>
            </a:r>
          </a:p>
          <a:p>
            <a:pPr defTabSz="685800">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Example shown is a small sample of the entire Excel file</a:t>
            </a:r>
          </a:p>
          <a:p>
            <a:pPr marL="214313" indent="-214313" defTabSz="685800">
              <a:buFont typeface="Arial" panose="020B0604020202020204" pitchFamily="34" charset="0"/>
              <a:buChar char="•"/>
              <a:defRPr/>
            </a:pPr>
            <a:endParaRPr lang="en-US" sz="1350" b="1" dirty="0">
              <a:solidFill>
                <a:srgbClr val="0070C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70C0"/>
                </a:solidFill>
                <a:latin typeface="Calibri" panose="020F0502020204030204"/>
              </a:rPr>
              <a:t>Back-up for the inventory Xfer or adj should be held at the Unit for future audit as needed</a:t>
            </a:r>
          </a:p>
          <a:p>
            <a:pPr defTabSz="685800">
              <a:defRPr/>
            </a:pPr>
            <a:endParaRPr lang="en-US" sz="1350" b="1" dirty="0">
              <a:solidFill>
                <a:srgbClr val="0070C0"/>
              </a:solidFill>
              <a:latin typeface="Calibri" panose="020F0502020204030204"/>
            </a:endParaRPr>
          </a:p>
        </p:txBody>
      </p:sp>
      <p:sp>
        <p:nvSpPr>
          <p:cNvPr id="4" name="Footer Placeholder 3">
            <a:extLst>
              <a:ext uri="{FF2B5EF4-FFF2-40B4-BE49-F238E27FC236}">
                <a16:creationId xmlns:a16="http://schemas.microsoft.com/office/drawing/2014/main" id="{CD567CBD-CD4F-725D-9504-0503FF5546E2}"/>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2689598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6389-34A7-4D0C-89D0-9F373F93B73A}"/>
              </a:ext>
            </a:extLst>
          </p:cNvPr>
          <p:cNvSpPr>
            <a:spLocks noGrp="1"/>
          </p:cNvSpPr>
          <p:nvPr>
            <p:ph type="title"/>
          </p:nvPr>
        </p:nvSpPr>
        <p:spPr>
          <a:xfrm>
            <a:off x="2416970" y="5472113"/>
            <a:ext cx="7286625" cy="403622"/>
          </a:xfrm>
          <a:solidFill>
            <a:schemeClr val="accent2">
              <a:lumMod val="20000"/>
              <a:lumOff val="80000"/>
            </a:schemeClr>
          </a:solidFill>
        </p:spPr>
        <p:txBody>
          <a:bodyPr>
            <a:normAutofit fontScale="90000"/>
          </a:bodyPr>
          <a:lstStyle/>
          <a:p>
            <a:pPr algn="ctr"/>
            <a:r>
              <a:rPr lang="en-US" sz="2100" dirty="0"/>
              <a:t> </a:t>
            </a:r>
            <a:r>
              <a:rPr lang="en-US" sz="2100" b="1" dirty="0"/>
              <a:t>Std Close Adj Form: CLIENT Owned Inventory Adjustment</a:t>
            </a:r>
            <a:endParaRPr lang="en-US" sz="2100" dirty="0"/>
          </a:p>
        </p:txBody>
      </p:sp>
      <p:pic>
        <p:nvPicPr>
          <p:cNvPr id="5" name="Picture 4">
            <a:extLst>
              <a:ext uri="{FF2B5EF4-FFF2-40B4-BE49-F238E27FC236}">
                <a16:creationId xmlns:a16="http://schemas.microsoft.com/office/drawing/2014/main" id="{D90DA05D-7BD6-4BBB-A35D-41F73E942EC4}"/>
              </a:ext>
            </a:extLst>
          </p:cNvPr>
          <p:cNvPicPr>
            <a:picLocks noChangeAspect="1"/>
          </p:cNvPicPr>
          <p:nvPr/>
        </p:nvPicPr>
        <p:blipFill>
          <a:blip r:embed="rId2"/>
          <a:stretch>
            <a:fillRect/>
          </a:stretch>
        </p:blipFill>
        <p:spPr>
          <a:xfrm>
            <a:off x="4141968" y="1126331"/>
            <a:ext cx="6406970" cy="4217194"/>
          </a:xfrm>
          <a:prstGeom prst="rect">
            <a:avLst/>
          </a:prstGeom>
        </p:spPr>
      </p:pic>
      <p:sp>
        <p:nvSpPr>
          <p:cNvPr id="4" name="TextBox 3">
            <a:extLst>
              <a:ext uri="{FF2B5EF4-FFF2-40B4-BE49-F238E27FC236}">
                <a16:creationId xmlns:a16="http://schemas.microsoft.com/office/drawing/2014/main" id="{82E74D86-FDA6-46B1-A312-9D91D774D8C0}"/>
              </a:ext>
            </a:extLst>
          </p:cNvPr>
          <p:cNvSpPr txBox="1"/>
          <p:nvPr/>
        </p:nvSpPr>
        <p:spPr>
          <a:xfrm>
            <a:off x="1750614" y="1126332"/>
            <a:ext cx="2182633" cy="466281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b="1" dirty="0">
                <a:solidFill>
                  <a:srgbClr val="002060"/>
                </a:solidFill>
                <a:latin typeface="Calibri" panose="020F0502020204030204"/>
              </a:rPr>
              <a:t>Cannot Xfer Commodity inventory from 1 cost center to another.</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Unlike </a:t>
            </a:r>
            <a:r>
              <a:rPr lang="en-US" sz="1350" b="1" dirty="0" err="1">
                <a:solidFill>
                  <a:srgbClr val="002060"/>
                </a:solidFill>
                <a:latin typeface="Calibri" panose="020F0502020204030204"/>
              </a:rPr>
              <a:t>Sdx</a:t>
            </a:r>
            <a:r>
              <a:rPr lang="en-US" sz="1350" b="1" dirty="0">
                <a:solidFill>
                  <a:srgbClr val="002060"/>
                </a:solidFill>
                <a:latin typeface="Calibri" panose="020F0502020204030204"/>
              </a:rPr>
              <a:t> owned inv, this tab corrects the reported “variance” in GL accounts from P-A to P-B</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Form to be used only after final inventory transmission sent in SAP</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All Back-up details are to be kept by the Unit to support audits as needed</a:t>
            </a:r>
          </a:p>
          <a:p>
            <a:pPr marL="214313" indent="-214313" defTabSz="685800">
              <a:buFont typeface="Arial" panose="020B0604020202020204" pitchFamily="34" charset="0"/>
              <a:buChar char="•"/>
              <a:defRPr/>
            </a:pPr>
            <a:endParaRPr lang="en-US" sz="1350" b="1" dirty="0">
              <a:solidFill>
                <a:srgbClr val="002060"/>
              </a:solidFill>
              <a:latin typeface="Calibri" panose="020F0502020204030204"/>
            </a:endParaRPr>
          </a:p>
          <a:p>
            <a:pPr marL="214313" indent="-214313" defTabSz="685800">
              <a:buFont typeface="Arial" panose="020B0604020202020204" pitchFamily="34" charset="0"/>
              <a:buChar char="•"/>
              <a:defRPr/>
            </a:pPr>
            <a:r>
              <a:rPr lang="en-US" sz="1350" b="1" dirty="0">
                <a:solidFill>
                  <a:srgbClr val="002060"/>
                </a:solidFill>
                <a:latin typeface="Calibri" panose="020F0502020204030204"/>
              </a:rPr>
              <a:t>Example shown is a small example of the full form</a:t>
            </a:r>
          </a:p>
        </p:txBody>
      </p:sp>
      <p:sp>
        <p:nvSpPr>
          <p:cNvPr id="3" name="Footer Placeholder 2">
            <a:extLst>
              <a:ext uri="{FF2B5EF4-FFF2-40B4-BE49-F238E27FC236}">
                <a16:creationId xmlns:a16="http://schemas.microsoft.com/office/drawing/2014/main" id="{EB550B47-2E08-77C8-3D4F-481E5CC6890A}"/>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4127789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7DB8-FBF1-4160-8FFA-38C1FF35D515}"/>
              </a:ext>
            </a:extLst>
          </p:cNvPr>
          <p:cNvSpPr>
            <a:spLocks noGrp="1"/>
          </p:cNvSpPr>
          <p:nvPr>
            <p:ph type="title"/>
          </p:nvPr>
        </p:nvSpPr>
        <p:spPr/>
        <p:txBody>
          <a:bodyPr/>
          <a:lstStyle/>
          <a:p>
            <a:r>
              <a:rPr lang="en-US" dirty="0"/>
              <a:t>Inventory Trend Analysis – Accessing the Enterprise Tool</a:t>
            </a:r>
          </a:p>
        </p:txBody>
      </p:sp>
      <p:sp>
        <p:nvSpPr>
          <p:cNvPr id="4" name="Footer Placeholder 3">
            <a:extLst>
              <a:ext uri="{FF2B5EF4-FFF2-40B4-BE49-F238E27FC236}">
                <a16:creationId xmlns:a16="http://schemas.microsoft.com/office/drawing/2014/main" id="{9F829D73-50BE-4881-88EA-78B22909887B}"/>
              </a:ext>
            </a:extLst>
          </p:cNvPr>
          <p:cNvSpPr>
            <a:spLocks noGrp="1"/>
          </p:cNvSpPr>
          <p:nvPr>
            <p:ph type="ftr" sz="quarter" idx="11"/>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p>
        </p:txBody>
      </p:sp>
      <p:sp>
        <p:nvSpPr>
          <p:cNvPr id="6" name="TextBox 5">
            <a:extLst>
              <a:ext uri="{FF2B5EF4-FFF2-40B4-BE49-F238E27FC236}">
                <a16:creationId xmlns:a16="http://schemas.microsoft.com/office/drawing/2014/main" id="{AECAC4E2-C57B-454F-B49A-BA923D9FDDCD}"/>
              </a:ext>
            </a:extLst>
          </p:cNvPr>
          <p:cNvSpPr txBox="1"/>
          <p:nvPr/>
        </p:nvSpPr>
        <p:spPr>
          <a:xfrm>
            <a:off x="1971675" y="1295400"/>
            <a:ext cx="8248650" cy="4222951"/>
          </a:xfrm>
          <a:prstGeom prst="rect">
            <a:avLst/>
          </a:prstGeom>
          <a:noFill/>
        </p:spPr>
        <p:txBody>
          <a:bodyPr wrap="square" rtlCol="0">
            <a:spAutoFit/>
          </a:bodyPr>
          <a:lstStyle/>
          <a:p>
            <a:pPr defTabSz="914400" fontAlgn="base">
              <a:spcBef>
                <a:spcPct val="0"/>
              </a:spcBef>
              <a:spcAft>
                <a:spcPct val="0"/>
              </a:spcAft>
            </a:pPr>
            <a:r>
              <a:rPr lang="en-US" sz="2000" b="1" dirty="0">
                <a:solidFill>
                  <a:srgbClr val="0070C0"/>
                </a:solidFill>
                <a:latin typeface="Arial" charset="0"/>
              </a:rPr>
              <a:t>GIA observation: Sites reporting inventory values without review of results or trends:</a:t>
            </a:r>
          </a:p>
          <a:p>
            <a:pPr defTabSz="914400" fontAlgn="base">
              <a:spcBef>
                <a:spcPct val="0"/>
              </a:spcBef>
              <a:spcAft>
                <a:spcPct val="0"/>
              </a:spcAft>
            </a:pPr>
            <a:endParaRPr lang="en-US" sz="1800" b="1" dirty="0">
              <a:solidFill>
                <a:srgbClr val="000000"/>
              </a:solidFill>
              <a:latin typeface="Arial" charset="0"/>
            </a:endParaRPr>
          </a:p>
          <a:p>
            <a:pPr marL="285750" indent="-285750" defTabSz="914400" fontAlgn="base">
              <a:lnSpc>
                <a:spcPct val="200000"/>
              </a:lnSpc>
              <a:spcBef>
                <a:spcPct val="0"/>
              </a:spcBef>
              <a:spcAft>
                <a:spcPct val="0"/>
              </a:spcAft>
              <a:buFont typeface="Wingdings" panose="05000000000000000000" pitchFamily="2" charset="2"/>
              <a:buChar char="Ø"/>
            </a:pPr>
            <a:r>
              <a:rPr lang="en-US" sz="1800" b="1" dirty="0" err="1">
                <a:solidFill>
                  <a:srgbClr val="000000"/>
                </a:solidFill>
                <a:latin typeface="Arial" charset="0"/>
              </a:rPr>
              <a:t>SodexoNet</a:t>
            </a:r>
            <a:endParaRPr lang="en-US" sz="1800" b="1" dirty="0">
              <a:solidFill>
                <a:srgbClr val="000000"/>
              </a:solidFill>
              <a:latin typeface="Arial" charset="0"/>
            </a:endParaRPr>
          </a:p>
          <a:p>
            <a:pPr marL="285750" indent="-285750" defTabSz="914400" fontAlgn="base">
              <a:lnSpc>
                <a:spcPct val="200000"/>
              </a:lnSpc>
              <a:spcBef>
                <a:spcPct val="0"/>
              </a:spcBef>
              <a:spcAft>
                <a:spcPct val="0"/>
              </a:spcAft>
              <a:buFont typeface="Wingdings" panose="05000000000000000000" pitchFamily="2" charset="2"/>
              <a:buChar char="Ø"/>
            </a:pPr>
            <a:r>
              <a:rPr lang="en-US" sz="1800" b="1" dirty="0">
                <a:solidFill>
                  <a:srgbClr val="000000"/>
                </a:solidFill>
                <a:latin typeface="Arial" charset="0"/>
              </a:rPr>
              <a:t>E=</a:t>
            </a:r>
            <a:r>
              <a:rPr lang="en-US" sz="1800" b="1" dirty="0" err="1">
                <a:solidFill>
                  <a:srgbClr val="000000"/>
                </a:solidFill>
                <a:latin typeface="Arial" charset="0"/>
              </a:rPr>
              <a:t>nterprise</a:t>
            </a:r>
            <a:r>
              <a:rPr lang="en-US" sz="1800" b="1" dirty="0">
                <a:solidFill>
                  <a:srgbClr val="000000"/>
                </a:solidFill>
                <a:latin typeface="Arial" charset="0"/>
              </a:rPr>
              <a:t> Analysis Resource Center (icon – page 2)</a:t>
            </a:r>
          </a:p>
          <a:p>
            <a:pPr marL="285750" indent="-285750" defTabSz="914400" fontAlgn="base">
              <a:lnSpc>
                <a:spcPct val="200000"/>
              </a:lnSpc>
              <a:spcBef>
                <a:spcPct val="0"/>
              </a:spcBef>
              <a:spcAft>
                <a:spcPct val="0"/>
              </a:spcAft>
              <a:buFont typeface="Wingdings" panose="05000000000000000000" pitchFamily="2" charset="2"/>
              <a:buChar char="Ø"/>
            </a:pPr>
            <a:r>
              <a:rPr lang="en-US" sz="1800" b="1" dirty="0">
                <a:solidFill>
                  <a:srgbClr val="000000"/>
                </a:solidFill>
                <a:latin typeface="Arial" charset="0"/>
              </a:rPr>
              <a:t>Management Reporting &amp; Analysis (Finance Link in Right Hand margin)</a:t>
            </a:r>
          </a:p>
          <a:p>
            <a:pPr marL="285750" indent="-285750" defTabSz="914400" fontAlgn="base">
              <a:lnSpc>
                <a:spcPct val="200000"/>
              </a:lnSpc>
              <a:spcBef>
                <a:spcPct val="0"/>
              </a:spcBef>
              <a:spcAft>
                <a:spcPct val="0"/>
              </a:spcAft>
              <a:buFont typeface="Wingdings" panose="05000000000000000000" pitchFamily="2" charset="2"/>
              <a:buChar char="Ø"/>
            </a:pPr>
            <a:r>
              <a:rPr lang="en-US" sz="1800" b="1" dirty="0">
                <a:solidFill>
                  <a:srgbClr val="000000"/>
                </a:solidFill>
                <a:latin typeface="Arial" charset="0"/>
              </a:rPr>
              <a:t>Everything E = vision</a:t>
            </a:r>
          </a:p>
          <a:p>
            <a:pPr marL="285750" indent="-285750" defTabSz="914400" fontAlgn="base">
              <a:lnSpc>
                <a:spcPct val="200000"/>
              </a:lnSpc>
              <a:spcBef>
                <a:spcPct val="0"/>
              </a:spcBef>
              <a:spcAft>
                <a:spcPct val="0"/>
              </a:spcAft>
              <a:buFont typeface="Wingdings" panose="05000000000000000000" pitchFamily="2" charset="2"/>
              <a:buChar char="Ø"/>
            </a:pPr>
            <a:r>
              <a:rPr lang="en-US" sz="1800" b="1" dirty="0">
                <a:solidFill>
                  <a:srgbClr val="000000"/>
                </a:solidFill>
                <a:latin typeface="Arial" charset="0"/>
              </a:rPr>
              <a:t>Access E = Vision</a:t>
            </a:r>
          </a:p>
          <a:p>
            <a:pPr marL="285750" indent="-285750" defTabSz="914400" fontAlgn="base">
              <a:lnSpc>
                <a:spcPct val="200000"/>
              </a:lnSpc>
              <a:spcBef>
                <a:spcPct val="0"/>
              </a:spcBef>
              <a:spcAft>
                <a:spcPct val="0"/>
              </a:spcAft>
              <a:buFont typeface="Wingdings" panose="05000000000000000000" pitchFamily="2" charset="2"/>
              <a:buChar char="Ø"/>
            </a:pPr>
            <a:r>
              <a:rPr lang="en-US" sz="1800" b="1" dirty="0">
                <a:solidFill>
                  <a:srgbClr val="000000"/>
                </a:solidFill>
                <a:latin typeface="Arial" charset="0"/>
              </a:rPr>
              <a:t>Welcome to E=Vision (see next slide)</a:t>
            </a:r>
          </a:p>
        </p:txBody>
      </p:sp>
    </p:spTree>
    <p:extLst>
      <p:ext uri="{BB962C8B-B14F-4D97-AF65-F5344CB8AC3E}">
        <p14:creationId xmlns:p14="http://schemas.microsoft.com/office/powerpoint/2010/main" val="1376099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186A-7B51-40B5-B951-F1583DB1CA3C}"/>
              </a:ext>
            </a:extLst>
          </p:cNvPr>
          <p:cNvSpPr>
            <a:spLocks noGrp="1"/>
          </p:cNvSpPr>
          <p:nvPr>
            <p:ph type="title"/>
          </p:nvPr>
        </p:nvSpPr>
        <p:spPr/>
        <p:txBody>
          <a:bodyPr/>
          <a:lstStyle/>
          <a:p>
            <a:r>
              <a:rPr lang="en-US" dirty="0"/>
              <a:t>Inventory Trend Analysis (</a:t>
            </a:r>
            <a:r>
              <a:rPr lang="en-US" dirty="0" err="1"/>
              <a:t>con’t</a:t>
            </a:r>
            <a:r>
              <a:rPr lang="en-US" dirty="0"/>
              <a:t>)</a:t>
            </a:r>
          </a:p>
        </p:txBody>
      </p:sp>
      <p:pic>
        <p:nvPicPr>
          <p:cNvPr id="7" name="Picture 6">
            <a:extLst>
              <a:ext uri="{FF2B5EF4-FFF2-40B4-BE49-F238E27FC236}">
                <a16:creationId xmlns:a16="http://schemas.microsoft.com/office/drawing/2014/main" id="{7CBBFC96-67AE-44ED-AF1F-92C6E0AD819D}"/>
              </a:ext>
            </a:extLst>
          </p:cNvPr>
          <p:cNvPicPr>
            <a:picLocks noChangeAspect="1"/>
          </p:cNvPicPr>
          <p:nvPr/>
        </p:nvPicPr>
        <p:blipFill>
          <a:blip r:embed="rId2"/>
          <a:stretch>
            <a:fillRect/>
          </a:stretch>
        </p:blipFill>
        <p:spPr>
          <a:xfrm>
            <a:off x="1905001" y="1000125"/>
            <a:ext cx="8315325" cy="5248275"/>
          </a:xfrm>
          <a:prstGeom prst="rect">
            <a:avLst/>
          </a:prstGeom>
        </p:spPr>
      </p:pic>
      <p:sp>
        <p:nvSpPr>
          <p:cNvPr id="8" name="Rectangle: Rounded Corners 7">
            <a:extLst>
              <a:ext uri="{FF2B5EF4-FFF2-40B4-BE49-F238E27FC236}">
                <a16:creationId xmlns:a16="http://schemas.microsoft.com/office/drawing/2014/main" id="{8E7513AF-A938-4B0D-A689-B28008241AF1}"/>
              </a:ext>
            </a:extLst>
          </p:cNvPr>
          <p:cNvSpPr/>
          <p:nvPr/>
        </p:nvSpPr>
        <p:spPr bwMode="auto">
          <a:xfrm>
            <a:off x="3276600" y="6387880"/>
            <a:ext cx="3733800" cy="393920"/>
          </a:xfrm>
          <a:prstGeom prst="round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1800" b="1" dirty="0">
                <a:solidFill>
                  <a:srgbClr val="0070C0"/>
                </a:solidFill>
                <a:latin typeface="Arial" charset="0"/>
              </a:rPr>
              <a:t>Click on “Financial Dashboard”</a:t>
            </a:r>
          </a:p>
        </p:txBody>
      </p:sp>
      <p:sp>
        <p:nvSpPr>
          <p:cNvPr id="3" name="Footer Placeholder 2">
            <a:extLst>
              <a:ext uri="{FF2B5EF4-FFF2-40B4-BE49-F238E27FC236}">
                <a16:creationId xmlns:a16="http://schemas.microsoft.com/office/drawing/2014/main" id="{B809A382-B0F8-C53F-9648-84836E16D736}"/>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120553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EAB-C50E-4C9E-B1C5-2639D1BC057B}"/>
              </a:ext>
            </a:extLst>
          </p:cNvPr>
          <p:cNvSpPr>
            <a:spLocks noGrp="1"/>
          </p:cNvSpPr>
          <p:nvPr>
            <p:ph type="title"/>
          </p:nvPr>
        </p:nvSpPr>
        <p:spPr>
          <a:xfrm>
            <a:off x="1971675" y="228600"/>
            <a:ext cx="8248650" cy="550508"/>
          </a:xfrm>
        </p:spPr>
        <p:txBody>
          <a:bodyPr/>
          <a:lstStyle/>
          <a:p>
            <a:r>
              <a:rPr lang="en-US" dirty="0"/>
              <a:t>Inventory Trend Analysis (</a:t>
            </a:r>
            <a:r>
              <a:rPr lang="en-US" dirty="0" err="1"/>
              <a:t>con’t</a:t>
            </a:r>
            <a:r>
              <a:rPr lang="en-US" dirty="0"/>
              <a:t>)</a:t>
            </a:r>
          </a:p>
        </p:txBody>
      </p:sp>
      <p:pic>
        <p:nvPicPr>
          <p:cNvPr id="7" name="Picture 6">
            <a:extLst>
              <a:ext uri="{FF2B5EF4-FFF2-40B4-BE49-F238E27FC236}">
                <a16:creationId xmlns:a16="http://schemas.microsoft.com/office/drawing/2014/main" id="{29726593-417B-41DD-9CC4-80074313FAD0}"/>
              </a:ext>
            </a:extLst>
          </p:cNvPr>
          <p:cNvPicPr>
            <a:picLocks noChangeAspect="1"/>
          </p:cNvPicPr>
          <p:nvPr/>
        </p:nvPicPr>
        <p:blipFill>
          <a:blip r:embed="rId2"/>
          <a:stretch>
            <a:fillRect/>
          </a:stretch>
        </p:blipFill>
        <p:spPr>
          <a:xfrm>
            <a:off x="1828800" y="857250"/>
            <a:ext cx="8610600" cy="5143500"/>
          </a:xfrm>
          <a:prstGeom prst="rect">
            <a:avLst/>
          </a:prstGeom>
        </p:spPr>
      </p:pic>
      <p:sp>
        <p:nvSpPr>
          <p:cNvPr id="8" name="Rectangle: Rounded Corners 7">
            <a:extLst>
              <a:ext uri="{FF2B5EF4-FFF2-40B4-BE49-F238E27FC236}">
                <a16:creationId xmlns:a16="http://schemas.microsoft.com/office/drawing/2014/main" id="{2A07A0E5-F9FE-4E79-AA67-EF0E179BD34D}"/>
              </a:ext>
            </a:extLst>
          </p:cNvPr>
          <p:cNvSpPr/>
          <p:nvPr/>
        </p:nvSpPr>
        <p:spPr bwMode="auto">
          <a:xfrm>
            <a:off x="2590800" y="6387880"/>
            <a:ext cx="6324600" cy="393920"/>
          </a:xfrm>
          <a:prstGeom prst="round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1800" b="1" dirty="0">
                <a:solidFill>
                  <a:srgbClr val="0070C0"/>
                </a:solidFill>
                <a:latin typeface="Arial" charset="0"/>
              </a:rPr>
              <a:t>Click on “Inventory” &amp; update hierarchy if needed</a:t>
            </a:r>
          </a:p>
        </p:txBody>
      </p:sp>
      <p:sp>
        <p:nvSpPr>
          <p:cNvPr id="3" name="Footer Placeholder 2">
            <a:extLst>
              <a:ext uri="{FF2B5EF4-FFF2-40B4-BE49-F238E27FC236}">
                <a16:creationId xmlns:a16="http://schemas.microsoft.com/office/drawing/2014/main" id="{D041FC4B-2DB9-9F1B-A543-CD1AE3B3D4E4}"/>
              </a:ext>
            </a:extLst>
          </p:cNvPr>
          <p:cNvSpPr>
            <a:spLocks noGrp="1"/>
          </p:cNvSpPr>
          <p:nvPr>
            <p:ph type="ftr" sz="quarter" idx="11"/>
          </p:nvPr>
        </p:nvSpPr>
        <p:spPr/>
        <p:txBody>
          <a:bodyPr/>
          <a:lstStyle/>
          <a:p>
            <a:r>
              <a:rPr lang="en-US"/>
              <a:t>Unit Controller Call Series © Sodexo July 2022. All rights Reserved</a:t>
            </a:r>
          </a:p>
        </p:txBody>
      </p:sp>
    </p:spTree>
    <p:extLst>
      <p:ext uri="{BB962C8B-B14F-4D97-AF65-F5344CB8AC3E}">
        <p14:creationId xmlns:p14="http://schemas.microsoft.com/office/powerpoint/2010/main" val="358898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9323B-91C1-4C3F-996D-A83D828C6970}"/>
              </a:ext>
            </a:extLst>
          </p:cNvPr>
          <p:cNvSpPr>
            <a:spLocks noGrp="1"/>
          </p:cNvSpPr>
          <p:nvPr>
            <p:ph type="body" sz="quarter" idx="61"/>
          </p:nvPr>
        </p:nvSpPr>
        <p:spPr/>
        <p:txBody>
          <a:bodyPr/>
          <a:lstStyle/>
          <a:p>
            <a:r>
              <a:rPr lang="en-US" dirty="0"/>
              <a:t>UFS Updates</a:t>
            </a:r>
          </a:p>
          <a:p>
            <a:r>
              <a:rPr lang="en-US" sz="2000" dirty="0"/>
              <a:t>Tuesday, July 19</a:t>
            </a:r>
          </a:p>
          <a:p>
            <a:endParaRPr lang="en-US" dirty="0"/>
          </a:p>
          <a:p>
            <a:endParaRPr lang="en-US" dirty="0"/>
          </a:p>
        </p:txBody>
      </p:sp>
      <p:sp>
        <p:nvSpPr>
          <p:cNvPr id="3" name="Footer Placeholder 2">
            <a:extLst>
              <a:ext uri="{FF2B5EF4-FFF2-40B4-BE49-F238E27FC236}">
                <a16:creationId xmlns:a16="http://schemas.microsoft.com/office/drawing/2014/main" id="{C7FB6AA9-DFCC-E6F3-7E8D-9B3F753E0EE5}"/>
              </a:ext>
            </a:extLst>
          </p:cNvPr>
          <p:cNvSpPr>
            <a:spLocks noGrp="1"/>
          </p:cNvSpPr>
          <p:nvPr>
            <p:ph type="ftr" sz="quarter" idx="6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July 2022.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11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EAB-C50E-4C9E-B1C5-2639D1BC057B}"/>
              </a:ext>
            </a:extLst>
          </p:cNvPr>
          <p:cNvSpPr>
            <a:spLocks noGrp="1"/>
          </p:cNvSpPr>
          <p:nvPr>
            <p:ph type="title"/>
          </p:nvPr>
        </p:nvSpPr>
        <p:spPr>
          <a:xfrm>
            <a:off x="1971675" y="152400"/>
            <a:ext cx="8248650" cy="550508"/>
          </a:xfrm>
        </p:spPr>
        <p:txBody>
          <a:bodyPr/>
          <a:lstStyle/>
          <a:p>
            <a:r>
              <a:rPr lang="en-US" dirty="0"/>
              <a:t>Inventory Trend </a:t>
            </a:r>
            <a:r>
              <a:rPr lang="en-US" dirty="0" err="1"/>
              <a:t>Alanysis</a:t>
            </a:r>
            <a:r>
              <a:rPr lang="en-US" dirty="0"/>
              <a:t> (</a:t>
            </a:r>
            <a:r>
              <a:rPr lang="en-US" dirty="0" err="1"/>
              <a:t>Con’t</a:t>
            </a:r>
            <a:r>
              <a:rPr lang="en-US" dirty="0"/>
              <a:t>)</a:t>
            </a:r>
          </a:p>
        </p:txBody>
      </p:sp>
      <p:sp>
        <p:nvSpPr>
          <p:cNvPr id="4" name="Footer Placeholder 3">
            <a:extLst>
              <a:ext uri="{FF2B5EF4-FFF2-40B4-BE49-F238E27FC236}">
                <a16:creationId xmlns:a16="http://schemas.microsoft.com/office/drawing/2014/main" id="{E407F73D-76D3-4136-AFB7-B09AFEEF7C78}"/>
              </a:ext>
            </a:extLst>
          </p:cNvPr>
          <p:cNvSpPr>
            <a:spLocks noGrp="1"/>
          </p:cNvSpPr>
          <p:nvPr>
            <p:ph type="ftr" sz="quarter" idx="11"/>
          </p:nvPr>
        </p:nvSpPr>
        <p:spPr/>
        <p:txBody>
          <a:bodyPr/>
          <a:lstStyle/>
          <a:p>
            <a:pPr defTabSz="914400" fontAlgn="base">
              <a:spcBef>
                <a:spcPct val="0"/>
              </a:spcBef>
              <a:spcAft>
                <a:spcPct val="0"/>
              </a:spcAft>
            </a:pPr>
            <a:r>
              <a:rPr lang="en-US">
                <a:solidFill>
                  <a:srgbClr val="000000"/>
                </a:solidFill>
                <a:latin typeface="Arial" charset="0"/>
              </a:rPr>
              <a:t>Unit Controller Call Series © Sodexo July 2022. All rights Reserved</a:t>
            </a:r>
          </a:p>
        </p:txBody>
      </p:sp>
      <p:pic>
        <p:nvPicPr>
          <p:cNvPr id="6" name="Picture 5">
            <a:extLst>
              <a:ext uri="{FF2B5EF4-FFF2-40B4-BE49-F238E27FC236}">
                <a16:creationId xmlns:a16="http://schemas.microsoft.com/office/drawing/2014/main" id="{DC92C5D4-811C-40DA-B265-0A76156F6F1D}"/>
              </a:ext>
            </a:extLst>
          </p:cNvPr>
          <p:cNvPicPr>
            <a:picLocks noChangeAspect="1"/>
          </p:cNvPicPr>
          <p:nvPr/>
        </p:nvPicPr>
        <p:blipFill>
          <a:blip r:embed="rId2"/>
          <a:stretch>
            <a:fillRect/>
          </a:stretch>
        </p:blipFill>
        <p:spPr>
          <a:xfrm>
            <a:off x="1959291" y="857250"/>
            <a:ext cx="8403910" cy="5391150"/>
          </a:xfrm>
          <a:prstGeom prst="rect">
            <a:avLst/>
          </a:prstGeom>
        </p:spPr>
      </p:pic>
    </p:spTree>
    <p:extLst>
      <p:ext uri="{BB962C8B-B14F-4D97-AF65-F5344CB8AC3E}">
        <p14:creationId xmlns:p14="http://schemas.microsoft.com/office/powerpoint/2010/main" val="2802945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5" name="Footer Placeholder 4"/>
          <p:cNvSpPr>
            <a:spLocks noGrp="1"/>
          </p:cNvSpPr>
          <p:nvPr>
            <p:ph type="ftr" sz="quarter" idx="14"/>
          </p:nvPr>
        </p:nvSpPr>
        <p:spPr/>
        <p:txBody>
          <a:bodyPr/>
          <a:lstStyle/>
          <a:p>
            <a:pPr defTabSz="914400" eaLnBrk="0" fontAlgn="base" hangingPunct="0">
              <a:lnSpc>
                <a:spcPct val="90000"/>
              </a:lnSpc>
              <a:spcBef>
                <a:spcPct val="0"/>
              </a:spcBef>
              <a:spcAft>
                <a:spcPct val="0"/>
              </a:spcAft>
              <a:buClr>
                <a:srgbClr val="FF3333"/>
              </a:buClr>
              <a:buSzPct val="120000"/>
              <a:tabLst>
                <a:tab pos="1082675" algn="l"/>
                <a:tab pos="1616075" algn="l"/>
                <a:tab pos="2149475" algn="l"/>
                <a:tab pos="8077200" algn="r"/>
              </a:tabLst>
            </a:pPr>
            <a:r>
              <a:rPr lang="en-US">
                <a:solidFill>
                  <a:srgbClr val="000000"/>
                </a:solidFill>
                <a:latin typeface="Arial" charset="0"/>
              </a:rPr>
              <a:t>Unit Controller Call Series © Sodexo July 2022. All rights Reserved</a:t>
            </a:r>
            <a:endParaRPr lang="en-US" dirty="0">
              <a:solidFill>
                <a:srgbClr val="000000"/>
              </a:solidFill>
              <a:latin typeface="Arial" charset="0"/>
            </a:endParaRPr>
          </a:p>
        </p:txBody>
      </p:sp>
      <p:pic>
        <p:nvPicPr>
          <p:cNvPr id="2050" name="Picture 2" descr="C:\Users\Ydaloise\AppData\Local\Microsoft\Windows\Temporary Internet Files\Content.IE5\O8A0BS2W\question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87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space réservé pour une image  69">
            <a:extLst>
              <a:ext uri="{FF2B5EF4-FFF2-40B4-BE49-F238E27FC236}">
                <a16:creationId xmlns:a16="http://schemas.microsoft.com/office/drawing/2014/main" id="{7D14EC65-CCC4-45E8-9ED6-778E65168A2B}"/>
              </a:ext>
              <a:ext uri="{C183D7F6-B498-43B3-948B-1728B52AA6E4}">
                <adec:decorative xmlns:adec="http://schemas.microsoft.com/office/drawing/2017/decorative" val="1"/>
              </a:ext>
            </a:extLst>
          </p:cNvPr>
          <p:cNvSpPr>
            <a:spLocks noGrp="1"/>
          </p:cNvSpPr>
          <p:nvPr>
            <p:ph type="pic" sz="quarter" idx="64"/>
          </p:nvPr>
        </p:nvSpPr>
        <p:spPr/>
      </p:sp>
      <p:sp>
        <p:nvSpPr>
          <p:cNvPr id="63" name="Espace réservé du texte 62">
            <a:extLst>
              <a:ext uri="{FF2B5EF4-FFF2-40B4-BE49-F238E27FC236}">
                <a16:creationId xmlns:a16="http://schemas.microsoft.com/office/drawing/2014/main" id="{21E63793-B9A3-4F6A-B924-E8C0E78C11C0}"/>
              </a:ext>
            </a:extLst>
          </p:cNvPr>
          <p:cNvSpPr>
            <a:spLocks noGrp="1"/>
          </p:cNvSpPr>
          <p:nvPr>
            <p:ph type="title" idx="4294967295"/>
          </p:nvPr>
        </p:nvSpPr>
        <p:spPr>
          <a:xfrm>
            <a:off x="442913" y="522288"/>
            <a:ext cx="8101012" cy="4792662"/>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45000"/>
              </a:lnSpc>
              <a:spcBef>
                <a:spcPts val="0"/>
              </a:spcBef>
              <a:spcAft>
                <a:spcPts val="0"/>
              </a:spcAft>
              <a:buClrTx/>
              <a:buSzTx/>
              <a:buFont typeface="Arial" panose="020B0604020202020204" pitchFamily="34" charset="0"/>
              <a:buNone/>
              <a:tabLst/>
              <a:defRPr/>
            </a:pPr>
            <a:r>
              <a:rPr kumimoji="0" lang="fr-FR" sz="12200" b="1" i="0" u="none" strike="noStrike" kern="1200" cap="none" spc="0" normalizeH="0" baseline="0" noProof="0" dirty="0">
                <a:ln>
                  <a:noFill/>
                </a:ln>
                <a:solidFill>
                  <a:schemeClr val="tx2"/>
                </a:solidFill>
                <a:effectLst/>
                <a:uLnTx/>
                <a:uFillTx/>
                <a:latin typeface="+mn-lt"/>
                <a:ea typeface="+mn-ea"/>
                <a:cs typeface="+mn-cs"/>
              </a:rPr>
              <a:t>05</a:t>
            </a:r>
          </a:p>
          <a:p>
            <a:pPr marL="0" marR="0" lvl="1" indent="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None/>
              <a:tabLst/>
              <a:defRPr/>
            </a:pPr>
            <a:r>
              <a:rPr kumimoji="0" lang="da-DK" sz="3000" b="1" i="0" u="none" strike="noStrike" kern="1200" cap="none" spc="0" normalizeH="0" baseline="0" noProof="0" dirty="0">
                <a:ln>
                  <a:noFill/>
                </a:ln>
                <a:solidFill>
                  <a:schemeClr val="tx2"/>
                </a:solidFill>
                <a:effectLst/>
                <a:uLnTx/>
                <a:uFillTx/>
                <a:latin typeface="+mn-lt"/>
                <a:ea typeface="+mn-ea"/>
                <a:cs typeface="+mn-cs"/>
              </a:rPr>
              <a:t>Career Profile – Bob Schweickert, Director II, Accounting, </a:t>
            </a:r>
            <a:br>
              <a:rPr kumimoji="0" lang="da-DK" sz="3000" b="1" i="0" u="none" strike="noStrike" kern="1200" cap="none" spc="0" normalizeH="0" baseline="0" noProof="0" dirty="0">
                <a:ln>
                  <a:noFill/>
                </a:ln>
                <a:solidFill>
                  <a:schemeClr val="tx2"/>
                </a:solidFill>
                <a:effectLst/>
                <a:uLnTx/>
                <a:uFillTx/>
                <a:latin typeface="+mn-lt"/>
                <a:ea typeface="+mn-ea"/>
                <a:cs typeface="+mn-cs"/>
              </a:rPr>
            </a:br>
            <a:r>
              <a:rPr kumimoji="0" lang="da-DK" sz="3000" b="1" i="0" u="none" strike="noStrike" kern="1200" cap="none" spc="0" normalizeH="0" baseline="0" noProof="0" dirty="0">
                <a:ln>
                  <a:noFill/>
                </a:ln>
                <a:solidFill>
                  <a:schemeClr val="tx2"/>
                </a:solidFill>
                <a:effectLst/>
                <a:uLnTx/>
                <a:uFillTx/>
                <a:latin typeface="+mn-lt"/>
                <a:ea typeface="+mn-ea"/>
                <a:cs typeface="+mn-cs"/>
              </a:rPr>
              <a:t>FSS Contract Administration</a:t>
            </a:r>
            <a:endParaRPr kumimoji="0" lang="fr-FR" sz="3000" b="1" i="0" u="none" strike="noStrike" kern="1200" cap="none" spc="0" normalizeH="0" baseline="0" noProof="0" dirty="0">
              <a:ln>
                <a:noFill/>
              </a:ln>
              <a:solidFill>
                <a:schemeClr val="tx2"/>
              </a:solidFill>
              <a:effectLst/>
              <a:uLnTx/>
              <a:uFillTx/>
              <a:latin typeface="+mn-lt"/>
              <a:ea typeface="+mn-ea"/>
              <a:cs typeface="+mn-cs"/>
            </a:endParaRPr>
          </a:p>
        </p:txBody>
      </p:sp>
      <p:sp>
        <p:nvSpPr>
          <p:cNvPr id="67" name="Espace réservé du texte 66">
            <a:extLst>
              <a:ext uri="{FF2B5EF4-FFF2-40B4-BE49-F238E27FC236}">
                <a16:creationId xmlns:a16="http://schemas.microsoft.com/office/drawing/2014/main" id="{ED99FEE4-F056-46C5-98E6-1942CE149C27}"/>
              </a:ext>
            </a:extLst>
          </p:cNvPr>
          <p:cNvSpPr>
            <a:spLocks noGrp="1"/>
          </p:cNvSpPr>
          <p:nvPr>
            <p:ph type="body" sz="quarter" idx="60"/>
          </p:nvPr>
        </p:nvSpPr>
        <p:spPr/>
        <p:txBody>
          <a:bodyPr/>
          <a:lstStyle/>
          <a:p>
            <a:endParaRPr lang="fr-FR" dirty="0"/>
          </a:p>
        </p:txBody>
      </p:sp>
      <p:sp>
        <p:nvSpPr>
          <p:cNvPr id="68" name="Espace réservé du texte 67">
            <a:extLst>
              <a:ext uri="{FF2B5EF4-FFF2-40B4-BE49-F238E27FC236}">
                <a16:creationId xmlns:a16="http://schemas.microsoft.com/office/drawing/2014/main" id="{A0C684B4-DD82-40F0-B927-D36B313515C3}"/>
              </a:ext>
            </a:extLst>
          </p:cNvPr>
          <p:cNvSpPr>
            <a:spLocks noGrp="1"/>
          </p:cNvSpPr>
          <p:nvPr>
            <p:ph type="body" sz="quarter" idx="62"/>
          </p:nvPr>
        </p:nvSpPr>
        <p:spPr/>
        <p:txBody>
          <a:bodyPr/>
          <a:lstStyle/>
          <a:p>
            <a:endParaRPr lang="fr-FR" dirty="0"/>
          </a:p>
        </p:txBody>
      </p:sp>
      <p:sp>
        <p:nvSpPr>
          <p:cNvPr id="69" name="Espace réservé du texte 68">
            <a:extLst>
              <a:ext uri="{FF2B5EF4-FFF2-40B4-BE49-F238E27FC236}">
                <a16:creationId xmlns:a16="http://schemas.microsoft.com/office/drawing/2014/main" id="{412E35C2-C6EB-4AD8-94CF-B6910D9641C0}"/>
              </a:ext>
            </a:extLst>
          </p:cNvPr>
          <p:cNvSpPr>
            <a:spLocks noGrp="1"/>
          </p:cNvSpPr>
          <p:nvPr>
            <p:ph type="body" sz="quarter" idx="63"/>
          </p:nvPr>
        </p:nvSpPr>
        <p:spPr/>
        <p:txBody>
          <a:bodyPr/>
          <a:lstStyle/>
          <a:p>
            <a:endParaRPr lang="fr-FR" dirty="0"/>
          </a:p>
        </p:txBody>
      </p:sp>
      <p:sp>
        <p:nvSpPr>
          <p:cNvPr id="3" name="Footer Placeholder 2">
            <a:extLst>
              <a:ext uri="{FF2B5EF4-FFF2-40B4-BE49-F238E27FC236}">
                <a16:creationId xmlns:a16="http://schemas.microsoft.com/office/drawing/2014/main" id="{DA8293FE-0912-46D5-C8DE-42EBD87B432E}"/>
              </a:ext>
            </a:extLst>
          </p:cNvPr>
          <p:cNvSpPr>
            <a:spLocks noGrp="1"/>
          </p:cNvSpPr>
          <p:nvPr>
            <p:ph type="ftr" sz="quarter" idx="66"/>
          </p:nvPr>
        </p:nvSpPr>
        <p:spPr/>
        <p:txBody>
          <a:bodyPr/>
          <a:lstStyle/>
          <a:p>
            <a:r>
              <a:rPr lang="en-US"/>
              <a:t>Unit Controller Call Series © Sodexo July 2022. All rights Reserved</a:t>
            </a:r>
            <a:endParaRPr lang="fr-FR" dirty="0"/>
          </a:p>
        </p:txBody>
      </p:sp>
    </p:spTree>
    <p:extLst>
      <p:ext uri="{BB962C8B-B14F-4D97-AF65-F5344CB8AC3E}">
        <p14:creationId xmlns:p14="http://schemas.microsoft.com/office/powerpoint/2010/main" val="185034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26EB549-6CD4-4695-A264-470FE991B468}"/>
              </a:ext>
            </a:extLst>
          </p:cNvPr>
          <p:cNvGraphicFramePr>
            <a:graphicFrameLocks noGrp="1"/>
          </p:cNvGraphicFramePr>
          <p:nvPr/>
        </p:nvGraphicFramePr>
        <p:xfrm>
          <a:off x="515963" y="639133"/>
          <a:ext cx="11147245" cy="6105944"/>
        </p:xfrm>
        <a:graphic>
          <a:graphicData uri="http://schemas.openxmlformats.org/drawingml/2006/table">
            <a:tbl>
              <a:tblPr firstRow="1" bandRow="1">
                <a:tableStyleId>{5C22544A-7EE6-4342-B048-85BDC9FD1C3A}</a:tableStyleId>
              </a:tblPr>
              <a:tblGrid>
                <a:gridCol w="2229449">
                  <a:extLst>
                    <a:ext uri="{9D8B030D-6E8A-4147-A177-3AD203B41FA5}">
                      <a16:colId xmlns:a16="http://schemas.microsoft.com/office/drawing/2014/main" val="1712467036"/>
                    </a:ext>
                  </a:extLst>
                </a:gridCol>
                <a:gridCol w="2229449">
                  <a:extLst>
                    <a:ext uri="{9D8B030D-6E8A-4147-A177-3AD203B41FA5}">
                      <a16:colId xmlns:a16="http://schemas.microsoft.com/office/drawing/2014/main" val="2991247597"/>
                    </a:ext>
                  </a:extLst>
                </a:gridCol>
                <a:gridCol w="2229449">
                  <a:extLst>
                    <a:ext uri="{9D8B030D-6E8A-4147-A177-3AD203B41FA5}">
                      <a16:colId xmlns:a16="http://schemas.microsoft.com/office/drawing/2014/main" val="1155988471"/>
                    </a:ext>
                  </a:extLst>
                </a:gridCol>
                <a:gridCol w="2229449">
                  <a:extLst>
                    <a:ext uri="{9D8B030D-6E8A-4147-A177-3AD203B41FA5}">
                      <a16:colId xmlns:a16="http://schemas.microsoft.com/office/drawing/2014/main" val="1843109889"/>
                    </a:ext>
                  </a:extLst>
                </a:gridCol>
                <a:gridCol w="2229449">
                  <a:extLst>
                    <a:ext uri="{9D8B030D-6E8A-4147-A177-3AD203B41FA5}">
                      <a16:colId xmlns:a16="http://schemas.microsoft.com/office/drawing/2014/main" val="4064323742"/>
                    </a:ext>
                  </a:extLst>
                </a:gridCol>
              </a:tblGrid>
              <a:tr h="474729">
                <a:tc>
                  <a:txBody>
                    <a:bodyPr/>
                    <a:lstStyle/>
                    <a:p>
                      <a:pPr algn="ctr"/>
                      <a:r>
                        <a:rPr lang="en-US" sz="1600" dirty="0"/>
                        <a:t>Other</a:t>
                      </a:r>
                    </a:p>
                  </a:txBody>
                  <a:tcPr anchor="b">
                    <a:lnR w="38100" cap="flat" cmpd="sng" algn="ctr">
                      <a:solidFill>
                        <a:schemeClr val="bg1">
                          <a:lumMod val="65000"/>
                        </a:schemeClr>
                      </a:solidFill>
                      <a:prstDash val="solid"/>
                      <a:round/>
                      <a:headEnd type="none" w="med" len="med"/>
                      <a:tailEnd type="none" w="med" len="med"/>
                    </a:lnR>
                    <a:solidFill>
                      <a:schemeClr val="accent3">
                        <a:lumMod val="75000"/>
                      </a:schemeClr>
                    </a:solidFill>
                  </a:tcPr>
                </a:tc>
                <a:tc>
                  <a:txBody>
                    <a:bodyPr/>
                    <a:lstStyle/>
                    <a:p>
                      <a:pPr algn="ctr"/>
                      <a:r>
                        <a:rPr lang="en-US" sz="1600" dirty="0"/>
                        <a:t>Finance Shared Services</a:t>
                      </a:r>
                    </a:p>
                  </a:txBody>
                  <a:tcPr anchor="b">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solidFill>
                      <a:schemeClr val="tx2"/>
                    </a:solidFill>
                  </a:tcPr>
                </a:tc>
                <a:tc>
                  <a:txBody>
                    <a:bodyPr/>
                    <a:lstStyle/>
                    <a:p>
                      <a:pPr algn="ctr"/>
                      <a:r>
                        <a:rPr lang="en-US" sz="1600" dirty="0"/>
                        <a:t>Corporate Services</a:t>
                      </a:r>
                    </a:p>
                  </a:txBody>
                  <a:tcPr anchor="b">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solidFill>
                      <a:schemeClr val="accent5">
                        <a:lumMod val="75000"/>
                      </a:schemeClr>
                    </a:solidFill>
                  </a:tcPr>
                </a:tc>
                <a:tc>
                  <a:txBody>
                    <a:bodyPr/>
                    <a:lstStyle/>
                    <a:p>
                      <a:pPr algn="ctr"/>
                      <a:r>
                        <a:rPr lang="en-US" sz="1600" dirty="0"/>
                        <a:t>Universities</a:t>
                      </a:r>
                    </a:p>
                  </a:txBody>
                  <a:tcPr anchor="b">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solidFill>
                      <a:schemeClr val="accent4">
                        <a:lumMod val="75000"/>
                      </a:schemeClr>
                    </a:solidFill>
                  </a:tcPr>
                </a:tc>
                <a:tc>
                  <a:txBody>
                    <a:bodyPr/>
                    <a:lstStyle/>
                    <a:p>
                      <a:pPr algn="ctr"/>
                      <a:r>
                        <a:rPr lang="en-US" sz="1600" dirty="0"/>
                        <a:t>Government Services</a:t>
                      </a:r>
                    </a:p>
                  </a:txBody>
                  <a:tcPr anchor="b">
                    <a:lnL w="38100" cap="flat" cmpd="sng" algn="ctr">
                      <a:solidFill>
                        <a:schemeClr val="bg1">
                          <a:lumMod val="65000"/>
                        </a:schemeClr>
                      </a:solidFill>
                      <a:prstDash val="solid"/>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3183576639"/>
                  </a:ext>
                </a:extLst>
              </a:tr>
              <a:tr h="5526824">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R w="38100" cap="flat" cmpd="sng" algn="ctr">
                      <a:solidFill>
                        <a:schemeClr val="bg1">
                          <a:lumMod val="65000"/>
                        </a:schemeClr>
                      </a:solidFill>
                      <a:prstDash val="solid"/>
                      <a:round/>
                      <a:headEnd type="none" w="med" len="med"/>
                      <a:tailEnd type="none" w="med" len="med"/>
                    </a:lnR>
                    <a:noFill/>
                  </a:tcPr>
                </a:tc>
                <a:tc>
                  <a:txBody>
                    <a:bodyPr/>
                    <a:lstStyle/>
                    <a:p>
                      <a:endParaRPr lang="en-US" dirty="0"/>
                    </a:p>
                  </a:txBody>
                  <a:tcP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noFill/>
                  </a:tcPr>
                </a:tc>
                <a:tc>
                  <a:txBody>
                    <a:bodyPr/>
                    <a:lstStyle/>
                    <a:p>
                      <a:endParaRPr lang="en-US" dirty="0"/>
                    </a:p>
                  </a:txBody>
                  <a:tcP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noFill/>
                  </a:tcPr>
                </a:tc>
                <a:tc>
                  <a:txBody>
                    <a:bodyPr/>
                    <a:lstStyle/>
                    <a:p>
                      <a:endParaRPr lang="en-US" dirty="0"/>
                    </a:p>
                  </a:txBody>
                  <a:tcP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noFill/>
                  </a:tcPr>
                </a:tc>
                <a:tc>
                  <a:txBody>
                    <a:bodyPr/>
                    <a:lstStyle/>
                    <a:p>
                      <a:endParaRPr lang="en-US" dirty="0"/>
                    </a:p>
                  </a:txBody>
                  <a:tcPr>
                    <a:lnL w="38100"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2036587178"/>
                  </a:ext>
                </a:extLst>
              </a:tr>
            </a:tbl>
          </a:graphicData>
        </a:graphic>
      </p:graphicFrame>
      <p:grpSp>
        <p:nvGrpSpPr>
          <p:cNvPr id="71" name="Group 70">
            <a:extLst>
              <a:ext uri="{FF2B5EF4-FFF2-40B4-BE49-F238E27FC236}">
                <a16:creationId xmlns:a16="http://schemas.microsoft.com/office/drawing/2014/main" id="{6E74D98E-F444-41D1-BF1B-210C60E31739}"/>
              </a:ext>
            </a:extLst>
          </p:cNvPr>
          <p:cNvGrpSpPr/>
          <p:nvPr/>
        </p:nvGrpSpPr>
        <p:grpSpPr>
          <a:xfrm>
            <a:off x="3920803" y="1452715"/>
            <a:ext cx="1029665" cy="914400"/>
            <a:chOff x="2737220" y="4024164"/>
            <a:chExt cx="1029665" cy="914400"/>
          </a:xfrm>
        </p:grpSpPr>
        <p:sp>
          <p:nvSpPr>
            <p:cNvPr id="75" name="Oval 74">
              <a:extLst>
                <a:ext uri="{FF2B5EF4-FFF2-40B4-BE49-F238E27FC236}">
                  <a16:creationId xmlns:a16="http://schemas.microsoft.com/office/drawing/2014/main" id="{48E89B77-BDC2-4297-8E76-0B1C3DE89638}"/>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2" name="TextBox 81">
              <a:extLst>
                <a:ext uri="{FF2B5EF4-FFF2-40B4-BE49-F238E27FC236}">
                  <a16:creationId xmlns:a16="http://schemas.microsoft.com/office/drawing/2014/main" id="{FC33A51A-1AB2-468F-A37A-AE3A2BE19B22}"/>
                </a:ext>
              </a:extLst>
            </p:cNvPr>
            <p:cNvSpPr txBox="1"/>
            <p:nvPr/>
          </p:nvSpPr>
          <p:spPr>
            <a:xfrm>
              <a:off x="2737220" y="4265991"/>
              <a:ext cx="10296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Director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Accounting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40" name="Straight Arrow Connector 39">
            <a:extLst>
              <a:ext uri="{FF2B5EF4-FFF2-40B4-BE49-F238E27FC236}">
                <a16:creationId xmlns:a16="http://schemas.microsoft.com/office/drawing/2014/main" id="{A12D4567-C5CA-412F-858D-E4D6DD22CCED}"/>
              </a:ext>
            </a:extLst>
          </p:cNvPr>
          <p:cNvCxnSpPr>
            <a:cxnSpLocks/>
          </p:cNvCxnSpPr>
          <p:nvPr/>
        </p:nvCxnSpPr>
        <p:spPr>
          <a:xfrm flipV="1">
            <a:off x="3650731" y="2137956"/>
            <a:ext cx="534354" cy="334057"/>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2" name="Arc 141">
            <a:extLst>
              <a:ext uri="{FF2B5EF4-FFF2-40B4-BE49-F238E27FC236}">
                <a16:creationId xmlns:a16="http://schemas.microsoft.com/office/drawing/2014/main" id="{CEB555DE-5F5D-4790-B29D-818C96DD97B2}"/>
              </a:ext>
            </a:extLst>
          </p:cNvPr>
          <p:cNvSpPr/>
          <p:nvPr/>
        </p:nvSpPr>
        <p:spPr>
          <a:xfrm rot="600938" flipH="1">
            <a:off x="1759550" y="3092880"/>
            <a:ext cx="6131821" cy="2822170"/>
          </a:xfrm>
          <a:prstGeom prst="arc">
            <a:avLst>
              <a:gd name="adj1" fmla="val 11157511"/>
              <a:gd name="adj2" fmla="val 21269004"/>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2942578A-71B7-4674-B092-4C7A9F985AA4}"/>
              </a:ext>
            </a:extLst>
          </p:cNvPr>
          <p:cNvGrpSpPr/>
          <p:nvPr/>
        </p:nvGrpSpPr>
        <p:grpSpPr>
          <a:xfrm>
            <a:off x="7400374" y="4120004"/>
            <a:ext cx="1052780" cy="914400"/>
            <a:chOff x="7594144" y="1813858"/>
            <a:chExt cx="1052780" cy="914400"/>
          </a:xfrm>
        </p:grpSpPr>
        <p:sp>
          <p:nvSpPr>
            <p:cNvPr id="59" name="Oval 58">
              <a:extLst>
                <a:ext uri="{FF2B5EF4-FFF2-40B4-BE49-F238E27FC236}">
                  <a16:creationId xmlns:a16="http://schemas.microsoft.com/office/drawing/2014/main" id="{75438FB2-88FA-4FF5-862E-326BCDAF11B3}"/>
                </a:ext>
              </a:extLst>
            </p:cNvPr>
            <p:cNvSpPr/>
            <p:nvPr/>
          </p:nvSpPr>
          <p:spPr>
            <a:xfrm>
              <a:off x="7671249" y="1813858"/>
              <a:ext cx="914400" cy="914400"/>
            </a:xfrm>
            <a:prstGeom prst="ellipse">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6" name="TextBox 105">
              <a:extLst>
                <a:ext uri="{FF2B5EF4-FFF2-40B4-BE49-F238E27FC236}">
                  <a16:creationId xmlns:a16="http://schemas.microsoft.com/office/drawing/2014/main" id="{0EDBEA31-38BD-4AC3-93BD-911631329B50}"/>
                </a:ext>
              </a:extLst>
            </p:cNvPr>
            <p:cNvSpPr txBox="1"/>
            <p:nvPr/>
          </p:nvSpPr>
          <p:spPr>
            <a:xfrm>
              <a:off x="7594144" y="2003626"/>
              <a:ext cx="10527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Unit Controller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127" name="Straight Arrow Connector 126">
            <a:extLst>
              <a:ext uri="{FF2B5EF4-FFF2-40B4-BE49-F238E27FC236}">
                <a16:creationId xmlns:a16="http://schemas.microsoft.com/office/drawing/2014/main" id="{2528EFF8-C466-4A19-90FB-7384BF40D62E}"/>
              </a:ext>
            </a:extLst>
          </p:cNvPr>
          <p:cNvCxnSpPr>
            <a:cxnSpLocks/>
          </p:cNvCxnSpPr>
          <p:nvPr/>
        </p:nvCxnSpPr>
        <p:spPr>
          <a:xfrm flipV="1">
            <a:off x="6710910" y="4418263"/>
            <a:ext cx="957261" cy="15733"/>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5CF4B465-EF8D-48F7-9B85-0811F9C08AEE}"/>
              </a:ext>
            </a:extLst>
          </p:cNvPr>
          <p:cNvGrpSpPr/>
          <p:nvPr/>
        </p:nvGrpSpPr>
        <p:grpSpPr>
          <a:xfrm>
            <a:off x="823724" y="2573041"/>
            <a:ext cx="1238341" cy="642717"/>
            <a:chOff x="874512" y="1823854"/>
            <a:chExt cx="1191621" cy="642717"/>
          </a:xfrm>
        </p:grpSpPr>
        <p:pic>
          <p:nvPicPr>
            <p:cNvPr id="9" name="Picture 8">
              <a:extLst>
                <a:ext uri="{FF2B5EF4-FFF2-40B4-BE49-F238E27FC236}">
                  <a16:creationId xmlns:a16="http://schemas.microsoft.com/office/drawing/2014/main" id="{1996CA7A-ED88-4419-BBAE-3E8F084486CA}"/>
                </a:ext>
              </a:extLst>
            </p:cNvPr>
            <p:cNvPicPr>
              <a:picLocks noChangeAspect="1"/>
            </p:cNvPicPr>
            <p:nvPr/>
          </p:nvPicPr>
          <p:blipFill>
            <a:blip r:embed="rId2"/>
            <a:stretch>
              <a:fillRect/>
            </a:stretch>
          </p:blipFill>
          <p:spPr>
            <a:xfrm>
              <a:off x="1166528" y="1823854"/>
              <a:ext cx="473562" cy="448041"/>
            </a:xfrm>
            <a:prstGeom prst="rect">
              <a:avLst/>
            </a:prstGeom>
          </p:spPr>
        </p:pic>
        <p:pic>
          <p:nvPicPr>
            <p:cNvPr id="13" name="Picture 12">
              <a:extLst>
                <a:ext uri="{FF2B5EF4-FFF2-40B4-BE49-F238E27FC236}">
                  <a16:creationId xmlns:a16="http://schemas.microsoft.com/office/drawing/2014/main" id="{54AB2927-55D2-403F-8677-9E7C479F136F}"/>
                </a:ext>
              </a:extLst>
            </p:cNvPr>
            <p:cNvPicPr>
              <a:picLocks noChangeAspect="1"/>
            </p:cNvPicPr>
            <p:nvPr/>
          </p:nvPicPr>
          <p:blipFill>
            <a:blip r:embed="rId3"/>
            <a:stretch>
              <a:fillRect/>
            </a:stretch>
          </p:blipFill>
          <p:spPr>
            <a:xfrm>
              <a:off x="874512" y="2340873"/>
              <a:ext cx="1191621" cy="125698"/>
            </a:xfrm>
            <a:prstGeom prst="rect">
              <a:avLst/>
            </a:prstGeom>
          </p:spPr>
        </p:pic>
      </p:grpSp>
      <p:grpSp>
        <p:nvGrpSpPr>
          <p:cNvPr id="109" name="Group 108">
            <a:extLst>
              <a:ext uri="{FF2B5EF4-FFF2-40B4-BE49-F238E27FC236}">
                <a16:creationId xmlns:a16="http://schemas.microsoft.com/office/drawing/2014/main" id="{2A670BFD-278F-4A14-AC68-EEDEDB9A3FB6}"/>
              </a:ext>
            </a:extLst>
          </p:cNvPr>
          <p:cNvGrpSpPr/>
          <p:nvPr/>
        </p:nvGrpSpPr>
        <p:grpSpPr>
          <a:xfrm>
            <a:off x="6084329" y="4126826"/>
            <a:ext cx="1026472" cy="914400"/>
            <a:chOff x="5291635" y="2612505"/>
            <a:chExt cx="1026472" cy="914400"/>
          </a:xfrm>
        </p:grpSpPr>
        <p:sp>
          <p:nvSpPr>
            <p:cNvPr id="110" name="Oval 109">
              <a:extLst>
                <a:ext uri="{FF2B5EF4-FFF2-40B4-BE49-F238E27FC236}">
                  <a16:creationId xmlns:a16="http://schemas.microsoft.com/office/drawing/2014/main" id="{70F56171-4088-4CF8-B2C3-4B6B47C28911}"/>
                </a:ext>
              </a:extLst>
            </p:cNvPr>
            <p:cNvSpPr/>
            <p:nvPr/>
          </p:nvSpPr>
          <p:spPr>
            <a:xfrm>
              <a:off x="5366938" y="2612505"/>
              <a:ext cx="914400" cy="914400"/>
            </a:xfrm>
            <a:prstGeom prst="ellipse">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1" name="TextBox 110">
              <a:extLst>
                <a:ext uri="{FF2B5EF4-FFF2-40B4-BE49-F238E27FC236}">
                  <a16:creationId xmlns:a16="http://schemas.microsoft.com/office/drawing/2014/main" id="{9C2EBB38-C784-45CA-9737-5A6C74120247}"/>
                </a:ext>
              </a:extLst>
            </p:cNvPr>
            <p:cNvSpPr txBox="1"/>
            <p:nvPr/>
          </p:nvSpPr>
          <p:spPr>
            <a:xfrm>
              <a:off x="5291635" y="2834767"/>
              <a:ext cx="10264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Unit Controller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99" name="Straight Arrow Connector 98">
            <a:extLst>
              <a:ext uri="{FF2B5EF4-FFF2-40B4-BE49-F238E27FC236}">
                <a16:creationId xmlns:a16="http://schemas.microsoft.com/office/drawing/2014/main" id="{686DC9DC-8977-41FF-B9FB-D86115A45EBE}"/>
              </a:ext>
            </a:extLst>
          </p:cNvPr>
          <p:cNvCxnSpPr>
            <a:cxnSpLocks/>
          </p:cNvCxnSpPr>
          <p:nvPr/>
        </p:nvCxnSpPr>
        <p:spPr>
          <a:xfrm flipH="1">
            <a:off x="3803338" y="2508845"/>
            <a:ext cx="6918584" cy="97015"/>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B9135ED-3FCE-4D5A-916B-83752A93625A}"/>
              </a:ext>
            </a:extLst>
          </p:cNvPr>
          <p:cNvGrpSpPr/>
          <p:nvPr/>
        </p:nvGrpSpPr>
        <p:grpSpPr>
          <a:xfrm>
            <a:off x="10414637" y="2042274"/>
            <a:ext cx="1150848" cy="914400"/>
            <a:chOff x="9882439" y="1556530"/>
            <a:chExt cx="1150848" cy="914400"/>
          </a:xfrm>
        </p:grpSpPr>
        <p:sp>
          <p:nvSpPr>
            <p:cNvPr id="64" name="Oval 63">
              <a:extLst>
                <a:ext uri="{FF2B5EF4-FFF2-40B4-BE49-F238E27FC236}">
                  <a16:creationId xmlns:a16="http://schemas.microsoft.com/office/drawing/2014/main" id="{5734D0B1-5133-482C-86E2-2E5C437E3FD1}"/>
                </a:ext>
              </a:extLst>
            </p:cNvPr>
            <p:cNvSpPr/>
            <p:nvPr/>
          </p:nvSpPr>
          <p:spPr>
            <a:xfrm>
              <a:off x="10000664" y="1556530"/>
              <a:ext cx="914399" cy="914400"/>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F288BA5D-8518-40BC-BFB4-A8DCC9B49154}"/>
                </a:ext>
              </a:extLst>
            </p:cNvPr>
            <p:cNvSpPr txBox="1"/>
            <p:nvPr/>
          </p:nvSpPr>
          <p:spPr>
            <a:xfrm>
              <a:off x="9882439" y="1752523"/>
              <a:ext cx="11508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Finance Director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98" name="Straight Arrow Connector 97">
            <a:extLst>
              <a:ext uri="{FF2B5EF4-FFF2-40B4-BE49-F238E27FC236}">
                <a16:creationId xmlns:a16="http://schemas.microsoft.com/office/drawing/2014/main" id="{3A5C01ED-CE68-4D55-BC0C-612621D95B73}"/>
              </a:ext>
            </a:extLst>
          </p:cNvPr>
          <p:cNvCxnSpPr>
            <a:cxnSpLocks/>
          </p:cNvCxnSpPr>
          <p:nvPr/>
        </p:nvCxnSpPr>
        <p:spPr>
          <a:xfrm flipV="1">
            <a:off x="10359187" y="2667642"/>
            <a:ext cx="383828" cy="92394"/>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9DAAB53-FED2-4D02-BD5A-502E38EF618A}"/>
              </a:ext>
            </a:extLst>
          </p:cNvPr>
          <p:cNvGrpSpPr/>
          <p:nvPr/>
        </p:nvGrpSpPr>
        <p:grpSpPr>
          <a:xfrm>
            <a:off x="9422809" y="2370175"/>
            <a:ext cx="1150848" cy="973761"/>
            <a:chOff x="9913399" y="1556530"/>
            <a:chExt cx="1150848" cy="973761"/>
          </a:xfrm>
        </p:grpSpPr>
        <p:sp>
          <p:nvSpPr>
            <p:cNvPr id="65" name="Oval 64">
              <a:extLst>
                <a:ext uri="{FF2B5EF4-FFF2-40B4-BE49-F238E27FC236}">
                  <a16:creationId xmlns:a16="http://schemas.microsoft.com/office/drawing/2014/main" id="{8F413B01-A34E-4737-AC22-33FE0E23B590}"/>
                </a:ext>
              </a:extLst>
            </p:cNvPr>
            <p:cNvSpPr/>
            <p:nvPr/>
          </p:nvSpPr>
          <p:spPr>
            <a:xfrm>
              <a:off x="10000664" y="1556530"/>
              <a:ext cx="914399" cy="914400"/>
            </a:xfrm>
            <a:prstGeom prst="ellipse">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7" name="TextBox 106">
              <a:extLst>
                <a:ext uri="{FF2B5EF4-FFF2-40B4-BE49-F238E27FC236}">
                  <a16:creationId xmlns:a16="http://schemas.microsoft.com/office/drawing/2014/main" id="{23FE841E-4EA1-4D83-8EC1-6DE4A5DA9FF0}"/>
                </a:ext>
              </a:extLst>
            </p:cNvPr>
            <p:cNvSpPr txBox="1"/>
            <p:nvPr/>
          </p:nvSpPr>
          <p:spPr>
            <a:xfrm>
              <a:off x="9913399" y="1699294"/>
              <a:ext cx="115084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Finance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USMC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77" name="Straight Arrow Connector 76">
            <a:extLst>
              <a:ext uri="{FF2B5EF4-FFF2-40B4-BE49-F238E27FC236}">
                <a16:creationId xmlns:a16="http://schemas.microsoft.com/office/drawing/2014/main" id="{279FBDB8-8FAD-446B-B4EC-6D1CF0283332}"/>
              </a:ext>
            </a:extLst>
          </p:cNvPr>
          <p:cNvCxnSpPr>
            <a:cxnSpLocks/>
            <a:endCxn id="107" idx="1"/>
          </p:cNvCxnSpPr>
          <p:nvPr/>
        </p:nvCxnSpPr>
        <p:spPr>
          <a:xfrm flipV="1">
            <a:off x="1158047" y="2928438"/>
            <a:ext cx="8264762" cy="5612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C2088E26-7783-41A3-BEC1-F3FBBC76BF69}"/>
              </a:ext>
            </a:extLst>
          </p:cNvPr>
          <p:cNvGrpSpPr/>
          <p:nvPr/>
        </p:nvGrpSpPr>
        <p:grpSpPr>
          <a:xfrm>
            <a:off x="888476" y="3327068"/>
            <a:ext cx="1029665" cy="914400"/>
            <a:chOff x="272056" y="5783247"/>
            <a:chExt cx="1029665" cy="914400"/>
          </a:xfrm>
        </p:grpSpPr>
        <p:sp>
          <p:nvSpPr>
            <p:cNvPr id="76" name="Oval 75">
              <a:extLst>
                <a:ext uri="{FF2B5EF4-FFF2-40B4-BE49-F238E27FC236}">
                  <a16:creationId xmlns:a16="http://schemas.microsoft.com/office/drawing/2014/main" id="{B2CD4C15-750B-435F-A5D1-2B91BE02AC13}"/>
                </a:ext>
              </a:extLst>
            </p:cNvPr>
            <p:cNvSpPr/>
            <p:nvPr/>
          </p:nvSpPr>
          <p:spPr>
            <a:xfrm>
              <a:off x="329689" y="5783247"/>
              <a:ext cx="914400" cy="914400"/>
            </a:xfrm>
            <a:prstGeom prst="ellipse">
              <a:avLst/>
            </a:prstGeom>
            <a:solidFill>
              <a:schemeClr val="bg1"/>
            </a:solidFill>
            <a:ln w="38100">
              <a:solidFill>
                <a:schemeClr val="accent3">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193AF588-A7D4-4CF5-BCF8-3F81CC138FEA}"/>
                </a:ext>
              </a:extLst>
            </p:cNvPr>
            <p:cNvSpPr txBox="1"/>
            <p:nvPr/>
          </p:nvSpPr>
          <p:spPr>
            <a:xfrm>
              <a:off x="272056" y="6078221"/>
              <a:ext cx="10296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Accountant</a:t>
              </a:r>
            </a:p>
          </p:txBody>
        </p:sp>
      </p:grpSp>
      <p:cxnSp>
        <p:nvCxnSpPr>
          <p:cNvPr id="36" name="Straight Arrow Connector 35">
            <a:extLst>
              <a:ext uri="{FF2B5EF4-FFF2-40B4-BE49-F238E27FC236}">
                <a16:creationId xmlns:a16="http://schemas.microsoft.com/office/drawing/2014/main" id="{27F92490-5396-4320-8D17-E646F44ABF07}"/>
              </a:ext>
            </a:extLst>
          </p:cNvPr>
          <p:cNvCxnSpPr>
            <a:cxnSpLocks/>
          </p:cNvCxnSpPr>
          <p:nvPr/>
        </p:nvCxnSpPr>
        <p:spPr>
          <a:xfrm>
            <a:off x="3172582" y="4441995"/>
            <a:ext cx="3241112" cy="17419"/>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B738C2AA-9C97-42E5-85FB-73C1B44984AD}"/>
              </a:ext>
            </a:extLst>
          </p:cNvPr>
          <p:cNvGrpSpPr/>
          <p:nvPr/>
        </p:nvGrpSpPr>
        <p:grpSpPr>
          <a:xfrm>
            <a:off x="2598917" y="4331548"/>
            <a:ext cx="1387295" cy="1039923"/>
            <a:chOff x="2574473" y="4024164"/>
            <a:chExt cx="1387295" cy="1039923"/>
          </a:xfrm>
        </p:grpSpPr>
        <p:sp>
          <p:nvSpPr>
            <p:cNvPr id="87" name="Oval 86">
              <a:extLst>
                <a:ext uri="{FF2B5EF4-FFF2-40B4-BE49-F238E27FC236}">
                  <a16:creationId xmlns:a16="http://schemas.microsoft.com/office/drawing/2014/main" id="{8FCA8063-1B09-42C4-AC29-6EE3EF3C8025}"/>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8" name="TextBox 87">
              <a:extLst>
                <a:ext uri="{FF2B5EF4-FFF2-40B4-BE49-F238E27FC236}">
                  <a16:creationId xmlns:a16="http://schemas.microsoft.com/office/drawing/2014/main" id="{A3CD0A03-FADE-41A8-8357-9D272DC99D24}"/>
                </a:ext>
              </a:extLst>
            </p:cNvPr>
            <p:cNvSpPr txBox="1"/>
            <p:nvPr/>
          </p:nvSpPr>
          <p:spPr>
            <a:xfrm>
              <a:off x="2574473" y="4233090"/>
              <a:ext cx="13872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Operations Accountant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43" name="Straight Arrow Connector 42">
            <a:extLst>
              <a:ext uri="{FF2B5EF4-FFF2-40B4-BE49-F238E27FC236}">
                <a16:creationId xmlns:a16="http://schemas.microsoft.com/office/drawing/2014/main" id="{F0814586-CA8A-4E6F-BCEF-EC744D1E6173}"/>
              </a:ext>
            </a:extLst>
          </p:cNvPr>
          <p:cNvCxnSpPr>
            <a:cxnSpLocks/>
          </p:cNvCxnSpPr>
          <p:nvPr/>
        </p:nvCxnSpPr>
        <p:spPr>
          <a:xfrm flipH="1">
            <a:off x="3664141" y="4672822"/>
            <a:ext cx="1496479" cy="6732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3B81AFD9-0B8E-4515-BC4B-094AB0542D8E}"/>
              </a:ext>
            </a:extLst>
          </p:cNvPr>
          <p:cNvGrpSpPr/>
          <p:nvPr/>
        </p:nvGrpSpPr>
        <p:grpSpPr>
          <a:xfrm>
            <a:off x="4921435" y="4184946"/>
            <a:ext cx="1387295" cy="914400"/>
            <a:chOff x="5143364" y="2612505"/>
            <a:chExt cx="1387295" cy="914400"/>
          </a:xfrm>
        </p:grpSpPr>
        <p:sp>
          <p:nvSpPr>
            <p:cNvPr id="60" name="Oval 59">
              <a:extLst>
                <a:ext uri="{FF2B5EF4-FFF2-40B4-BE49-F238E27FC236}">
                  <a16:creationId xmlns:a16="http://schemas.microsoft.com/office/drawing/2014/main" id="{B2B9BEE6-3C42-4139-A527-37D835C511D2}"/>
                </a:ext>
              </a:extLst>
            </p:cNvPr>
            <p:cNvSpPr/>
            <p:nvPr/>
          </p:nvSpPr>
          <p:spPr>
            <a:xfrm>
              <a:off x="5366938" y="2612505"/>
              <a:ext cx="914400" cy="914400"/>
            </a:xfrm>
            <a:prstGeom prst="ellipse">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2C20E5FB-69D9-4208-9A61-7E5F2ECAEBBD}"/>
                </a:ext>
              </a:extLst>
            </p:cNvPr>
            <p:cNvSpPr txBox="1"/>
            <p:nvPr/>
          </p:nvSpPr>
          <p:spPr>
            <a:xfrm>
              <a:off x="5143364" y="2845822"/>
              <a:ext cx="13872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Food Service Manager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84" name="Straight Arrow Connector 83">
            <a:extLst>
              <a:ext uri="{FF2B5EF4-FFF2-40B4-BE49-F238E27FC236}">
                <a16:creationId xmlns:a16="http://schemas.microsoft.com/office/drawing/2014/main" id="{A74BAD79-B9AE-4BED-A561-2EA6A8B23456}"/>
              </a:ext>
            </a:extLst>
          </p:cNvPr>
          <p:cNvCxnSpPr>
            <a:cxnSpLocks/>
          </p:cNvCxnSpPr>
          <p:nvPr/>
        </p:nvCxnSpPr>
        <p:spPr>
          <a:xfrm flipV="1">
            <a:off x="4534632" y="4849655"/>
            <a:ext cx="784395" cy="23786"/>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3474C25C-1654-4C4E-8A75-9ABA8EC88A99}"/>
              </a:ext>
            </a:extLst>
          </p:cNvPr>
          <p:cNvGrpSpPr/>
          <p:nvPr/>
        </p:nvGrpSpPr>
        <p:grpSpPr>
          <a:xfrm>
            <a:off x="3913229" y="4308148"/>
            <a:ext cx="1030384" cy="914400"/>
            <a:chOff x="2725408" y="4024164"/>
            <a:chExt cx="1030384" cy="914400"/>
          </a:xfrm>
        </p:grpSpPr>
        <p:sp>
          <p:nvSpPr>
            <p:cNvPr id="53" name="Oval 52">
              <a:extLst>
                <a:ext uri="{FF2B5EF4-FFF2-40B4-BE49-F238E27FC236}">
                  <a16:creationId xmlns:a16="http://schemas.microsoft.com/office/drawing/2014/main" id="{71752DA4-D541-455E-BF96-AD225F388AEC}"/>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8F3654ED-22BA-4ADA-A89D-4839A3C57391}"/>
                </a:ext>
              </a:extLst>
            </p:cNvPr>
            <p:cNvSpPr txBox="1"/>
            <p:nvPr/>
          </p:nvSpPr>
          <p:spPr>
            <a:xfrm>
              <a:off x="2725408" y="4174078"/>
              <a:ext cx="10303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Operations Accountant</a:t>
              </a:r>
            </a:p>
          </p:txBody>
        </p:sp>
      </p:grpSp>
      <p:sp>
        <p:nvSpPr>
          <p:cNvPr id="2" name="TextBox 1">
            <a:extLst>
              <a:ext uri="{FF2B5EF4-FFF2-40B4-BE49-F238E27FC236}">
                <a16:creationId xmlns:a16="http://schemas.microsoft.com/office/drawing/2014/main" id="{9FB3B7EE-F188-4559-B38D-9E241B20B1FE}"/>
              </a:ext>
            </a:extLst>
          </p:cNvPr>
          <p:cNvSpPr txBox="1"/>
          <p:nvPr/>
        </p:nvSpPr>
        <p:spPr>
          <a:xfrm>
            <a:off x="2974993" y="5924005"/>
            <a:ext cx="9090545" cy="8309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83897"/>
                </a:solidFill>
                <a:effectLst/>
                <a:uLnTx/>
                <a:uFillTx/>
                <a:latin typeface="Arial" panose="020B0604020202020204"/>
                <a:ea typeface="+mn-ea"/>
                <a:cs typeface="+mn-cs"/>
              </a:rPr>
              <a:t>Bob Schweickert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283897"/>
                </a:solidFill>
                <a:effectLst/>
                <a:uLnTx/>
                <a:uFillTx/>
                <a:latin typeface="Arial" panose="020B0604020202020204"/>
                <a:ea typeface="+mn-ea"/>
                <a:cs typeface="+mn-cs"/>
              </a:rPr>
              <a:t>Director II, </a:t>
            </a:r>
            <a:r>
              <a:rPr kumimoji="0" lang="en-US" sz="2000" b="1" i="0" u="none" strike="noStrike" kern="1200" cap="none" spc="0" normalizeH="0" baseline="0" noProof="0" dirty="0">
                <a:ln>
                  <a:noFill/>
                </a:ln>
                <a:solidFill>
                  <a:srgbClr val="283897"/>
                </a:solidFill>
                <a:effectLst/>
                <a:uLnTx/>
                <a:uFillTx/>
                <a:latin typeface="Arial" panose="020B0604020202020204"/>
                <a:ea typeface="+mn-ea"/>
                <a:cs typeface="+mn-cs"/>
              </a:rPr>
              <a:t>Accounting</a:t>
            </a:r>
            <a:r>
              <a:rPr kumimoji="0" lang="fr-FR" sz="2000" b="1" i="0" u="none" strike="noStrike" kern="1200" cap="none" spc="0" normalizeH="0" baseline="0" noProof="0" dirty="0">
                <a:ln>
                  <a:noFill/>
                </a:ln>
                <a:solidFill>
                  <a:srgbClr val="283897"/>
                </a:solidFill>
                <a:effectLst/>
                <a:uLnTx/>
                <a:uFillTx/>
                <a:latin typeface="Arial" panose="020B0604020202020204"/>
                <a:ea typeface="+mn-ea"/>
                <a:cs typeface="+mn-cs"/>
              </a:rPr>
              <a:t>, Finance Shared Services Contract Administration</a:t>
            </a:r>
            <a:endParaRPr kumimoji="0" lang="en-US" sz="2000" b="1" i="0" u="none" strike="noStrike" kern="1200" cap="none" spc="0" normalizeH="0" baseline="0" noProof="0" dirty="0">
              <a:ln>
                <a:noFill/>
              </a:ln>
              <a:solidFill>
                <a:srgbClr val="283897"/>
              </a:solidFill>
              <a:effectLst/>
              <a:uLnTx/>
              <a:uFillTx/>
              <a:latin typeface="Arial" panose="020B0604020202020204"/>
              <a:ea typeface="+mn-ea"/>
              <a:cs typeface="+mn-cs"/>
            </a:endParaRPr>
          </a:p>
        </p:txBody>
      </p:sp>
      <p:cxnSp>
        <p:nvCxnSpPr>
          <p:cNvPr id="83" name="Straight Arrow Connector 82">
            <a:extLst>
              <a:ext uri="{FF2B5EF4-FFF2-40B4-BE49-F238E27FC236}">
                <a16:creationId xmlns:a16="http://schemas.microsoft.com/office/drawing/2014/main" id="{B1A03116-9CA8-4796-B2B0-8BBE8C193567}"/>
              </a:ext>
            </a:extLst>
          </p:cNvPr>
          <p:cNvCxnSpPr>
            <a:cxnSpLocks/>
          </p:cNvCxnSpPr>
          <p:nvPr/>
        </p:nvCxnSpPr>
        <p:spPr>
          <a:xfrm flipV="1">
            <a:off x="3627640" y="4943700"/>
            <a:ext cx="526637" cy="733453"/>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4C68C7C-A667-4E31-A9FC-FB0FD70E92C0}"/>
              </a:ext>
            </a:extLst>
          </p:cNvPr>
          <p:cNvGrpSpPr/>
          <p:nvPr/>
        </p:nvGrpSpPr>
        <p:grpSpPr>
          <a:xfrm>
            <a:off x="2772954" y="5327657"/>
            <a:ext cx="1030384" cy="914400"/>
            <a:chOff x="2725408" y="4024164"/>
            <a:chExt cx="1030384" cy="914400"/>
          </a:xfrm>
        </p:grpSpPr>
        <p:sp>
          <p:nvSpPr>
            <p:cNvPr id="11" name="Oval 10">
              <a:extLst>
                <a:ext uri="{FF2B5EF4-FFF2-40B4-BE49-F238E27FC236}">
                  <a16:creationId xmlns:a16="http://schemas.microsoft.com/office/drawing/2014/main" id="{B06B0B7B-5E1B-4E46-8258-8B959E537223}"/>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50FE58E3-71E3-479F-9B5E-0FF3449B759D}"/>
                </a:ext>
              </a:extLst>
            </p:cNvPr>
            <p:cNvSpPr txBox="1"/>
            <p:nvPr/>
          </p:nvSpPr>
          <p:spPr>
            <a:xfrm>
              <a:off x="2725408" y="4174078"/>
              <a:ext cx="10303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Revenue Reporting Clerk</a:t>
              </a:r>
            </a:p>
          </p:txBody>
        </p:sp>
      </p:grpSp>
      <p:grpSp>
        <p:nvGrpSpPr>
          <p:cNvPr id="42" name="Group 41">
            <a:extLst>
              <a:ext uri="{FF2B5EF4-FFF2-40B4-BE49-F238E27FC236}">
                <a16:creationId xmlns:a16="http://schemas.microsoft.com/office/drawing/2014/main" id="{5E30A496-10C7-4635-AA28-37638FFEEAB7}"/>
              </a:ext>
            </a:extLst>
          </p:cNvPr>
          <p:cNvGrpSpPr/>
          <p:nvPr/>
        </p:nvGrpSpPr>
        <p:grpSpPr>
          <a:xfrm>
            <a:off x="2871108" y="68202"/>
            <a:ext cx="8591146" cy="457200"/>
            <a:chOff x="2871108" y="84244"/>
            <a:chExt cx="8591146" cy="457200"/>
          </a:xfrm>
        </p:grpSpPr>
        <p:cxnSp>
          <p:nvCxnSpPr>
            <p:cNvPr id="37" name="Straight Connector 36">
              <a:extLst>
                <a:ext uri="{FF2B5EF4-FFF2-40B4-BE49-F238E27FC236}">
                  <a16:creationId xmlns:a16="http://schemas.microsoft.com/office/drawing/2014/main" id="{FEB4FBA6-A39C-43D3-A421-430150530FFA}"/>
                </a:ext>
              </a:extLst>
            </p:cNvPr>
            <p:cNvCxnSpPr>
              <a:cxnSpLocks/>
            </p:cNvCxnSpPr>
            <p:nvPr/>
          </p:nvCxnSpPr>
          <p:spPr>
            <a:xfrm>
              <a:off x="2871108" y="312844"/>
              <a:ext cx="857168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AFE81C7-DBF2-46A2-A4C3-AC1D0CBED547}"/>
                </a:ext>
              </a:extLst>
            </p:cNvPr>
            <p:cNvCxnSpPr>
              <a:cxnSpLocks/>
            </p:cNvCxnSpPr>
            <p:nvPr/>
          </p:nvCxnSpPr>
          <p:spPr>
            <a:xfrm rot="5400000">
              <a:off x="2642508" y="312844"/>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B044DB6-6687-4A69-ABC7-944647F1665A}"/>
                </a:ext>
              </a:extLst>
            </p:cNvPr>
            <p:cNvSpPr/>
            <p:nvPr/>
          </p:nvSpPr>
          <p:spPr>
            <a:xfrm>
              <a:off x="5501450" y="90723"/>
              <a:ext cx="1559777" cy="444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3" name="Picture 32">
              <a:extLst>
                <a:ext uri="{FF2B5EF4-FFF2-40B4-BE49-F238E27FC236}">
                  <a16:creationId xmlns:a16="http://schemas.microsoft.com/office/drawing/2014/main" id="{3B88151E-5175-4172-8B43-68503F22C5ED}"/>
                </a:ext>
              </a:extLst>
            </p:cNvPr>
            <p:cNvPicPr>
              <a:picLocks noChangeAspect="1"/>
            </p:cNvPicPr>
            <p:nvPr/>
          </p:nvPicPr>
          <p:blipFill rotWithShape="1">
            <a:blip r:embed="rId4">
              <a:extLst>
                <a:ext uri="{28A0092B-C50C-407E-A947-70E740481C1C}">
                  <a14:useLocalDpi xmlns:a14="http://schemas.microsoft.com/office/drawing/2010/main" val="0"/>
                </a:ext>
              </a:extLst>
            </a:blip>
            <a:srcRect t="13974" b="38666"/>
            <a:stretch/>
          </p:blipFill>
          <p:spPr>
            <a:xfrm>
              <a:off x="5129465" y="118257"/>
              <a:ext cx="1920240" cy="389175"/>
            </a:xfrm>
            <a:prstGeom prst="rect">
              <a:avLst/>
            </a:prstGeom>
          </p:spPr>
        </p:pic>
        <p:cxnSp>
          <p:nvCxnSpPr>
            <p:cNvPr id="73" name="Straight Connector 72">
              <a:extLst>
                <a:ext uri="{FF2B5EF4-FFF2-40B4-BE49-F238E27FC236}">
                  <a16:creationId xmlns:a16="http://schemas.microsoft.com/office/drawing/2014/main" id="{7E582CBD-AE9F-44F2-82D5-A891E8973D65}"/>
                </a:ext>
              </a:extLst>
            </p:cNvPr>
            <p:cNvCxnSpPr>
              <a:cxnSpLocks/>
            </p:cNvCxnSpPr>
            <p:nvPr/>
          </p:nvCxnSpPr>
          <p:spPr>
            <a:xfrm rot="5400000">
              <a:off x="11233654" y="312844"/>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0" name="Picture 9" descr="A picture containing person, person, necktie, suit&#10;&#10;Description automatically generated">
            <a:extLst>
              <a:ext uri="{FF2B5EF4-FFF2-40B4-BE49-F238E27FC236}">
                <a16:creationId xmlns:a16="http://schemas.microsoft.com/office/drawing/2014/main" id="{03AD33D4-D140-4A0B-92DE-C7BB3E1AD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4628" y="2966045"/>
            <a:ext cx="2194867" cy="2982958"/>
          </a:xfrm>
          <a:prstGeom prst="rect">
            <a:avLst/>
          </a:prstGeom>
        </p:spPr>
      </p:pic>
      <p:graphicFrame>
        <p:nvGraphicFramePr>
          <p:cNvPr id="3" name="Table 2">
            <a:extLst>
              <a:ext uri="{FF2B5EF4-FFF2-40B4-BE49-F238E27FC236}">
                <a16:creationId xmlns:a16="http://schemas.microsoft.com/office/drawing/2014/main" id="{55267D8E-1031-4281-8AE7-53CEC3292C0C}"/>
              </a:ext>
            </a:extLst>
          </p:cNvPr>
          <p:cNvGraphicFramePr>
            <a:graphicFrameLocks noGrp="1"/>
          </p:cNvGraphicFramePr>
          <p:nvPr/>
        </p:nvGraphicFramePr>
        <p:xfrm>
          <a:off x="2076005" y="8419510"/>
          <a:ext cx="5498910" cy="7805124"/>
        </p:xfrm>
        <a:graphic>
          <a:graphicData uri="http://schemas.openxmlformats.org/drawingml/2006/table">
            <a:tbl>
              <a:tblPr firstRow="1" firstCol="1" bandRow="1"/>
              <a:tblGrid>
                <a:gridCol w="1832578">
                  <a:extLst>
                    <a:ext uri="{9D8B030D-6E8A-4147-A177-3AD203B41FA5}">
                      <a16:colId xmlns:a16="http://schemas.microsoft.com/office/drawing/2014/main" val="2119383619"/>
                    </a:ext>
                  </a:extLst>
                </a:gridCol>
                <a:gridCol w="1833166">
                  <a:extLst>
                    <a:ext uri="{9D8B030D-6E8A-4147-A177-3AD203B41FA5}">
                      <a16:colId xmlns:a16="http://schemas.microsoft.com/office/drawing/2014/main" val="2781914876"/>
                    </a:ext>
                  </a:extLst>
                </a:gridCol>
                <a:gridCol w="1833166">
                  <a:extLst>
                    <a:ext uri="{9D8B030D-6E8A-4147-A177-3AD203B41FA5}">
                      <a16:colId xmlns:a16="http://schemas.microsoft.com/office/drawing/2014/main" val="2300228880"/>
                    </a:ext>
                  </a:extLst>
                </a:gridCol>
              </a:tblGrid>
              <a:tr h="0">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Role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solidFill>
                            <a:srgbClr val="FF0000"/>
                          </a:solidFill>
                          <a:effectLst/>
                          <a:latin typeface="Calibri" panose="020F0502020204030204" pitchFamily="34" charset="0"/>
                          <a:ea typeface="Calibri" panose="020F0502020204030204" pitchFamily="34" charset="0"/>
                        </a:rPr>
                        <a:t>(List your current role first, then the others in chronological order going back in time)</a:t>
                      </a:r>
                      <a:endParaRPr lang="en-US" sz="1600" dirty="0">
                        <a:effectLst/>
                        <a:latin typeface="Calibri" panose="020F0502020204030204" pitchFamily="34" charset="0"/>
                        <a:ea typeface="Calibri" panose="020F0502020204030204" pitchFamily="34" charset="0"/>
                      </a:endParaRPr>
                    </a:p>
                  </a:txBody>
                  <a:tcPr marL="24823" marR="24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rPr>
                        <a:t>If the role is with  Sodexo, what department, team or segment were you part of in this role?</a:t>
                      </a:r>
                      <a:endParaRPr lang="en-US" sz="1600">
                        <a:effectLst/>
                        <a:latin typeface="Calibri" panose="020F0502020204030204" pitchFamily="34" charset="0"/>
                        <a:ea typeface="Calibri" panose="020F0502020204030204" pitchFamily="34" charset="0"/>
                      </a:endParaRPr>
                    </a:p>
                  </a:txBody>
                  <a:tcPr marL="24823" marR="24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rPr>
                        <a:t>If not a Sodexo role, what company were you working for?</a:t>
                      </a:r>
                      <a:endParaRPr lang="en-US" sz="1600" dirty="0">
                        <a:effectLst/>
                        <a:latin typeface="Calibri" panose="020F0502020204030204" pitchFamily="34" charset="0"/>
                        <a:ea typeface="Calibri" panose="020F0502020204030204" pitchFamily="34" charset="0"/>
                      </a:endParaRPr>
                    </a:p>
                  </a:txBody>
                  <a:tcPr marL="24823" marR="24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0699104"/>
                  </a:ext>
                </a:extLst>
              </a:tr>
              <a:tr h="244588">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Director II, Accounting</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FSS Contract Administration</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Buffalo</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3906313"/>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Sr. Manager, Accounting</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FSS Operations Accounting</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Buffalo</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8341687"/>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Director, Finance</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Government Services</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HQ/Buffalo</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05841594"/>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Finance Manager-USMC</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Government Services</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HQ</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3869771"/>
                  </a:ext>
                </a:extLst>
              </a:tr>
              <a:tr h="489176">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Accountant</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 </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Woodcock &amp; Associates, PC</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VA - earned CPA license</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9737812"/>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Unit Controller-American Univ</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Universities</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DC</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487558"/>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Unit Controller-Raytheon</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Corporate Services</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Kwajalein, Marshall Islands</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3990029"/>
                  </a:ext>
                </a:extLst>
              </a:tr>
              <a:tr h="489176">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Operations Accountant</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Controller (stretch assignment)</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FSS Operations Accounting</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1994 Commonwealth Games</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Buffalo</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British Columbia, Canada</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0710813"/>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Food Service Manager</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Corporate Services</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Batavia/Rochester</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5600203"/>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Operations Accountant</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FSS Operations Accounting</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Buffalo</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8889694"/>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Revenue Reporting Clerk</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FSS Revenue Accounting</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Buffalo</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8747843"/>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 </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 </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968361"/>
                  </a:ext>
                </a:extLst>
              </a:tr>
              <a:tr h="244588">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 </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a:effectLst/>
                          <a:latin typeface="Calibri" panose="020F0502020204030204" pitchFamily="34" charset="0"/>
                          <a:ea typeface="Calibri" panose="020F0502020204030204" pitchFamily="34" charset="0"/>
                        </a:rPr>
                        <a:t> </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txBody>
                  <a:tcPr marL="24823" marR="24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393155"/>
                  </a:ext>
                </a:extLst>
              </a:tr>
            </a:tbl>
          </a:graphicData>
        </a:graphic>
      </p:graphicFrame>
      <p:grpSp>
        <p:nvGrpSpPr>
          <p:cNvPr id="67" name="Group 66">
            <a:extLst>
              <a:ext uri="{FF2B5EF4-FFF2-40B4-BE49-F238E27FC236}">
                <a16:creationId xmlns:a16="http://schemas.microsoft.com/office/drawing/2014/main" id="{FF5E40CE-59B4-4191-80C1-F8F805E5C4E3}"/>
              </a:ext>
            </a:extLst>
          </p:cNvPr>
          <p:cNvGrpSpPr/>
          <p:nvPr/>
        </p:nvGrpSpPr>
        <p:grpSpPr>
          <a:xfrm>
            <a:off x="2922106" y="2051645"/>
            <a:ext cx="1029665" cy="914400"/>
            <a:chOff x="2737220" y="4024164"/>
            <a:chExt cx="1029665" cy="914400"/>
          </a:xfrm>
        </p:grpSpPr>
        <p:sp>
          <p:nvSpPr>
            <p:cNvPr id="68" name="Oval 67">
              <a:extLst>
                <a:ext uri="{FF2B5EF4-FFF2-40B4-BE49-F238E27FC236}">
                  <a16:creationId xmlns:a16="http://schemas.microsoft.com/office/drawing/2014/main" id="{5B1297A2-1397-4379-B613-BB70C6A3FCD1}"/>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0" name="TextBox 69">
              <a:extLst>
                <a:ext uri="{FF2B5EF4-FFF2-40B4-BE49-F238E27FC236}">
                  <a16:creationId xmlns:a16="http://schemas.microsoft.com/office/drawing/2014/main" id="{54F19C47-F4FB-46A3-9CFE-BDE917E53FEF}"/>
                </a:ext>
              </a:extLst>
            </p:cNvPr>
            <p:cNvSpPr txBox="1"/>
            <p:nvPr/>
          </p:nvSpPr>
          <p:spPr>
            <a:xfrm>
              <a:off x="2737220" y="4265991"/>
              <a:ext cx="10296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Sr. Manager Accounting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4" name="TextBox 13">
            <a:extLst>
              <a:ext uri="{FF2B5EF4-FFF2-40B4-BE49-F238E27FC236}">
                <a16:creationId xmlns:a16="http://schemas.microsoft.com/office/drawing/2014/main" id="{27AB0FCF-1449-4619-92FC-9F73583E6277}"/>
              </a:ext>
            </a:extLst>
          </p:cNvPr>
          <p:cNvSpPr txBox="1"/>
          <p:nvPr/>
        </p:nvSpPr>
        <p:spPr>
          <a:xfrm>
            <a:off x="714168" y="4331548"/>
            <a:ext cx="153485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(Earned CPA)</a:t>
            </a:r>
          </a:p>
        </p:txBody>
      </p:sp>
      <p:sp>
        <p:nvSpPr>
          <p:cNvPr id="124" name="TextBox 123">
            <a:extLst>
              <a:ext uri="{FF2B5EF4-FFF2-40B4-BE49-F238E27FC236}">
                <a16:creationId xmlns:a16="http://schemas.microsoft.com/office/drawing/2014/main" id="{4346D72F-D101-4B09-BE44-22328B0BB174}"/>
              </a:ext>
            </a:extLst>
          </p:cNvPr>
          <p:cNvSpPr txBox="1"/>
          <p:nvPr/>
        </p:nvSpPr>
        <p:spPr>
          <a:xfrm>
            <a:off x="3695774" y="3333260"/>
            <a:ext cx="1370381"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Temp. Stretch 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Commonwealth Games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BC, Canada</a:t>
            </a:r>
          </a:p>
        </p:txBody>
      </p:sp>
      <p:sp>
        <p:nvSpPr>
          <p:cNvPr id="126" name="TextBox 125">
            <a:extLst>
              <a:ext uri="{FF2B5EF4-FFF2-40B4-BE49-F238E27FC236}">
                <a16:creationId xmlns:a16="http://schemas.microsoft.com/office/drawing/2014/main" id="{8748B844-FD18-4AAA-96DD-DAE5A52BB8C7}"/>
              </a:ext>
            </a:extLst>
          </p:cNvPr>
          <p:cNvSpPr txBox="1"/>
          <p:nvPr/>
        </p:nvSpPr>
        <p:spPr>
          <a:xfrm>
            <a:off x="5924547" y="5054787"/>
            <a:ext cx="137038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Kwajalein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Marshall Islands</a:t>
            </a:r>
          </a:p>
        </p:txBody>
      </p:sp>
      <p:grpSp>
        <p:nvGrpSpPr>
          <p:cNvPr id="120" name="Group 119">
            <a:extLst>
              <a:ext uri="{FF2B5EF4-FFF2-40B4-BE49-F238E27FC236}">
                <a16:creationId xmlns:a16="http://schemas.microsoft.com/office/drawing/2014/main" id="{47D5801D-796E-4A75-9AB5-F0725D775AD5}"/>
              </a:ext>
            </a:extLst>
          </p:cNvPr>
          <p:cNvGrpSpPr/>
          <p:nvPr/>
        </p:nvGrpSpPr>
        <p:grpSpPr>
          <a:xfrm>
            <a:off x="2743967" y="3372986"/>
            <a:ext cx="1111702" cy="914400"/>
            <a:chOff x="2719357" y="4024164"/>
            <a:chExt cx="1111702" cy="914400"/>
          </a:xfrm>
        </p:grpSpPr>
        <p:sp>
          <p:nvSpPr>
            <p:cNvPr id="121" name="Oval 120">
              <a:extLst>
                <a:ext uri="{FF2B5EF4-FFF2-40B4-BE49-F238E27FC236}">
                  <a16:creationId xmlns:a16="http://schemas.microsoft.com/office/drawing/2014/main" id="{577232BD-4040-43E1-BD74-9E56368CD0B6}"/>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2" name="TextBox 121">
              <a:extLst>
                <a:ext uri="{FF2B5EF4-FFF2-40B4-BE49-F238E27FC236}">
                  <a16:creationId xmlns:a16="http://schemas.microsoft.com/office/drawing/2014/main" id="{21EA7E2F-0BC0-433E-A56C-E4CC0ABC9B8E}"/>
                </a:ext>
              </a:extLst>
            </p:cNvPr>
            <p:cNvSpPr txBox="1"/>
            <p:nvPr/>
          </p:nvSpPr>
          <p:spPr>
            <a:xfrm>
              <a:off x="2719357" y="4104980"/>
              <a:ext cx="11117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Controller</a:t>
              </a:r>
            </a:p>
          </p:txBody>
        </p:sp>
      </p:grpSp>
      <p:cxnSp>
        <p:nvCxnSpPr>
          <p:cNvPr id="85" name="Straight Arrow Connector 84">
            <a:extLst>
              <a:ext uri="{FF2B5EF4-FFF2-40B4-BE49-F238E27FC236}">
                <a16:creationId xmlns:a16="http://schemas.microsoft.com/office/drawing/2014/main" id="{453E34E2-3CCD-4571-8477-02BE734E9434}"/>
              </a:ext>
            </a:extLst>
          </p:cNvPr>
          <p:cNvCxnSpPr>
            <a:cxnSpLocks/>
          </p:cNvCxnSpPr>
          <p:nvPr/>
        </p:nvCxnSpPr>
        <p:spPr>
          <a:xfrm flipV="1">
            <a:off x="3262108" y="4071520"/>
            <a:ext cx="0" cy="431732"/>
          </a:xfrm>
          <a:prstGeom prst="straightConnector1">
            <a:avLst/>
          </a:prstGeom>
          <a:ln w="76200">
            <a:solidFill>
              <a:schemeClr val="tx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621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59C-CBBB-4671-BB51-1F4E1C11F7CA}"/>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Questions</a:t>
            </a:r>
          </a:p>
        </p:txBody>
      </p:sp>
      <p:pic>
        <p:nvPicPr>
          <p:cNvPr id="4" name="Picture 3" descr="Question marks">
            <a:extLst>
              <a:ext uri="{FF2B5EF4-FFF2-40B4-BE49-F238E27FC236}">
                <a16:creationId xmlns:a16="http://schemas.microsoft.com/office/drawing/2014/main" id="{113D906A-05EA-499A-B88A-AFCEECE14B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29268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C1C95-26F3-486A-9AA1-E94B00F122AF}"/>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Thank you</a:t>
            </a:r>
          </a:p>
        </p:txBody>
      </p:sp>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679B12-E86E-4E83-A0CD-5EBC2590FC1D}"/>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2022. All rights Reserved</a:t>
            </a:r>
            <a:endPar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6" name="Title 8">
            <a:extLst>
              <a:ext uri="{FF2B5EF4-FFF2-40B4-BE49-F238E27FC236}">
                <a16:creationId xmlns:a16="http://schemas.microsoft.com/office/drawing/2014/main" id="{1FC7F750-542D-4DDF-97C6-6AF92ACC6C58}"/>
              </a:ext>
            </a:extLst>
          </p:cNvPr>
          <p:cNvSpPr txBox="1">
            <a:spLocks/>
          </p:cNvSpPr>
          <p:nvPr/>
        </p:nvSpPr>
        <p:spPr>
          <a:xfrm>
            <a:off x="136172" y="194180"/>
            <a:ext cx="11322983" cy="400110"/>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108847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UFS Updates - Closed Unit Transmission</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9105537A-1E93-48C8-BBDA-0A9FC90EDDEC}"/>
              </a:ext>
            </a:extLst>
          </p:cNvPr>
          <p:cNvSpPr txBox="1"/>
          <p:nvPr/>
        </p:nvSpPr>
        <p:spPr>
          <a:xfrm>
            <a:off x="136172" y="594290"/>
            <a:ext cx="10846567" cy="25699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Effective July 20</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th</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UFS will not allow transmission of activity posted to a closed cost center.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SAP close dates within 60 days will be allowed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Impacts both “Inside” and “Outside”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Why are we doing this: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To prevent data being posted to a closed unit in error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To prevent transfers to or from outside units that are closed.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28AF7E03-F784-4F7D-B5DA-333F3D318F00}"/>
              </a:ext>
            </a:extLst>
          </p:cNvPr>
          <p:cNvSpPr txBox="1"/>
          <p:nvPr/>
        </p:nvSpPr>
        <p:spPr>
          <a:xfrm>
            <a:off x="136172" y="5726420"/>
            <a:ext cx="11542306" cy="584775"/>
          </a:xfrm>
          <a:prstGeom prst="rect">
            <a:avLst/>
          </a:prstGeom>
          <a:solidFill>
            <a:schemeClr val="bg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You will not be able to continue until the data has been removed for the closed unit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If the financial activity is valid and posting is required, user is directed to contact their Accountant</a:t>
            </a:r>
          </a:p>
        </p:txBody>
      </p:sp>
      <p:pic>
        <p:nvPicPr>
          <p:cNvPr id="14" name="Picture 13">
            <a:extLst>
              <a:ext uri="{FF2B5EF4-FFF2-40B4-BE49-F238E27FC236}">
                <a16:creationId xmlns:a16="http://schemas.microsoft.com/office/drawing/2014/main" id="{06735ADE-721E-410F-AC04-6164A22CCA43}"/>
              </a:ext>
            </a:extLst>
          </p:cNvPr>
          <p:cNvPicPr>
            <a:picLocks noChangeAspect="1"/>
          </p:cNvPicPr>
          <p:nvPr/>
        </p:nvPicPr>
        <p:blipFill>
          <a:blip r:embed="rId3"/>
          <a:stretch>
            <a:fillRect/>
          </a:stretch>
        </p:blipFill>
        <p:spPr>
          <a:xfrm>
            <a:off x="601204" y="2702286"/>
            <a:ext cx="9288171" cy="2905530"/>
          </a:xfrm>
          <a:prstGeom prst="rect">
            <a:avLst/>
          </a:prstGeom>
        </p:spPr>
      </p:pic>
    </p:spTree>
    <p:extLst>
      <p:ext uri="{BB962C8B-B14F-4D97-AF65-F5344CB8AC3E}">
        <p14:creationId xmlns:p14="http://schemas.microsoft.com/office/powerpoint/2010/main" val="63704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9323B-91C1-4C3F-996D-A83D828C6970}"/>
              </a:ext>
            </a:extLst>
          </p:cNvPr>
          <p:cNvSpPr>
            <a:spLocks noGrp="1"/>
          </p:cNvSpPr>
          <p:nvPr>
            <p:ph type="body" sz="quarter" idx="61"/>
          </p:nvPr>
        </p:nvSpPr>
        <p:spPr/>
        <p:txBody>
          <a:bodyPr/>
          <a:lstStyle/>
          <a:p>
            <a:r>
              <a:rPr lang="en-US" dirty="0"/>
              <a:t>PD 12 </a:t>
            </a:r>
          </a:p>
          <a:p>
            <a:r>
              <a:rPr lang="en-US" dirty="0"/>
              <a:t>Financial Close Schedule</a:t>
            </a:r>
          </a:p>
          <a:p>
            <a:endParaRPr lang="en-US" dirty="0"/>
          </a:p>
          <a:p>
            <a:endParaRPr lang="en-US" dirty="0"/>
          </a:p>
        </p:txBody>
      </p:sp>
      <p:sp>
        <p:nvSpPr>
          <p:cNvPr id="3" name="Footer Placeholder 2">
            <a:extLst>
              <a:ext uri="{FF2B5EF4-FFF2-40B4-BE49-F238E27FC236}">
                <a16:creationId xmlns:a16="http://schemas.microsoft.com/office/drawing/2014/main" id="{C7FB6AA9-DFCC-E6F3-7E8D-9B3F753E0EE5}"/>
              </a:ext>
            </a:extLst>
          </p:cNvPr>
          <p:cNvSpPr>
            <a:spLocks noGrp="1"/>
          </p:cNvSpPr>
          <p:nvPr>
            <p:ph type="ftr" sz="quarter" idx="63"/>
          </p:nvPr>
        </p:nvSpPr>
        <p:spPr/>
        <p:txBody>
          <a:bodyPr/>
          <a:lstStyle/>
          <a:p>
            <a:r>
              <a:rPr lang="en-US"/>
              <a:t>Unit Controller Call Series © Sodexo July 2022. All rights Reserved</a:t>
            </a:r>
            <a:endParaRPr lang="en-US" dirty="0"/>
          </a:p>
        </p:txBody>
      </p:sp>
    </p:spTree>
    <p:extLst>
      <p:ext uri="{BB962C8B-B14F-4D97-AF65-F5344CB8AC3E}">
        <p14:creationId xmlns:p14="http://schemas.microsoft.com/office/powerpoint/2010/main" val="5484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03B71-373C-4493-B606-A5C83AB47F9F}"/>
              </a:ext>
            </a:extLst>
          </p:cNvPr>
          <p:cNvSpPr txBox="1"/>
          <p:nvPr/>
        </p:nvSpPr>
        <p:spPr>
          <a:xfrm>
            <a:off x="522334" y="340229"/>
            <a:ext cx="7875874" cy="523220"/>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a:ea typeface="+mn-ea"/>
                <a:cs typeface="+mn-cs"/>
              </a:rPr>
              <a:t>FY22 PD12 – Monthly Financial Close Update</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8E600A2-8ABC-48FE-9AAB-6C7D03CCC2BD}"/>
              </a:ext>
            </a:extLst>
          </p:cNvPr>
          <p:cNvSpPr txBox="1"/>
          <p:nvPr/>
        </p:nvSpPr>
        <p:spPr>
          <a:xfrm>
            <a:off x="563876" y="975148"/>
            <a:ext cx="9220203" cy="738664"/>
          </a:xfrm>
          <a:prstGeom prst="rect">
            <a:avLst/>
          </a:prstGeom>
          <a:noFill/>
        </p:spPr>
        <p:txBody>
          <a:bodyPr wrap="square" rtlCol="0">
            <a:spAutoFit/>
          </a:bodyPr>
          <a:lstStyle/>
          <a:p>
            <a:pPr marL="0" marR="0" lvl="0" indent="0" algn="l" defTabSz="609585" rtl="0" eaLnBrk="1" fontAlgn="base" latinLnBrk="0" hangingPunct="1">
              <a:lnSpc>
                <a:spcPct val="80000"/>
              </a:lnSpc>
              <a:spcBef>
                <a:spcPts val="600"/>
              </a:spcBef>
              <a:spcAft>
                <a:spcPts val="600"/>
              </a:spcAft>
              <a:buClr>
                <a:srgbClr val="25359C"/>
              </a:buClr>
              <a:buSzPct val="120000"/>
              <a:buFont typeface="Arial" pitchFamily="34" charset="0"/>
              <a:buNone/>
              <a:tabLst>
                <a:tab pos="1082675" algn="l"/>
                <a:tab pos="1616075" algn="l"/>
                <a:tab pos="2149475" algn="l"/>
                <a:tab pos="8077200" algn="r"/>
              </a:tabLst>
              <a:defRPr/>
            </a:pPr>
            <a:r>
              <a:rPr kumimoji="0" lang="en-US" sz="2000" b="1" i="0" u="sng" strike="noStrike" kern="1200" cap="none" spc="0" normalizeH="0" baseline="0" noProof="0" dirty="0">
                <a:ln>
                  <a:noFill/>
                </a:ln>
                <a:solidFill>
                  <a:srgbClr val="FF0000"/>
                </a:solidFill>
                <a:effectLst/>
                <a:uLnTx/>
                <a:uFillTx/>
                <a:latin typeface="Arial" panose="020B0604020202020204"/>
                <a:ea typeface="+mn-ea"/>
                <a:cs typeface="+mn-cs"/>
              </a:rPr>
              <a:t>August Financial Close Schedule Changes </a:t>
            </a:r>
          </a:p>
          <a:p>
            <a:pPr marL="285750" marR="0" lvl="0" indent="-285750" algn="l" defTabSz="609585" rtl="0" eaLnBrk="1" fontAlgn="base" latinLnBrk="0" hangingPunct="1">
              <a:lnSpc>
                <a:spcPct val="80000"/>
              </a:lnSpc>
              <a:spcBef>
                <a:spcPts val="600"/>
              </a:spcBef>
              <a:spcAft>
                <a:spcPts val="600"/>
              </a:spcAft>
              <a:buClr>
                <a:srgbClr val="25359C"/>
              </a:buClr>
              <a:buSzPct val="120000"/>
              <a:buFont typeface="Arial" panose="020B0604020202020204" pitchFamily="34" charset="0"/>
              <a:buChar char="•"/>
              <a:tabLst>
                <a:tab pos="1082675" algn="l"/>
                <a:tab pos="1616075" algn="l"/>
                <a:tab pos="2149475" algn="l"/>
                <a:tab pos="8077200" algn="r"/>
              </a:tabLst>
              <a:defRPr/>
            </a:pPr>
            <a:r>
              <a:rPr kumimoji="0" lang="en-US" sz="2000" b="1" i="0" u="none" strike="noStrike" kern="1200" cap="none" spc="0" normalizeH="0" baseline="0" noProof="0" dirty="0">
                <a:ln>
                  <a:noFill/>
                </a:ln>
                <a:solidFill>
                  <a:srgbClr val="2A295C"/>
                </a:solidFill>
                <a:effectLst/>
                <a:uLnTx/>
                <a:uFillTx/>
                <a:latin typeface="Arial" panose="020B0604020202020204"/>
                <a:ea typeface="+mn-ea"/>
                <a:cs typeface="+mn-cs"/>
              </a:rPr>
              <a:t>Close schedule has been adjusted to recognize the Labor Day Holiday</a:t>
            </a:r>
          </a:p>
        </p:txBody>
      </p:sp>
      <p:graphicFrame>
        <p:nvGraphicFramePr>
          <p:cNvPr id="4" name="Table 5">
            <a:extLst>
              <a:ext uri="{FF2B5EF4-FFF2-40B4-BE49-F238E27FC236}">
                <a16:creationId xmlns:a16="http://schemas.microsoft.com/office/drawing/2014/main" id="{0F61E885-B6CB-418C-B4BF-D847B896F61F}"/>
              </a:ext>
            </a:extLst>
          </p:cNvPr>
          <p:cNvGraphicFramePr>
            <a:graphicFrameLocks noGrp="1"/>
          </p:cNvGraphicFramePr>
          <p:nvPr>
            <p:extLst>
              <p:ext uri="{D42A27DB-BD31-4B8C-83A1-F6EECF244321}">
                <p14:modId xmlns:p14="http://schemas.microsoft.com/office/powerpoint/2010/main" val="3514479534"/>
              </p:ext>
            </p:extLst>
          </p:nvPr>
        </p:nvGraphicFramePr>
        <p:xfrm>
          <a:off x="563878" y="2158807"/>
          <a:ext cx="11031222" cy="3101981"/>
        </p:xfrm>
        <a:graphic>
          <a:graphicData uri="http://schemas.openxmlformats.org/drawingml/2006/table">
            <a:tbl>
              <a:tblPr firstRow="1" bandRow="1"/>
              <a:tblGrid>
                <a:gridCol w="1327126">
                  <a:extLst>
                    <a:ext uri="{9D8B030D-6E8A-4147-A177-3AD203B41FA5}">
                      <a16:colId xmlns:a16="http://schemas.microsoft.com/office/drawing/2014/main" val="2427974213"/>
                    </a:ext>
                  </a:extLst>
                </a:gridCol>
                <a:gridCol w="1125894">
                  <a:extLst>
                    <a:ext uri="{9D8B030D-6E8A-4147-A177-3AD203B41FA5}">
                      <a16:colId xmlns:a16="http://schemas.microsoft.com/office/drawing/2014/main" val="1454507230"/>
                    </a:ext>
                  </a:extLst>
                </a:gridCol>
                <a:gridCol w="1132114">
                  <a:extLst>
                    <a:ext uri="{9D8B030D-6E8A-4147-A177-3AD203B41FA5}">
                      <a16:colId xmlns:a16="http://schemas.microsoft.com/office/drawing/2014/main" val="2413919184"/>
                    </a:ext>
                  </a:extLst>
                </a:gridCol>
                <a:gridCol w="628261">
                  <a:extLst>
                    <a:ext uri="{9D8B030D-6E8A-4147-A177-3AD203B41FA5}">
                      <a16:colId xmlns:a16="http://schemas.microsoft.com/office/drawing/2014/main" val="3464118256"/>
                    </a:ext>
                  </a:extLst>
                </a:gridCol>
                <a:gridCol w="678025">
                  <a:extLst>
                    <a:ext uri="{9D8B030D-6E8A-4147-A177-3AD203B41FA5}">
                      <a16:colId xmlns:a16="http://schemas.microsoft.com/office/drawing/2014/main" val="1990238601"/>
                    </a:ext>
                  </a:extLst>
                </a:gridCol>
                <a:gridCol w="1312506">
                  <a:extLst>
                    <a:ext uri="{9D8B030D-6E8A-4147-A177-3AD203B41FA5}">
                      <a16:colId xmlns:a16="http://schemas.microsoft.com/office/drawing/2014/main" val="3312452624"/>
                    </a:ext>
                  </a:extLst>
                </a:gridCol>
                <a:gridCol w="1959429">
                  <a:extLst>
                    <a:ext uri="{9D8B030D-6E8A-4147-A177-3AD203B41FA5}">
                      <a16:colId xmlns:a16="http://schemas.microsoft.com/office/drawing/2014/main" val="377391085"/>
                    </a:ext>
                  </a:extLst>
                </a:gridCol>
                <a:gridCol w="1548881">
                  <a:extLst>
                    <a:ext uri="{9D8B030D-6E8A-4147-A177-3AD203B41FA5}">
                      <a16:colId xmlns:a16="http://schemas.microsoft.com/office/drawing/2014/main" val="3094092197"/>
                    </a:ext>
                  </a:extLst>
                </a:gridCol>
                <a:gridCol w="1318986">
                  <a:extLst>
                    <a:ext uri="{9D8B030D-6E8A-4147-A177-3AD203B41FA5}">
                      <a16:colId xmlns:a16="http://schemas.microsoft.com/office/drawing/2014/main" val="3292203430"/>
                    </a:ext>
                  </a:extLst>
                </a:gridCol>
              </a:tblGrid>
              <a:tr h="845093">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600" dirty="0">
                          <a:solidFill>
                            <a:schemeClr val="tx1"/>
                          </a:solidFill>
                        </a:rPr>
                        <a:t>Schedule </a:t>
                      </a:r>
                      <a:br>
                        <a:rPr lang="en-US" sz="1600" dirty="0">
                          <a:solidFill>
                            <a:schemeClr val="tx1"/>
                          </a:solidFill>
                        </a:rPr>
                      </a:br>
                      <a:r>
                        <a:rPr lang="en-US" sz="1600" dirty="0">
                          <a:solidFill>
                            <a:schemeClr val="tx1"/>
                          </a:solidFill>
                        </a:rPr>
                        <a:t>PD12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THUR</a:t>
                      </a:r>
                      <a:br>
                        <a:rPr lang="en-US" sz="1600" dirty="0">
                          <a:solidFill>
                            <a:schemeClr val="tx1"/>
                          </a:solidFill>
                        </a:rPr>
                      </a:br>
                      <a:r>
                        <a:rPr lang="en-US" sz="1600" dirty="0">
                          <a:solidFill>
                            <a:schemeClr val="tx1"/>
                          </a:solidFill>
                        </a:rPr>
                        <a:t>9/1</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FRI      9/2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SAT</a:t>
                      </a:r>
                      <a:br>
                        <a:rPr lang="en-US" sz="1600" dirty="0">
                          <a:solidFill>
                            <a:schemeClr val="tx1"/>
                          </a:solidFill>
                        </a:rPr>
                      </a:br>
                      <a:r>
                        <a:rPr lang="en-US" sz="1600" dirty="0">
                          <a:solidFill>
                            <a:schemeClr val="tx1"/>
                          </a:solidFill>
                        </a:rPr>
                        <a:t>9/3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SUN </a:t>
                      </a:r>
                    </a:p>
                    <a:p>
                      <a:pPr algn="ctr"/>
                      <a:r>
                        <a:rPr lang="en-US" sz="1600" dirty="0">
                          <a:solidFill>
                            <a:schemeClr val="tx1"/>
                          </a:solidFill>
                        </a:rPr>
                        <a:t>9/4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MON        </a:t>
                      </a:r>
                    </a:p>
                    <a:p>
                      <a:pPr algn="ctr"/>
                      <a:r>
                        <a:rPr lang="en-US" sz="1600" dirty="0">
                          <a:solidFill>
                            <a:schemeClr val="tx1"/>
                          </a:solidFill>
                        </a:rPr>
                        <a:t>9/5</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TUE </a:t>
                      </a:r>
                      <a:br>
                        <a:rPr lang="en-US" sz="1600" dirty="0">
                          <a:solidFill>
                            <a:schemeClr val="tx1"/>
                          </a:solidFill>
                        </a:rPr>
                      </a:br>
                      <a:r>
                        <a:rPr lang="en-US" sz="1600" dirty="0">
                          <a:solidFill>
                            <a:schemeClr val="tx1"/>
                          </a:solidFill>
                        </a:rPr>
                        <a:t>9/6</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WED </a:t>
                      </a:r>
                      <a:br>
                        <a:rPr lang="en-US" sz="1600" dirty="0">
                          <a:solidFill>
                            <a:schemeClr val="tx1"/>
                          </a:solidFill>
                        </a:rPr>
                      </a:br>
                      <a:r>
                        <a:rPr lang="en-US" sz="1600" dirty="0">
                          <a:solidFill>
                            <a:schemeClr val="tx1"/>
                          </a:solidFill>
                        </a:rPr>
                        <a:t>9/7</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THUR</a:t>
                      </a:r>
                      <a:br>
                        <a:rPr lang="en-US" sz="1600" dirty="0">
                          <a:solidFill>
                            <a:schemeClr val="tx1"/>
                          </a:solidFill>
                        </a:rPr>
                      </a:br>
                      <a:r>
                        <a:rPr lang="en-US" sz="1600" dirty="0">
                          <a:solidFill>
                            <a:schemeClr val="tx1"/>
                          </a:solidFill>
                        </a:rPr>
                        <a:t>9/8</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extLst>
                  <a:ext uri="{0D108BD9-81ED-4DB2-BD59-A6C34878D82A}">
                    <a16:rowId xmlns:a16="http://schemas.microsoft.com/office/drawing/2014/main" val="227275946"/>
                  </a:ext>
                </a:extLst>
              </a:tr>
              <a:tr h="68206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b="1" dirty="0">
                          <a:solidFill>
                            <a:srgbClr val="002060"/>
                          </a:solidFill>
                        </a:rPr>
                        <a:t>Original &gt;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b="1" dirty="0">
                          <a:solidFill>
                            <a:srgbClr val="002060"/>
                          </a:solidFill>
                        </a:rPr>
                        <a:t>BD+1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BD+2</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BD+3</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BD+4</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FF000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752470522"/>
                  </a:ext>
                </a:extLst>
              </a:tr>
              <a:tr h="0">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l" defTabSz="914400" rtl="0" eaLnBrk="1" latinLnBrk="0" hangingPunct="1"/>
                      <a:r>
                        <a:rPr lang="en-US" sz="1800" b="1" i="0" kern="1200" dirty="0">
                          <a:solidFill>
                            <a:srgbClr val="FF0000"/>
                          </a:solidFill>
                          <a:latin typeface="+mn-lt"/>
                          <a:ea typeface="+mn-ea"/>
                          <a:cs typeface="+mn-cs"/>
                        </a:rPr>
                        <a:t>Revised &gt;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002060"/>
                          </a:solidFill>
                        </a:rPr>
                        <a:t>BD+1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i="0" dirty="0">
                          <a:solidFill>
                            <a:srgbClr val="002060"/>
                          </a:solidFill>
                        </a:rPr>
                        <a:t>BD+2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endParaRPr lang="en-US" sz="1800"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HOLIDAY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extLst>
                  <a:ext uri="{0D108BD9-81ED-4DB2-BD59-A6C34878D82A}">
                    <a16:rowId xmlns:a16="http://schemas.microsoft.com/office/drawing/2014/main" val="2327725664"/>
                  </a:ext>
                </a:extLst>
              </a:tr>
              <a:tr h="120905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p>
                      <a:pPr algn="ctr"/>
                      <a:r>
                        <a:rPr lang="en-US" sz="1200" dirty="0">
                          <a:solidFill>
                            <a:srgbClr val="002060"/>
                          </a:solidFill>
                        </a:rPr>
                        <a:t>UFS transmission deadline </a:t>
                      </a:r>
                      <a:br>
                        <a:rPr lang="en-US" sz="1200" dirty="0">
                          <a:solidFill>
                            <a:srgbClr val="002060"/>
                          </a:solidFill>
                        </a:rPr>
                      </a:br>
                      <a:r>
                        <a:rPr lang="en-US" sz="1200" b="1" dirty="0">
                          <a:solidFill>
                            <a:srgbClr val="002060"/>
                          </a:solidFill>
                        </a:rPr>
                        <a:t>11:45</a:t>
                      </a:r>
                      <a:r>
                        <a:rPr lang="en-US" sz="1200" dirty="0">
                          <a:solidFill>
                            <a:srgbClr val="002060"/>
                          </a:solidFill>
                        </a:rPr>
                        <a:t> </a:t>
                      </a:r>
                      <a:r>
                        <a:rPr lang="en-US" sz="1200" b="1" dirty="0">
                          <a:solidFill>
                            <a:srgbClr val="002060"/>
                          </a:solidFill>
                        </a:rPr>
                        <a:t>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Midday transmission </a:t>
                      </a:r>
                      <a:r>
                        <a:rPr lang="en-US" sz="1200" b="1" dirty="0">
                          <a:solidFill>
                            <a:srgbClr val="002060"/>
                          </a:solidFill>
                        </a:rPr>
                        <a:t>11:45 am ET </a:t>
                      </a:r>
                      <a:r>
                        <a:rPr lang="en-US" sz="1200" dirty="0">
                          <a:solidFill>
                            <a:srgbClr val="002060"/>
                          </a:solidFill>
                        </a:rPr>
                        <a:t>(Schools OSI)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p>
                      <a:pPr algn="ctr"/>
                      <a:r>
                        <a:rPr lang="en-US" sz="1200" dirty="0">
                          <a:solidFill>
                            <a:srgbClr val="002060"/>
                          </a:solidFill>
                        </a:rPr>
                        <a:t>Review prelim results &amp; request adjustments due by </a:t>
                      </a:r>
                      <a:r>
                        <a:rPr lang="en-US" sz="1200" b="1" dirty="0">
                          <a:solidFill>
                            <a:srgbClr val="002060"/>
                          </a:solidFill>
                        </a:rPr>
                        <a:t>8:00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Analyze financial results – final adjustments due by </a:t>
                      </a:r>
                      <a:r>
                        <a:rPr lang="en-US" sz="1200" b="1" dirty="0">
                          <a:solidFill>
                            <a:srgbClr val="002060"/>
                          </a:solidFill>
                        </a:rPr>
                        <a:t>2:00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p>
                      <a:pPr algn="ctr"/>
                      <a:r>
                        <a:rPr lang="en-US" sz="1200" dirty="0">
                          <a:solidFill>
                            <a:srgbClr val="002060"/>
                          </a:solidFill>
                        </a:rPr>
                        <a:t>Final financial results; client settlements available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828070026"/>
                  </a:ext>
                </a:extLst>
              </a:tr>
            </a:tbl>
          </a:graphicData>
        </a:graphic>
      </p:graphicFrame>
      <p:pic>
        <p:nvPicPr>
          <p:cNvPr id="5" name="Graphic 4" descr="Bullseye">
            <a:extLst>
              <a:ext uri="{FF2B5EF4-FFF2-40B4-BE49-F238E27FC236}">
                <a16:creationId xmlns:a16="http://schemas.microsoft.com/office/drawing/2014/main" id="{F69A0773-6084-4497-A6C3-41802B6D8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966140" y="4350856"/>
            <a:ext cx="494545" cy="494545"/>
          </a:xfrm>
          <a:prstGeom prst="rect">
            <a:avLst/>
          </a:prstGeom>
        </p:spPr>
      </p:pic>
    </p:spTree>
    <p:extLst>
      <p:ext uri="{BB962C8B-B14F-4D97-AF65-F5344CB8AC3E}">
        <p14:creationId xmlns:p14="http://schemas.microsoft.com/office/powerpoint/2010/main" val="9786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03B71-373C-4493-B606-A5C83AB47F9F}"/>
              </a:ext>
            </a:extLst>
          </p:cNvPr>
          <p:cNvSpPr txBox="1"/>
          <p:nvPr/>
        </p:nvSpPr>
        <p:spPr>
          <a:xfrm>
            <a:off x="522334" y="340229"/>
            <a:ext cx="823174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a:ea typeface="+mn-ea"/>
                <a:cs typeface="+mn-cs"/>
              </a:rPr>
              <a:t>FY22 PD12 - Mise à jour de la clôture financière mensuelle</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8E600A2-8ABC-48FE-9AAB-6C7D03CCC2BD}"/>
              </a:ext>
            </a:extLst>
          </p:cNvPr>
          <p:cNvSpPr txBox="1"/>
          <p:nvPr/>
        </p:nvSpPr>
        <p:spPr>
          <a:xfrm>
            <a:off x="563878" y="957037"/>
            <a:ext cx="7987940" cy="640175"/>
          </a:xfrm>
          <a:prstGeom prst="rect">
            <a:avLst/>
          </a:prstGeom>
          <a:noFill/>
        </p:spPr>
        <p:txBody>
          <a:bodyPr wrap="square" rtlCol="0">
            <a:spAutoFit/>
          </a:bodyPr>
          <a:lstStyle/>
          <a:p>
            <a:pPr marL="0" marR="0" lvl="0" indent="0" algn="l" defTabSz="609585" rtl="0" eaLnBrk="1" fontAlgn="base" latinLnBrk="0" hangingPunct="1">
              <a:lnSpc>
                <a:spcPct val="80000"/>
              </a:lnSpc>
              <a:spcBef>
                <a:spcPts val="600"/>
              </a:spcBef>
              <a:spcAft>
                <a:spcPts val="600"/>
              </a:spcAft>
              <a:buClr>
                <a:srgbClr val="25359C"/>
              </a:buClr>
              <a:buSzPct val="120000"/>
              <a:buFont typeface="Arial" pitchFamily="34" charset="0"/>
              <a:buNone/>
              <a:tabLst>
                <a:tab pos="1082675" algn="l"/>
                <a:tab pos="1616075" algn="l"/>
                <a:tab pos="2149475" algn="l"/>
                <a:tab pos="8077200" algn="r"/>
              </a:tabLst>
              <a:defRPr/>
            </a:pPr>
            <a:r>
              <a:rPr kumimoji="0" lang="fr-FR" sz="1600" b="1" i="0" u="sng" strike="noStrike" kern="1200" cap="none" spc="0" normalizeH="0" baseline="0" noProof="0" dirty="0">
                <a:ln>
                  <a:noFill/>
                </a:ln>
                <a:solidFill>
                  <a:srgbClr val="FF0000"/>
                </a:solidFill>
                <a:effectLst/>
                <a:uLnTx/>
                <a:uFillTx/>
                <a:latin typeface="Arial" panose="020B0604020202020204"/>
                <a:ea typeface="+mn-ea"/>
                <a:cs typeface="+mn-cs"/>
              </a:rPr>
              <a:t>Modifications du calendrier de clôture financière d'août</a:t>
            </a:r>
          </a:p>
          <a:p>
            <a:pPr marL="0" marR="0" lvl="0" indent="0" algn="l" defTabSz="609585" rtl="0" eaLnBrk="1" fontAlgn="base" latinLnBrk="0" hangingPunct="1">
              <a:lnSpc>
                <a:spcPct val="80000"/>
              </a:lnSpc>
              <a:spcBef>
                <a:spcPts val="600"/>
              </a:spcBef>
              <a:spcAft>
                <a:spcPts val="600"/>
              </a:spcAft>
              <a:buClr>
                <a:srgbClr val="25359C"/>
              </a:buClr>
              <a:buSzPct val="120000"/>
              <a:buFont typeface="Arial" pitchFamily="34" charset="0"/>
              <a:buNone/>
              <a:tabLst>
                <a:tab pos="1082675" algn="l"/>
                <a:tab pos="1616075" algn="l"/>
                <a:tab pos="2149475" algn="l"/>
                <a:tab pos="8077200" algn="r"/>
              </a:tabLst>
              <a:defRPr/>
            </a:pPr>
            <a:r>
              <a:rPr kumimoji="0" lang="fr-FR" sz="1600" b="1" i="0" u="sng" strike="noStrike" kern="1200" cap="none" spc="0" normalizeH="0" baseline="0" noProof="0" dirty="0">
                <a:ln>
                  <a:noFill/>
                </a:ln>
                <a:effectLst/>
                <a:uLnTx/>
                <a:uFillTx/>
                <a:latin typeface="Arial" panose="020B0604020202020204"/>
                <a:ea typeface="+mn-ea"/>
                <a:cs typeface="+mn-cs"/>
              </a:rPr>
              <a:t>L'horaire de fermeture a été ajusté pour reconnaître la fête du Travail</a:t>
            </a:r>
            <a:endParaRPr kumimoji="0" lang="en-US" sz="1600" b="1" i="0" u="none" strike="noStrike" kern="1200" cap="none" spc="0" normalizeH="0" baseline="0" noProof="0" dirty="0">
              <a:ln>
                <a:noFill/>
              </a:ln>
              <a:effectLst/>
              <a:uLnTx/>
              <a:uFillTx/>
              <a:latin typeface="Arial" panose="020B0604020202020204"/>
              <a:ea typeface="+mn-ea"/>
              <a:cs typeface="+mn-cs"/>
            </a:endParaRPr>
          </a:p>
        </p:txBody>
      </p:sp>
      <p:graphicFrame>
        <p:nvGraphicFramePr>
          <p:cNvPr id="4" name="Table 5">
            <a:extLst>
              <a:ext uri="{FF2B5EF4-FFF2-40B4-BE49-F238E27FC236}">
                <a16:creationId xmlns:a16="http://schemas.microsoft.com/office/drawing/2014/main" id="{0F61E885-B6CB-418C-B4BF-D847B896F61F}"/>
              </a:ext>
            </a:extLst>
          </p:cNvPr>
          <p:cNvGraphicFramePr>
            <a:graphicFrameLocks noGrp="1"/>
          </p:cNvGraphicFramePr>
          <p:nvPr/>
        </p:nvGraphicFramePr>
        <p:xfrm>
          <a:off x="563878" y="2158807"/>
          <a:ext cx="11031222" cy="3101981"/>
        </p:xfrm>
        <a:graphic>
          <a:graphicData uri="http://schemas.openxmlformats.org/drawingml/2006/table">
            <a:tbl>
              <a:tblPr firstRow="1" bandRow="1"/>
              <a:tblGrid>
                <a:gridCol w="1310642">
                  <a:extLst>
                    <a:ext uri="{9D8B030D-6E8A-4147-A177-3AD203B41FA5}">
                      <a16:colId xmlns:a16="http://schemas.microsoft.com/office/drawing/2014/main" val="2427974213"/>
                    </a:ext>
                  </a:extLst>
                </a:gridCol>
                <a:gridCol w="1108710">
                  <a:extLst>
                    <a:ext uri="{9D8B030D-6E8A-4147-A177-3AD203B41FA5}">
                      <a16:colId xmlns:a16="http://schemas.microsoft.com/office/drawing/2014/main" val="1454507230"/>
                    </a:ext>
                  </a:extLst>
                </a:gridCol>
                <a:gridCol w="1040130">
                  <a:extLst>
                    <a:ext uri="{9D8B030D-6E8A-4147-A177-3AD203B41FA5}">
                      <a16:colId xmlns:a16="http://schemas.microsoft.com/office/drawing/2014/main" val="2413919184"/>
                    </a:ext>
                  </a:extLst>
                </a:gridCol>
                <a:gridCol w="914400">
                  <a:extLst>
                    <a:ext uri="{9D8B030D-6E8A-4147-A177-3AD203B41FA5}">
                      <a16:colId xmlns:a16="http://schemas.microsoft.com/office/drawing/2014/main" val="3464118256"/>
                    </a:ext>
                  </a:extLst>
                </a:gridCol>
                <a:gridCol w="1165860">
                  <a:extLst>
                    <a:ext uri="{9D8B030D-6E8A-4147-A177-3AD203B41FA5}">
                      <a16:colId xmlns:a16="http://schemas.microsoft.com/office/drawing/2014/main" val="1990238601"/>
                    </a:ext>
                  </a:extLst>
                </a:gridCol>
                <a:gridCol w="1200150">
                  <a:extLst>
                    <a:ext uri="{9D8B030D-6E8A-4147-A177-3AD203B41FA5}">
                      <a16:colId xmlns:a16="http://schemas.microsoft.com/office/drawing/2014/main" val="3312452624"/>
                    </a:ext>
                  </a:extLst>
                </a:gridCol>
                <a:gridCol w="1423463">
                  <a:extLst>
                    <a:ext uri="{9D8B030D-6E8A-4147-A177-3AD203B41FA5}">
                      <a16:colId xmlns:a16="http://schemas.microsoft.com/office/drawing/2014/main" val="377391085"/>
                    </a:ext>
                  </a:extLst>
                </a:gridCol>
                <a:gridCol w="1548881">
                  <a:extLst>
                    <a:ext uri="{9D8B030D-6E8A-4147-A177-3AD203B41FA5}">
                      <a16:colId xmlns:a16="http://schemas.microsoft.com/office/drawing/2014/main" val="3094092197"/>
                    </a:ext>
                  </a:extLst>
                </a:gridCol>
                <a:gridCol w="1318986">
                  <a:extLst>
                    <a:ext uri="{9D8B030D-6E8A-4147-A177-3AD203B41FA5}">
                      <a16:colId xmlns:a16="http://schemas.microsoft.com/office/drawing/2014/main" val="3292203430"/>
                    </a:ext>
                  </a:extLst>
                </a:gridCol>
              </a:tblGrid>
              <a:tr h="845093">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600" dirty="0" err="1">
                          <a:solidFill>
                            <a:schemeClr val="tx1"/>
                          </a:solidFill>
                        </a:rPr>
                        <a:t>programme</a:t>
                      </a:r>
                      <a:br>
                        <a:rPr lang="en-US" sz="1600" dirty="0">
                          <a:solidFill>
                            <a:schemeClr val="tx1"/>
                          </a:solidFill>
                        </a:rPr>
                      </a:br>
                      <a:r>
                        <a:rPr lang="en-US" sz="1600" dirty="0">
                          <a:solidFill>
                            <a:schemeClr val="tx1"/>
                          </a:solidFill>
                        </a:rPr>
                        <a:t>PD12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err="1">
                          <a:solidFill>
                            <a:schemeClr val="tx1"/>
                          </a:solidFill>
                        </a:rPr>
                        <a:t>jeudi</a:t>
                      </a:r>
                      <a:br>
                        <a:rPr lang="en-US" sz="1600" dirty="0">
                          <a:solidFill>
                            <a:schemeClr val="tx1"/>
                          </a:solidFill>
                        </a:rPr>
                      </a:br>
                      <a:r>
                        <a:rPr lang="en-US" sz="1600" dirty="0">
                          <a:solidFill>
                            <a:schemeClr val="tx1"/>
                          </a:solidFill>
                        </a:rPr>
                        <a:t>9/1</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err="1">
                          <a:solidFill>
                            <a:schemeClr val="tx1"/>
                          </a:solidFill>
                        </a:rPr>
                        <a:t>vendredi</a:t>
                      </a:r>
                      <a:r>
                        <a:rPr lang="en-US" sz="1600" dirty="0">
                          <a:solidFill>
                            <a:schemeClr val="tx1"/>
                          </a:solidFill>
                        </a:rPr>
                        <a:t>      9/2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err="1">
                          <a:solidFill>
                            <a:schemeClr val="tx1"/>
                          </a:solidFill>
                        </a:rPr>
                        <a:t>samedi</a:t>
                      </a:r>
                      <a:br>
                        <a:rPr lang="en-US" sz="1600" dirty="0">
                          <a:solidFill>
                            <a:schemeClr val="tx1"/>
                          </a:solidFill>
                        </a:rPr>
                      </a:br>
                      <a:r>
                        <a:rPr lang="en-US" sz="1600" dirty="0">
                          <a:solidFill>
                            <a:schemeClr val="tx1"/>
                          </a:solidFill>
                        </a:rPr>
                        <a:t>9/3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err="1">
                          <a:solidFill>
                            <a:schemeClr val="tx1"/>
                          </a:solidFill>
                        </a:rPr>
                        <a:t>dimanche</a:t>
                      </a:r>
                      <a:r>
                        <a:rPr lang="en-US" sz="1600" dirty="0">
                          <a:solidFill>
                            <a:schemeClr val="tx1"/>
                          </a:solidFill>
                        </a:rPr>
                        <a:t> </a:t>
                      </a:r>
                    </a:p>
                    <a:p>
                      <a:pPr algn="ctr"/>
                      <a:r>
                        <a:rPr lang="en-US" sz="1600" dirty="0">
                          <a:solidFill>
                            <a:schemeClr val="tx1"/>
                          </a:solidFill>
                        </a:rPr>
                        <a:t>9/4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err="1">
                          <a:solidFill>
                            <a:schemeClr val="tx1"/>
                          </a:solidFill>
                        </a:rPr>
                        <a:t>Lundi</a:t>
                      </a:r>
                      <a:r>
                        <a:rPr lang="en-US" sz="1600" dirty="0">
                          <a:solidFill>
                            <a:schemeClr val="tx1"/>
                          </a:solidFill>
                        </a:rPr>
                        <a:t>      </a:t>
                      </a:r>
                    </a:p>
                    <a:p>
                      <a:pPr algn="ctr"/>
                      <a:r>
                        <a:rPr lang="en-US" sz="1600" dirty="0">
                          <a:solidFill>
                            <a:schemeClr val="tx1"/>
                          </a:solidFill>
                        </a:rPr>
                        <a:t>9/5</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err="1">
                          <a:solidFill>
                            <a:schemeClr val="tx1"/>
                          </a:solidFill>
                        </a:rPr>
                        <a:t>mardi</a:t>
                      </a:r>
                      <a:br>
                        <a:rPr lang="en-US" sz="1600" dirty="0">
                          <a:solidFill>
                            <a:schemeClr val="tx1"/>
                          </a:solidFill>
                        </a:rPr>
                      </a:br>
                      <a:r>
                        <a:rPr lang="en-US" sz="1600" dirty="0">
                          <a:solidFill>
                            <a:schemeClr val="tx1"/>
                          </a:solidFill>
                        </a:rPr>
                        <a:t>9/6</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err="1">
                          <a:solidFill>
                            <a:schemeClr val="tx1"/>
                          </a:solidFill>
                        </a:rPr>
                        <a:t>mercredi</a:t>
                      </a:r>
                      <a:r>
                        <a:rPr lang="en-US" sz="1600" dirty="0">
                          <a:solidFill>
                            <a:schemeClr val="tx1"/>
                          </a:solidFill>
                        </a:rPr>
                        <a:t> </a:t>
                      </a:r>
                      <a:br>
                        <a:rPr lang="en-US" sz="1600" dirty="0">
                          <a:solidFill>
                            <a:schemeClr val="tx1"/>
                          </a:solidFill>
                        </a:rPr>
                      </a:br>
                      <a:r>
                        <a:rPr lang="en-US" sz="1600" dirty="0">
                          <a:solidFill>
                            <a:schemeClr val="tx1"/>
                          </a:solidFill>
                        </a:rPr>
                        <a:t>9/7</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jeudi</a:t>
                      </a:r>
                      <a:br>
                        <a:rPr lang="en-US" sz="1600" dirty="0">
                          <a:solidFill>
                            <a:schemeClr val="tx1"/>
                          </a:solidFill>
                        </a:rPr>
                      </a:br>
                      <a:r>
                        <a:rPr lang="en-US" sz="1600" dirty="0">
                          <a:solidFill>
                            <a:schemeClr val="tx1"/>
                          </a:solidFill>
                        </a:rPr>
                        <a:t>9/8</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extLst>
                  <a:ext uri="{0D108BD9-81ED-4DB2-BD59-A6C34878D82A}">
                    <a16:rowId xmlns:a16="http://schemas.microsoft.com/office/drawing/2014/main" val="227275946"/>
                  </a:ext>
                </a:extLst>
              </a:tr>
              <a:tr h="68206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b="1" dirty="0">
                          <a:solidFill>
                            <a:srgbClr val="002060"/>
                          </a:solidFill>
                        </a:rPr>
                        <a:t>Original &gt;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b="1" dirty="0">
                          <a:solidFill>
                            <a:srgbClr val="002060"/>
                          </a:solidFill>
                        </a:rPr>
                        <a:t>BD+1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BD+2</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BD+3</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BD+4</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FF000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752470522"/>
                  </a:ext>
                </a:extLst>
              </a:tr>
              <a:tr h="0">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l" defTabSz="914400" rtl="0" eaLnBrk="1" latinLnBrk="0" hangingPunct="1"/>
                      <a:r>
                        <a:rPr lang="en-US" sz="1800" b="1" i="0" kern="1200" dirty="0" err="1">
                          <a:solidFill>
                            <a:srgbClr val="FF0000"/>
                          </a:solidFill>
                          <a:latin typeface="+mn-lt"/>
                          <a:ea typeface="+mn-ea"/>
                          <a:cs typeface="+mn-cs"/>
                        </a:rPr>
                        <a:t>Modifié</a:t>
                      </a:r>
                      <a:r>
                        <a:rPr lang="en-US" sz="1800" b="1" i="0" kern="1200" dirty="0">
                          <a:solidFill>
                            <a:srgbClr val="FF0000"/>
                          </a:solidFill>
                          <a:latin typeface="+mn-lt"/>
                          <a:ea typeface="+mn-ea"/>
                          <a:cs typeface="+mn-cs"/>
                        </a:rPr>
                        <a:t> &gt;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002060"/>
                          </a:solidFill>
                        </a:rPr>
                        <a:t>BD+1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i="0" dirty="0">
                          <a:solidFill>
                            <a:srgbClr val="002060"/>
                          </a:solidFill>
                        </a:rPr>
                        <a:t>BD+2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endParaRPr lang="en-US" sz="1800"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HOLIDAY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extLst>
                  <a:ext uri="{0D108BD9-81ED-4DB2-BD59-A6C34878D82A}">
                    <a16:rowId xmlns:a16="http://schemas.microsoft.com/office/drawing/2014/main" val="2327725664"/>
                  </a:ext>
                </a:extLst>
              </a:tr>
              <a:tr h="120905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err="1">
                          <a:solidFill>
                            <a:srgbClr val="002060"/>
                          </a:solidFill>
                        </a:rPr>
                        <a:t>Délai</a:t>
                      </a:r>
                      <a:r>
                        <a:rPr lang="en-US" sz="1200" dirty="0">
                          <a:solidFill>
                            <a:srgbClr val="002060"/>
                          </a:solidFill>
                        </a:rPr>
                        <a:t> de transmission UFS</a:t>
                      </a:r>
                      <a:br>
                        <a:rPr lang="en-US" sz="1200" dirty="0">
                          <a:solidFill>
                            <a:srgbClr val="002060"/>
                          </a:solidFill>
                        </a:rPr>
                      </a:br>
                      <a:r>
                        <a:rPr lang="en-US" sz="1200" b="1" dirty="0">
                          <a:solidFill>
                            <a:srgbClr val="002060"/>
                          </a:solidFill>
                        </a:rPr>
                        <a:t>11:45</a:t>
                      </a:r>
                      <a:r>
                        <a:rPr lang="en-US" sz="1200" dirty="0">
                          <a:solidFill>
                            <a:srgbClr val="002060"/>
                          </a:solidFill>
                        </a:rPr>
                        <a:t> </a:t>
                      </a:r>
                      <a:r>
                        <a:rPr lang="en-US" sz="1200" b="1" dirty="0">
                          <a:solidFill>
                            <a:srgbClr val="002060"/>
                          </a:solidFill>
                        </a:rPr>
                        <a:t>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fr-FR" sz="1200" dirty="0">
                          <a:solidFill>
                            <a:srgbClr val="002060"/>
                          </a:solidFill>
                        </a:rPr>
                        <a:t>Examinez les résultats préliminaires et demandez des ajustements avant 20 h 00 HE</a:t>
                      </a:r>
                      <a:endParaRPr lang="en-US" sz="1200" b="1"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rgbClr val="002060"/>
                          </a:solidFill>
                        </a:rPr>
                        <a:t>Analyser les résultats financiers - ajustements finaux dus avant 14h00 HE</a:t>
                      </a:r>
                      <a:endParaRPr lang="en-US" sz="1200" b="1"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fr-FR" sz="1200" dirty="0">
                          <a:solidFill>
                            <a:srgbClr val="002060"/>
                          </a:solidFill>
                        </a:rPr>
                        <a:t>Résultats financiers définitifs ; règlements clients disponibles</a:t>
                      </a: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828070026"/>
                  </a:ext>
                </a:extLst>
              </a:tr>
            </a:tbl>
          </a:graphicData>
        </a:graphic>
      </p:graphicFrame>
      <p:pic>
        <p:nvPicPr>
          <p:cNvPr id="5" name="Graphic 4" descr="Bullseye">
            <a:extLst>
              <a:ext uri="{FF2B5EF4-FFF2-40B4-BE49-F238E27FC236}">
                <a16:creationId xmlns:a16="http://schemas.microsoft.com/office/drawing/2014/main" id="{F69A0773-6084-4497-A6C3-41802B6D8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953077" y="4585987"/>
            <a:ext cx="494545" cy="494545"/>
          </a:xfrm>
          <a:prstGeom prst="rect">
            <a:avLst/>
          </a:prstGeom>
        </p:spPr>
      </p:pic>
    </p:spTree>
    <p:extLst>
      <p:ext uri="{BB962C8B-B14F-4D97-AF65-F5344CB8AC3E}">
        <p14:creationId xmlns:p14="http://schemas.microsoft.com/office/powerpoint/2010/main" val="3322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5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1.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potx  -  Read-Only" id="{802A4777-0C16-45F8-9FFE-F336193B9B67}" vid="{5AB3FADF-4024-41E3-B4FD-98D56D123812}"/>
    </a:ext>
  </a:extLst>
</a:theme>
</file>

<file path=ppt/theme/theme12.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3.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 id="{2312DA8B-DEEA-4078-B00E-51FC23D891BE}" vid="{D1564F80-3D2E-4C82-9085-4676CA4AD939}"/>
    </a:ext>
  </a:extLst>
</a:theme>
</file>

<file path=ppt/theme/theme14.xml><?xml version="1.0" encoding="utf-8"?>
<a:theme xmlns:a="http://schemas.openxmlformats.org/drawingml/2006/main" name="7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5.xml><?xml version="1.0" encoding="utf-8"?>
<a:theme xmlns:a="http://schemas.openxmlformats.org/drawingml/2006/main" name="Template Sodexo EN 2012">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17.xml><?xml version="1.0" encoding="utf-8"?>
<a:theme xmlns:a="http://schemas.openxmlformats.org/drawingml/2006/main" name="6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9.xml><?xml version="1.0" encoding="utf-8"?>
<a:theme xmlns:a="http://schemas.openxmlformats.org/drawingml/2006/main" name="2_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2.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20.xml><?xml version="1.0" encoding="utf-8"?>
<a:theme xmlns:a="http://schemas.openxmlformats.org/drawingml/2006/main" name="8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6.xml><?xml version="1.0" encoding="utf-8"?>
<a:theme xmlns:a="http://schemas.openxmlformats.org/drawingml/2006/main" name="3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7.xml><?xml version="1.0" encoding="utf-8"?>
<a:theme xmlns:a="http://schemas.openxmlformats.org/drawingml/2006/main" name="4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8.xml><?xml version="1.0" encoding="utf-8"?>
<a:theme xmlns:a="http://schemas.openxmlformats.org/drawingml/2006/main" name="9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 id="{2312DA8B-DEEA-4078-B00E-51FC23D891BE}" vid="{D1564F80-3D2E-4C82-9085-4676CA4AD9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ECD062-40BA-4DE8-ADC2-AAB66D74C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Baz 960x540</Template>
  <TotalTime>25573</TotalTime>
  <Words>5444</Words>
  <Application>Microsoft Office PowerPoint</Application>
  <PresentationFormat>Widescreen</PresentationFormat>
  <Paragraphs>616</Paragraphs>
  <Slides>55</Slides>
  <Notes>27</Notes>
  <HiddenSlides>2</HiddenSlides>
  <MMClips>0</MMClips>
  <ScaleCrop>false</ScaleCrop>
  <HeadingPairs>
    <vt:vector size="8" baseType="variant">
      <vt:variant>
        <vt:lpstr>Fonts Used</vt:lpstr>
      </vt:variant>
      <vt:variant>
        <vt:i4>5</vt:i4>
      </vt:variant>
      <vt:variant>
        <vt:lpstr>Theme</vt:lpstr>
      </vt:variant>
      <vt:variant>
        <vt:i4>23</vt:i4>
      </vt:variant>
      <vt:variant>
        <vt:lpstr>Embedded OLE Servers</vt:lpstr>
      </vt:variant>
      <vt:variant>
        <vt:i4>1</vt:i4>
      </vt:variant>
      <vt:variant>
        <vt:lpstr>Slide Titles</vt:lpstr>
      </vt:variant>
      <vt:variant>
        <vt:i4>55</vt:i4>
      </vt:variant>
    </vt:vector>
  </HeadingPairs>
  <TitlesOfParts>
    <vt:vector size="84" baseType="lpstr">
      <vt:lpstr>Arial</vt:lpstr>
      <vt:lpstr>Calibri</vt:lpstr>
      <vt:lpstr>Calibri Light</vt:lpstr>
      <vt:lpstr>Verdana</vt:lpstr>
      <vt:lpstr>Wingdings</vt:lpstr>
      <vt:lpstr>Sodexo Template</vt:lpstr>
      <vt:lpstr>1_Sodexo Template</vt:lpstr>
      <vt:lpstr>7_Internal OnScreen PPT Master</vt:lpstr>
      <vt:lpstr>1_Internal OnScreen PPT Master</vt:lpstr>
      <vt:lpstr>2_Sodexo Template</vt:lpstr>
      <vt:lpstr>3_Sodexo Template</vt:lpstr>
      <vt:lpstr>4_Sodexo Template</vt:lpstr>
      <vt:lpstr>9_Internal OnScreen PPT Master</vt:lpstr>
      <vt:lpstr>1_Theme1</vt:lpstr>
      <vt:lpstr>5_Sodexo Template</vt:lpstr>
      <vt:lpstr>Theme1</vt:lpstr>
      <vt:lpstr>6_Sodexo Template</vt:lpstr>
      <vt:lpstr>2_Theme1</vt:lpstr>
      <vt:lpstr>7_Sodexo Template</vt:lpstr>
      <vt:lpstr>Template Sodexo EN 2012</vt:lpstr>
      <vt:lpstr>3_Theme1</vt:lpstr>
      <vt:lpstr>6_Internal OnScreen PPT Master</vt:lpstr>
      <vt:lpstr>161213_Saffron_Sodexo_PPT_Template</vt:lpstr>
      <vt:lpstr>2_161213_Saffron_Sodexo_PPT_Template</vt:lpstr>
      <vt:lpstr>8_Internal OnScreen PPT Master</vt:lpstr>
      <vt:lpstr>Office Theme</vt:lpstr>
      <vt:lpstr>Internal OnScreen PPT Master</vt:lpstr>
      <vt:lpstr>2_Internal OnScreen PPT Master</vt:lpstr>
      <vt:lpstr>think-cell Slide</vt:lpstr>
      <vt:lpstr>FY22 Unit Controller Call Series July 2022</vt:lpstr>
      <vt:lpstr>Agenda Safety Moment  UFS Update –Jill Helms PD12 Close Schedule –Ann Marie Marbaker Q4 Collections -Brad Hamman Inventory Training and Review -Mark Dobosz Career Profile -Bob Schweickert Questions</vt:lpstr>
      <vt:lpstr>Safety Moment Conference Call Workout</vt:lpstr>
      <vt:lpstr>CONFERENC  E .        CALL . WORKOUT</vt:lpstr>
      <vt:lpstr>PowerPoint Presentation</vt:lpstr>
      <vt:lpstr>PowerPoint Presentation</vt:lpstr>
      <vt:lpstr>PowerPoint Presentation</vt:lpstr>
      <vt:lpstr>PowerPoint Presentation</vt:lpstr>
      <vt:lpstr>PowerPoint Presentation</vt:lpstr>
      <vt:lpstr>Do you have questions?</vt:lpstr>
      <vt:lpstr>AR Collections deadline for Q3 FY22</vt:lpstr>
      <vt:lpstr>CRS Overview</vt:lpstr>
      <vt:lpstr> Collect It! Deadline for Quarter 4, FY22</vt:lpstr>
      <vt:lpstr>Electronic Payments – Deadline for Quarter 4 FY22</vt:lpstr>
      <vt:lpstr>Check Payments – Deadline for Quarter 4 FY22</vt:lpstr>
      <vt:lpstr>Payment Fraud</vt:lpstr>
      <vt:lpstr>CRS Overview</vt:lpstr>
      <vt:lpstr> Collect It! Deadline for Quarter 4, FY22</vt:lpstr>
      <vt:lpstr>Electronic Payments – Deadline for Quarter 4 FY22</vt:lpstr>
      <vt:lpstr>Cheque Payments – Deadline for Quarter 4 FY22</vt:lpstr>
      <vt:lpstr>CRS Overview</vt:lpstr>
      <vt:lpstr>Payment Fraud</vt:lpstr>
      <vt:lpstr>PowerPoint Presentation</vt:lpstr>
      <vt:lpstr>Q&amp;A</vt:lpstr>
      <vt:lpstr>04 Inventory</vt:lpstr>
      <vt:lpstr>PowerPoint Presentation</vt:lpstr>
      <vt:lpstr>INVENTORY – GIA Audit AREAS OF FOCUS</vt:lpstr>
      <vt:lpstr>INVENTORY FY2022 – What’s New</vt:lpstr>
      <vt:lpstr>INVENTORY FY2022 – Focus on Training</vt:lpstr>
      <vt:lpstr>PowerPoint Presentation</vt:lpstr>
      <vt:lpstr>PowerPoint Presentation</vt:lpstr>
      <vt:lpstr>PowerPoint Presentation</vt:lpstr>
      <vt:lpstr>PwC Year-End Inventory Audit</vt:lpstr>
      <vt:lpstr> INTERNAL CONTROL / AP CONTACTS</vt:lpstr>
      <vt:lpstr>APPENDIX: RESOURCE INFORMATION</vt:lpstr>
      <vt:lpstr>INVENTORY AUDIT – Monthly Inventory Best Practices</vt:lpstr>
      <vt:lpstr>INVENTORY AUDIT – Best Practices (Continued)</vt:lpstr>
      <vt:lpstr>UFS INVENTORY TRANSFER MODULE</vt:lpstr>
      <vt:lpstr>INVENTORY TRANSFER OPTION</vt:lpstr>
      <vt:lpstr>Inventory Transfers by “Account”</vt:lpstr>
      <vt:lpstr>Inventory Transfers by “Item”</vt:lpstr>
      <vt:lpstr>JE Submission &amp; Confirmation receipt</vt:lpstr>
      <vt:lpstr>JE Details</vt:lpstr>
      <vt:lpstr>Month-End Inventory Corrections</vt:lpstr>
      <vt:lpstr> Std Close Adj Form: SDX Owned Inventory adjustment</vt:lpstr>
      <vt:lpstr> Std Close Adj Form: CLIENT Owned Inventory Adjustment</vt:lpstr>
      <vt:lpstr>Inventory Trend Analysis – Accessing the Enterprise Tool</vt:lpstr>
      <vt:lpstr>Inventory Trend Analysis (con’t)</vt:lpstr>
      <vt:lpstr>Inventory Trend Analysis (con’t)</vt:lpstr>
      <vt:lpstr>Inventory Trend Alanysis (Con’t)</vt:lpstr>
      <vt:lpstr>QUESTIONS</vt:lpstr>
      <vt:lpstr>05 Career Profile – Bob Schweickert, Director II, Accounting,  FSS Contract Administration</vt:lpstr>
      <vt:lpstr>PowerPoint Presentation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Helms, Jill</cp:lastModifiedBy>
  <cp:revision>55</cp:revision>
  <dcterms:created xsi:type="dcterms:W3CDTF">2021-08-23T03:55:18Z</dcterms:created>
  <dcterms:modified xsi:type="dcterms:W3CDTF">2022-07-19T18:27:09Z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