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5.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6.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8.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9.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10.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11.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12.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13.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2" r:id="rId5"/>
    <p:sldMasterId id="2147483697" r:id="rId6"/>
    <p:sldMasterId id="2147483734" r:id="rId7"/>
    <p:sldMasterId id="2147483776" r:id="rId8"/>
    <p:sldMasterId id="2147483812" r:id="rId9"/>
    <p:sldMasterId id="2147483831" r:id="rId10"/>
    <p:sldMasterId id="2147483868" r:id="rId11"/>
    <p:sldMasterId id="2147483900" r:id="rId12"/>
    <p:sldMasterId id="2147483936" r:id="rId13"/>
    <p:sldMasterId id="2147483972" r:id="rId14"/>
    <p:sldMasterId id="2147483997" r:id="rId15"/>
    <p:sldMasterId id="2147484033" r:id="rId16"/>
    <p:sldMasterId id="2147484075" r:id="rId17"/>
  </p:sldMasterIdLst>
  <p:notesMasterIdLst>
    <p:notesMasterId r:id="rId57"/>
  </p:notesMasterIdLst>
  <p:sldIdLst>
    <p:sldId id="256" r:id="rId18"/>
    <p:sldId id="2147376379" r:id="rId19"/>
    <p:sldId id="2147478375" r:id="rId20"/>
    <p:sldId id="2147478382" r:id="rId21"/>
    <p:sldId id="2147478383" r:id="rId22"/>
    <p:sldId id="2147478376" r:id="rId23"/>
    <p:sldId id="2147374989" r:id="rId24"/>
    <p:sldId id="2147374990" r:id="rId25"/>
    <p:sldId id="2147374991" r:id="rId26"/>
    <p:sldId id="2147374992" r:id="rId27"/>
    <p:sldId id="2147478377" r:id="rId28"/>
    <p:sldId id="2147478378" r:id="rId29"/>
    <p:sldId id="2145705468" r:id="rId30"/>
    <p:sldId id="2147478372" r:id="rId31"/>
    <p:sldId id="2147478374" r:id="rId32"/>
    <p:sldId id="2147478330" r:id="rId33"/>
    <p:sldId id="2147478332" r:id="rId34"/>
    <p:sldId id="2147375584" r:id="rId35"/>
    <p:sldId id="2147375586" r:id="rId36"/>
    <p:sldId id="453" r:id="rId37"/>
    <p:sldId id="2147478380" r:id="rId38"/>
    <p:sldId id="2147478373" r:id="rId39"/>
    <p:sldId id="2147477976" r:id="rId40"/>
    <p:sldId id="2147478262" r:id="rId41"/>
    <p:sldId id="2147478345" r:id="rId42"/>
    <p:sldId id="2147478304" r:id="rId43"/>
    <p:sldId id="2147478348" r:id="rId44"/>
    <p:sldId id="2147478371" r:id="rId45"/>
    <p:sldId id="2147478307" r:id="rId46"/>
    <p:sldId id="2147478306" r:id="rId47"/>
    <p:sldId id="2147478381" r:id="rId48"/>
    <p:sldId id="2147477949" r:id="rId49"/>
    <p:sldId id="2147478261" r:id="rId50"/>
    <p:sldId id="2147478340" r:id="rId51"/>
    <p:sldId id="2147477952" r:id="rId52"/>
    <p:sldId id="2147477989" r:id="rId53"/>
    <p:sldId id="2147478328" r:id="rId54"/>
    <p:sldId id="2147478379" r:id="rId55"/>
    <p:sldId id="27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953E8B-9B73-41C3-88CE-1778914B2AAC}" v="9" dt="2024-02-20T19:14:31.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376" autoAdjust="0"/>
  </p:normalViewPr>
  <p:slideViewPr>
    <p:cSldViewPr snapToGrid="0">
      <p:cViewPr varScale="1">
        <p:scale>
          <a:sx n="90" d="100"/>
          <a:sy n="90" d="100"/>
        </p:scale>
        <p:origin x="114" y="1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bo, Corinne" userId="5f91d2e2-9041-4610-ba2d-7466ed1f64a1" providerId="ADAL" clId="{F6953E8B-9B73-41C3-88CE-1778914B2AAC}"/>
    <pc:docChg chg="undo custSel addSld delSld modSld sldOrd">
      <pc:chgData name="Szabo, Corinne" userId="5f91d2e2-9041-4610-ba2d-7466ed1f64a1" providerId="ADAL" clId="{F6953E8B-9B73-41C3-88CE-1778914B2AAC}" dt="2024-02-20T19:14:47.651" v="1428" actId="1076"/>
      <pc:docMkLst>
        <pc:docMk/>
      </pc:docMkLst>
      <pc:sldChg chg="modSp del mod">
        <pc:chgData name="Szabo, Corinne" userId="5f91d2e2-9041-4610-ba2d-7466ed1f64a1" providerId="ADAL" clId="{F6953E8B-9B73-41C3-88CE-1778914B2AAC}" dt="2024-02-19T14:25:39.479" v="108" actId="47"/>
        <pc:sldMkLst>
          <pc:docMk/>
          <pc:sldMk cId="840252855" sldId="259"/>
        </pc:sldMkLst>
        <pc:spChg chg="mod">
          <ac:chgData name="Szabo, Corinne" userId="5f91d2e2-9041-4610-ba2d-7466ed1f64a1" providerId="ADAL" clId="{F6953E8B-9B73-41C3-88CE-1778914B2AAC}" dt="2024-02-19T14:20:20.696" v="2" actId="255"/>
          <ac:spMkLst>
            <pc:docMk/>
            <pc:sldMk cId="840252855" sldId="259"/>
            <ac:spMk id="9" creationId="{8E0201AB-7D34-4CEC-A747-B32565651285}"/>
          </ac:spMkLst>
        </pc:spChg>
      </pc:sldChg>
      <pc:sldChg chg="del">
        <pc:chgData name="Szabo, Corinne" userId="5f91d2e2-9041-4610-ba2d-7466ed1f64a1" providerId="ADAL" clId="{F6953E8B-9B73-41C3-88CE-1778914B2AAC}" dt="2024-02-19T14:29:18.999" v="144" actId="47"/>
        <pc:sldMkLst>
          <pc:docMk/>
          <pc:sldMk cId="2349109427" sldId="299"/>
        </pc:sldMkLst>
      </pc:sldChg>
      <pc:sldChg chg="del">
        <pc:chgData name="Szabo, Corinne" userId="5f91d2e2-9041-4610-ba2d-7466ed1f64a1" providerId="ADAL" clId="{F6953E8B-9B73-41C3-88CE-1778914B2AAC}" dt="2024-02-19T21:47:20.085" v="1361" actId="47"/>
        <pc:sldMkLst>
          <pc:docMk/>
          <pc:sldMk cId="3056793362" sldId="2147374988"/>
        </pc:sldMkLst>
      </pc:sldChg>
      <pc:sldChg chg="modNotesTx">
        <pc:chgData name="Szabo, Corinne" userId="5f91d2e2-9041-4610-ba2d-7466ed1f64a1" providerId="ADAL" clId="{F6953E8B-9B73-41C3-88CE-1778914B2AAC}" dt="2024-02-19T15:52:30.853" v="1340" actId="5793"/>
        <pc:sldMkLst>
          <pc:docMk/>
          <pc:sldMk cId="505033714" sldId="2147375584"/>
        </pc:sldMkLst>
      </pc:sldChg>
      <pc:sldChg chg="addSp delSp modSp mod modNotesTx">
        <pc:chgData name="Szabo, Corinne" userId="5f91d2e2-9041-4610-ba2d-7466ed1f64a1" providerId="ADAL" clId="{F6953E8B-9B73-41C3-88CE-1778914B2AAC}" dt="2024-02-19T15:18:25.917" v="1326" actId="20577"/>
        <pc:sldMkLst>
          <pc:docMk/>
          <pc:sldMk cId="1819784340" sldId="2147376379"/>
        </pc:sldMkLst>
        <pc:spChg chg="add mod">
          <ac:chgData name="Szabo, Corinne" userId="5f91d2e2-9041-4610-ba2d-7466ed1f64a1" providerId="ADAL" clId="{F6953E8B-9B73-41C3-88CE-1778914B2AAC}" dt="2024-02-19T15:00:01.143" v="369" actId="20577"/>
          <ac:spMkLst>
            <pc:docMk/>
            <pc:sldMk cId="1819784340" sldId="2147376379"/>
            <ac:spMk id="2" creationId="{C7EEF273-F75C-DF33-A771-7B9BDA51F4EB}"/>
          </ac:spMkLst>
        </pc:spChg>
        <pc:spChg chg="del mod">
          <ac:chgData name="Szabo, Corinne" userId="5f91d2e2-9041-4610-ba2d-7466ed1f64a1" providerId="ADAL" clId="{F6953E8B-9B73-41C3-88CE-1778914B2AAC}" dt="2024-02-19T14:52:06.677" v="289" actId="478"/>
          <ac:spMkLst>
            <pc:docMk/>
            <pc:sldMk cId="1819784340" sldId="2147376379"/>
            <ac:spMk id="10" creationId="{D3A62226-9C2B-61D3-9BF3-1FB833B18047}"/>
          </ac:spMkLst>
        </pc:spChg>
      </pc:sldChg>
      <pc:sldChg chg="del">
        <pc:chgData name="Szabo, Corinne" userId="5f91d2e2-9041-4610-ba2d-7466ed1f64a1" providerId="ADAL" clId="{F6953E8B-9B73-41C3-88CE-1778914B2AAC}" dt="2024-02-19T14:31:50.664" v="253" actId="47"/>
        <pc:sldMkLst>
          <pc:docMk/>
          <pc:sldMk cId="2485596005" sldId="2147376388"/>
        </pc:sldMkLst>
      </pc:sldChg>
      <pc:sldChg chg="modNotesTx">
        <pc:chgData name="Szabo, Corinne" userId="5f91d2e2-9041-4610-ba2d-7466ed1f64a1" providerId="ADAL" clId="{F6953E8B-9B73-41C3-88CE-1778914B2AAC}" dt="2024-02-19T15:55:31.236" v="1357" actId="20577"/>
        <pc:sldMkLst>
          <pc:docMk/>
          <pc:sldMk cId="2963388942" sldId="2147477949"/>
        </pc:sldMkLst>
      </pc:sldChg>
      <pc:sldChg chg="del">
        <pc:chgData name="Szabo, Corinne" userId="5f91d2e2-9041-4610-ba2d-7466ed1f64a1" providerId="ADAL" clId="{F6953E8B-9B73-41C3-88CE-1778914B2AAC}" dt="2024-02-20T18:51:48.849" v="1400" actId="47"/>
        <pc:sldMkLst>
          <pc:docMk/>
          <pc:sldMk cId="1037195997" sldId="2147477965"/>
        </pc:sldMkLst>
      </pc:sldChg>
      <pc:sldChg chg="del">
        <pc:chgData name="Szabo, Corinne" userId="5f91d2e2-9041-4610-ba2d-7466ed1f64a1" providerId="ADAL" clId="{F6953E8B-9B73-41C3-88CE-1778914B2AAC}" dt="2024-02-20T18:51:20.641" v="1399" actId="47"/>
        <pc:sldMkLst>
          <pc:docMk/>
          <pc:sldMk cId="3300449612" sldId="2147478251"/>
        </pc:sldMkLst>
      </pc:sldChg>
      <pc:sldChg chg="modNotesTx">
        <pc:chgData name="Szabo, Corinne" userId="5f91d2e2-9041-4610-ba2d-7466ed1f64a1" providerId="ADAL" clId="{F6953E8B-9B73-41C3-88CE-1778914B2AAC}" dt="2024-02-19T15:57:09.832" v="1358" actId="6549"/>
        <pc:sldMkLst>
          <pc:docMk/>
          <pc:sldMk cId="3942060832" sldId="2147478330"/>
        </pc:sldMkLst>
      </pc:sldChg>
      <pc:sldChg chg="modNotesTx">
        <pc:chgData name="Szabo, Corinne" userId="5f91d2e2-9041-4610-ba2d-7466ed1f64a1" providerId="ADAL" clId="{F6953E8B-9B73-41C3-88CE-1778914B2AAC}" dt="2024-02-19T15:57:57.397" v="1360" actId="6549"/>
        <pc:sldMkLst>
          <pc:docMk/>
          <pc:sldMk cId="2251632665" sldId="2147478332"/>
        </pc:sldMkLst>
      </pc:sldChg>
      <pc:sldChg chg="modNotesTx">
        <pc:chgData name="Szabo, Corinne" userId="5f91d2e2-9041-4610-ba2d-7466ed1f64a1" providerId="ADAL" clId="{F6953E8B-9B73-41C3-88CE-1778914B2AAC}" dt="2024-02-19T15:57:17.126" v="1359"/>
        <pc:sldMkLst>
          <pc:docMk/>
          <pc:sldMk cId="2223570136" sldId="2147478372"/>
        </pc:sldMkLst>
      </pc:sldChg>
      <pc:sldChg chg="modNotesTx">
        <pc:chgData name="Szabo, Corinne" userId="5f91d2e2-9041-4610-ba2d-7466ed1f64a1" providerId="ADAL" clId="{F6953E8B-9B73-41C3-88CE-1778914B2AAC}" dt="2024-02-19T15:53:42.721" v="1350" actId="20577"/>
        <pc:sldMkLst>
          <pc:docMk/>
          <pc:sldMk cId="4071160715" sldId="2147478373"/>
        </pc:sldMkLst>
      </pc:sldChg>
      <pc:sldChg chg="addSp modSp add mod ord">
        <pc:chgData name="Szabo, Corinne" userId="5f91d2e2-9041-4610-ba2d-7466ed1f64a1" providerId="ADAL" clId="{F6953E8B-9B73-41C3-88CE-1778914B2AAC}" dt="2024-02-20T19:14:47.651" v="1428" actId="1076"/>
        <pc:sldMkLst>
          <pc:docMk/>
          <pc:sldMk cId="793556375" sldId="2147478375"/>
        </pc:sldMkLst>
        <pc:spChg chg="mod">
          <ac:chgData name="Szabo, Corinne" userId="5f91d2e2-9041-4610-ba2d-7466ed1f64a1" providerId="ADAL" clId="{F6953E8B-9B73-41C3-88CE-1778914B2AAC}" dt="2024-02-19T21:55:38.405" v="1398" actId="20577"/>
          <ac:spMkLst>
            <pc:docMk/>
            <pc:sldMk cId="793556375" sldId="2147478375"/>
            <ac:spMk id="6" creationId="{ECE9560A-98D5-9EEA-8F55-AF63A16540C0}"/>
          </ac:spMkLst>
        </pc:spChg>
        <pc:picChg chg="add mod">
          <ac:chgData name="Szabo, Corinne" userId="5f91d2e2-9041-4610-ba2d-7466ed1f64a1" providerId="ADAL" clId="{F6953E8B-9B73-41C3-88CE-1778914B2AAC}" dt="2024-02-19T14:31:38.705" v="252" actId="1076"/>
          <ac:picMkLst>
            <pc:docMk/>
            <pc:sldMk cId="793556375" sldId="2147478375"/>
            <ac:picMk id="2" creationId="{B593A528-FC5C-E629-3694-6BE716414207}"/>
          </ac:picMkLst>
        </pc:picChg>
        <pc:picChg chg="add mod">
          <ac:chgData name="Szabo, Corinne" userId="5f91d2e2-9041-4610-ba2d-7466ed1f64a1" providerId="ADAL" clId="{F6953E8B-9B73-41C3-88CE-1778914B2AAC}" dt="2024-02-20T19:14:12.594" v="1426" actId="1076"/>
          <ac:picMkLst>
            <pc:docMk/>
            <pc:sldMk cId="793556375" sldId="2147478375"/>
            <ac:picMk id="4" creationId="{781C593B-8F6F-B407-FAEB-640D9E6FF9C2}"/>
          </ac:picMkLst>
        </pc:picChg>
        <pc:picChg chg="add mod">
          <ac:chgData name="Szabo, Corinne" userId="5f91d2e2-9041-4610-ba2d-7466ed1f64a1" providerId="ADAL" clId="{F6953E8B-9B73-41C3-88CE-1778914B2AAC}" dt="2024-02-20T19:14:47.651" v="1428" actId="1076"/>
          <ac:picMkLst>
            <pc:docMk/>
            <pc:sldMk cId="793556375" sldId="2147478375"/>
            <ac:picMk id="5" creationId="{76E5A2CF-042C-AD6D-D644-2E6089FAE557}"/>
          </ac:picMkLst>
        </pc:picChg>
      </pc:sldChg>
      <pc:sldChg chg="modSp add mod modNotesTx">
        <pc:chgData name="Szabo, Corinne" userId="5f91d2e2-9041-4610-ba2d-7466ed1f64a1" providerId="ADAL" clId="{F6953E8B-9B73-41C3-88CE-1778914B2AAC}" dt="2024-02-19T14:30:28.895" v="215" actId="20577"/>
        <pc:sldMkLst>
          <pc:docMk/>
          <pc:sldMk cId="2421746690" sldId="2147478376"/>
        </pc:sldMkLst>
        <pc:spChg chg="mod">
          <ac:chgData name="Szabo, Corinne" userId="5f91d2e2-9041-4610-ba2d-7466ed1f64a1" providerId="ADAL" clId="{F6953E8B-9B73-41C3-88CE-1778914B2AAC}" dt="2024-02-19T14:30:13.181" v="203" actId="20577"/>
          <ac:spMkLst>
            <pc:docMk/>
            <pc:sldMk cId="2421746690" sldId="2147478376"/>
            <ac:spMk id="6" creationId="{30AECABC-C1AD-78EE-A4C3-72ED184C96CD}"/>
          </ac:spMkLst>
        </pc:spChg>
      </pc:sldChg>
      <pc:sldChg chg="modSp add mod ord">
        <pc:chgData name="Szabo, Corinne" userId="5f91d2e2-9041-4610-ba2d-7466ed1f64a1" providerId="ADAL" clId="{F6953E8B-9B73-41C3-88CE-1778914B2AAC}" dt="2024-02-19T14:29:13.566" v="143" actId="6549"/>
        <pc:sldMkLst>
          <pc:docMk/>
          <pc:sldMk cId="2751883659" sldId="2147478377"/>
        </pc:sldMkLst>
        <pc:spChg chg="mod">
          <ac:chgData name="Szabo, Corinne" userId="5f91d2e2-9041-4610-ba2d-7466ed1f64a1" providerId="ADAL" clId="{F6953E8B-9B73-41C3-88CE-1778914B2AAC}" dt="2024-02-19T14:29:13.566" v="143" actId="6549"/>
          <ac:spMkLst>
            <pc:docMk/>
            <pc:sldMk cId="2751883659" sldId="2147478377"/>
            <ac:spMk id="6" creationId="{22679340-A27F-4007-91B4-6A30A00E4841}"/>
          </ac:spMkLst>
        </pc:spChg>
      </pc:sldChg>
      <pc:sldChg chg="modSp add del mod ord">
        <pc:chgData name="Szabo, Corinne" userId="5f91d2e2-9041-4610-ba2d-7466ed1f64a1" providerId="ADAL" clId="{F6953E8B-9B73-41C3-88CE-1778914B2AAC}" dt="2024-02-19T14:24:30.321" v="61" actId="47"/>
        <pc:sldMkLst>
          <pc:docMk/>
          <pc:sldMk cId="256982585" sldId="2147478378"/>
        </pc:sldMkLst>
        <pc:spChg chg="mod">
          <ac:chgData name="Szabo, Corinne" userId="5f91d2e2-9041-4610-ba2d-7466ed1f64a1" providerId="ADAL" clId="{F6953E8B-9B73-41C3-88CE-1778914B2AAC}" dt="2024-02-19T14:24:04.980" v="60" actId="14100"/>
          <ac:spMkLst>
            <pc:docMk/>
            <pc:sldMk cId="256982585" sldId="2147478378"/>
            <ac:spMk id="6" creationId="{432BCE3D-AB5C-8D80-EC20-E71F9C24C849}"/>
          </ac:spMkLst>
        </pc:spChg>
      </pc:sldChg>
      <pc:sldChg chg="modSp add mod ord">
        <pc:chgData name="Szabo, Corinne" userId="5f91d2e2-9041-4610-ba2d-7466ed1f64a1" providerId="ADAL" clId="{F6953E8B-9B73-41C3-88CE-1778914B2AAC}" dt="2024-02-19T14:27:21.958" v="129" actId="14100"/>
        <pc:sldMkLst>
          <pc:docMk/>
          <pc:sldMk cId="779913781" sldId="2147478378"/>
        </pc:sldMkLst>
        <pc:spChg chg="mod">
          <ac:chgData name="Szabo, Corinne" userId="5f91d2e2-9041-4610-ba2d-7466ed1f64a1" providerId="ADAL" clId="{F6953E8B-9B73-41C3-88CE-1778914B2AAC}" dt="2024-02-19T14:27:21.958" v="129" actId="14100"/>
          <ac:spMkLst>
            <pc:docMk/>
            <pc:sldMk cId="779913781" sldId="2147478378"/>
            <ac:spMk id="6" creationId="{38BC0591-32CA-FED0-56B4-36B62E9B153B}"/>
          </ac:spMkLst>
        </pc:spChg>
      </pc:sldChg>
      <pc:sldChg chg="add ord">
        <pc:chgData name="Szabo, Corinne" userId="5f91d2e2-9041-4610-ba2d-7466ed1f64a1" providerId="ADAL" clId="{F6953E8B-9B73-41C3-88CE-1778914B2AAC}" dt="2024-02-19T14:53:59.493" v="296"/>
        <pc:sldMkLst>
          <pc:docMk/>
          <pc:sldMk cId="2129882155" sldId="2147478379"/>
        </pc:sldMkLst>
      </pc:sldChg>
      <pc:sldChg chg="add ord modNotesTx">
        <pc:chgData name="Szabo, Corinne" userId="5f91d2e2-9041-4610-ba2d-7466ed1f64a1" providerId="ADAL" clId="{F6953E8B-9B73-41C3-88CE-1778914B2AAC}" dt="2024-02-19T15:53:33.181" v="1345" actId="6549"/>
        <pc:sldMkLst>
          <pc:docMk/>
          <pc:sldMk cId="3402385618" sldId="2147478380"/>
        </pc:sldMkLst>
      </pc:sldChg>
      <pc:sldChg chg="add ord modNotesTx">
        <pc:chgData name="Szabo, Corinne" userId="5f91d2e2-9041-4610-ba2d-7466ed1f64a1" providerId="ADAL" clId="{F6953E8B-9B73-41C3-88CE-1778914B2AAC}" dt="2024-02-19T15:55:23.145" v="1353" actId="6549"/>
        <pc:sldMkLst>
          <pc:docMk/>
          <pc:sldMk cId="3077104737" sldId="2147478381"/>
        </pc:sldMkLst>
      </pc:sldChg>
      <pc:sldChg chg="modNotesTx">
        <pc:chgData name="Szabo, Corinne" userId="5f91d2e2-9041-4610-ba2d-7466ed1f64a1" providerId="ADAL" clId="{F6953E8B-9B73-41C3-88CE-1778914B2AAC}" dt="2024-02-20T19:07:02.102" v="1412" actId="20577"/>
        <pc:sldMkLst>
          <pc:docMk/>
          <pc:sldMk cId="3902353783" sldId="2147478382"/>
        </pc:sldMkLst>
      </pc:sldChg>
      <pc:sldChg chg="addSp modSp new mod modNotesTx">
        <pc:chgData name="Szabo, Corinne" userId="5f91d2e2-9041-4610-ba2d-7466ed1f64a1" providerId="ADAL" clId="{F6953E8B-9B73-41C3-88CE-1778914B2AAC}" dt="2024-02-20T19:13:33.172" v="1424" actId="14100"/>
        <pc:sldMkLst>
          <pc:docMk/>
          <pc:sldMk cId="4146929807" sldId="2147478383"/>
        </pc:sldMkLst>
        <pc:spChg chg="add mod">
          <ac:chgData name="Szabo, Corinne" userId="5f91d2e2-9041-4610-ba2d-7466ed1f64a1" providerId="ADAL" clId="{F6953E8B-9B73-41C3-88CE-1778914B2AAC}" dt="2024-02-20T19:13:33.172" v="1424" actId="14100"/>
          <ac:spMkLst>
            <pc:docMk/>
            <pc:sldMk cId="4146929807" sldId="2147478383"/>
            <ac:spMk id="4" creationId="{4196A492-73C0-4DBD-1250-6BDFFC524671}"/>
          </ac:spMkLst>
        </pc:spChg>
        <pc:picChg chg="add">
          <ac:chgData name="Szabo, Corinne" userId="5f91d2e2-9041-4610-ba2d-7466ed1f64a1" providerId="ADAL" clId="{F6953E8B-9B73-41C3-88CE-1778914B2AAC}" dt="2024-02-20T19:10:58.118" v="1414" actId="22"/>
          <ac:picMkLst>
            <pc:docMk/>
            <pc:sldMk cId="4146929807" sldId="2147478383"/>
            <ac:picMk id="3" creationId="{185588C5-6CC2-F60D-9E2F-A66D77ADE206}"/>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6:09:34.523"/>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21:00:02.366"/>
    </inkml:context>
    <inkml:brush xml:id="br0">
      <inkml:brushProperty name="width" value="0.17143" units="cm"/>
      <inkml:brushProperty name="height" value="0.17143" units="cm"/>
      <inkml:brushProperty name="color" value="#25359C"/>
    </inkml:brush>
  </inkml:definitions>
  <inkml:trace contextRef="#ctx0" brushRef="#br0">133 133 7315,'0'-8'-967,"0"1"1134,0 7 5,0-6-97,0 4 6,0-4 75,7 6-30,-6 0 6557,6 0-6455,-20 0 56,10 0-210,-11 0 0,13 0-181,-4 0 107,3 0 27,-4 0 73,-1 0-15,6 0-19,-12 0 1,11 1 59,-3 4-80,-3-3 1,5 4 45,-7-6-94,7 7 1,-6-6 16,4 4 0,4-1-11,-4 0 1,2-2 35,-2 3 1,3-2 37,-3 2-94,4-3-177,1 4 134,-7 1 1,5-4 56,-2 7-8,2-7 1,2 5-29,0-3 18,0-3 0,0 6-54,0-3-8,0-3 68,0 11 0,5-10-15,0 7-82,6-7 0,-3 5 82,7-3 0,-5-3 53,0 3 0,-1-4-27,6-1 0,-5 2 12,0 3-2,-1-4 14,6 6-19,0-7 1,0-2 7,-1-3 1,-4 4-21,0-4 0,-5-2 11,5 2 0,-6-4-39,6 4 0,-6-2 38,0 2 0,3 2 0,-2-7 0,0 5 44,-5-4 0,1 4 5,4-5 1,-3 5-21,3-5 1,-4 5 7,-1-5 1,0 6-27,0-6 0,0 5 8,0-5 0,0 5 47,0-5 1,0 5 7,0-4 0,0 4 72,0-5 54,0 7-87,-6-10 1,3 6 39,-7-3-68,7 4 1,-6 1 95,5 0-33,2 0 12,-11-2-83,11 6-159,-11-6 1,10 2 176,-7 1-14,7-1-118,-10 5-171,11 0 197,-11 0 0,10 0-11,-7 0-1,7 0 40,-10 0-13,11 6 0,-9-3-45,6 7 1,0-5-232,5 5 138,-7-7-25,6 10 79,-6-5 0,2 2 35,0 0 1,0-5-14,5 5-11,0 0 40,0 4 0,2 1-15,3 0 1,-3-6 3,2 1 1,3-5-157,-2 5 1,1-7-164,-1 2 1,-1 2-1088,5-2 1041,-5-1 0,7-2-1896,-6 3 2301,6-3 0,-2 4 0,5-6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6:09:34.523"/>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0:19:06.691"/>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0:20:05.467"/>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0:20:06.672"/>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6:16:47.521"/>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6:20:17.809"/>
    </inkml:context>
    <inkml:brush xml:id="br0">
      <inkml:brushProperty name="width" value="0.17143" units="cm"/>
      <inkml:brushProperty name="height" value="0.17143" units="cm"/>
      <inkml:brushProperty name="color" value="#25359C"/>
    </inkml:brush>
  </inkml:definitions>
  <inkml:trace contextRef="#ctx0" brushRef="#br0">236 29 8005,'1'-8'412,"3"2"419,0-1-489,1 6 1696,-5-6-2089,0 20 0,0-8 0,0 10 81,0-2 1,0 0 0,0 2-1,0-1 94,0 1 1,-1 0-1,-3-1-105,0 1 34,-1 0 1,5-1-1,0 1 1,-2 0 16,-3 0 0,4-1 1,-4 1-1,3 0-63,2-1 0,0 1 0,0 0-10,0-1 1,0 1 0,0 0 0,0 1-123,0 4 148,0-4 0,0 5 0,-2-6-27,-3 0 0,4-1 0,-4 1 0,3 0 4,2-1 0,0 1 0,0 0 14,0 0 1,0-1 0,0 1-27,0 0 0,0-1 0,0 1-60,0 0 73,0-1 1,0 1 0,0 0-16,0 0 0,-1-6 0,-3 1 6,-1 2 1,1 1 0,4 1 28,0 1-27,0 0 1,0-1 0,0 1-28,0 0 0,0 0 7,0-1 1,0 1-1,0 0 1,0-1-65,0 1 1,0 0 0,0-1 49,0 1 22,0-7 0,0 5 1,0-3-50,0 3 0,0-3 0,0 0 52,0 1 0,0-3 0,0 2-58,0 2 0,0-4-37,0 2 56,0-1-85,0 0 88,0 4 1,0-10-13,0 7 29,0-7-13,0 4 80,6-7 0,-3-5-64,7 0 26,-7 0 0,6-2 23,-4-2 0,-2-5 41,7 0 0,-7 4-59,2 0 79,-4 7 1,1-10 131,3 3-186,-3-3 2,4-2 0,-6 5 0,2 1 16,3-3 1,-4 4 0,4-2 44,-3-1 0,-2-2-220,0-2 191,6 0-22,-4 1 0,4-1 95,-6 0 1,0 1-90,0-1 1,0 5 130,0 0 1,0 0-182,0-4 0,0-1 72,0 0 36,0 1-67,0-1 67,0 0 0,0 5-61,0 1 1,0-1 38,0-5-15,0 0-93,0 7 1,0-5 10,0 3 0,0 2 8,0-2 0,0 1 17,0-6 1,0 5 7,0 0 1,0 5-10,0-4 73,0 5 1,-4-9-64,-1 4 1,0 0 2,5 0-8,0 5 1,-2-7 0,-1 4-21,-2-1 1,0 3 0,5-5-28,0-1 0,0 3 35,0-2 1,-5 0-10,0-4 1,0 4 184,5 0-144,0 7 0,0-5-5,0 3-9,0 3 12,0-11 0,0 10-146,0-7 1,0 5 86,0-5 0,0 5 96,0-5 12,0 1 1,0-6-82,0 0 23,0 7 1,0 0-20,0 3-56,0 3 64,0-11-6,0 5 0,-1-5-18,-4 3 1,3-3 287,-4 12 147,6-12-435,0 4 132,0-5 21,0-1-269,0 0 17,0 1 132,0 5-35,0-4 20,0 12-4,0-12 0,0 9-67,0-5 68,0 5-2,0-2-1,0-1-58,0 6-1384,0-6 0,0 1 0,0-3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6:20:17.810"/>
    </inkml:context>
    <inkml:brush xml:id="br0">
      <inkml:brushProperty name="width" value="0.17143" units="cm"/>
      <inkml:brushProperty name="height" value="0.17143" units="cm"/>
      <inkml:brushProperty name="color" value="#25359C"/>
    </inkml:brush>
  </inkml:definitions>
  <inkml:trace contextRef="#ctx0" brushRef="#br0">133 133 7315,'0'-8'-967,"0"1"1134,0 7 5,0-6-97,0 4 6,0-4 75,7 6-30,-6 0 6557,6 0-6455,-20 0 56,10 0-210,-11 0 0,13 0-181,-4 0 107,3 0 27,-4 0 73,-1 0-15,6 0-19,-12 0 1,11 1 59,-3 4-80,-3-3 1,5 4 45,-7-6-94,7 7 1,-6-6 16,4 4 0,4-1-11,-4 0 1,2-2 35,-2 3 1,3-2 37,-3 2-94,4-3-177,1 4 134,-7 1 1,5-4 56,-2 7-8,2-7 1,2 5-29,0-3 18,0-3 0,0 6-54,0-3-8,0-3 68,0 11 0,5-10-15,0 7-82,6-7 0,-3 5 82,7-3 0,-5-3 53,0 3 0,-1-4-27,6-1 0,-5 2 12,0 3-2,-1-4 14,6 6-19,0-7 1,0-2 7,-1-3 1,-4 4-21,0-4 0,-5-2 11,5 2 0,-6-4-39,6 4 0,-6-2 38,0 2 0,3 2 0,-2-7 0,0 5 44,-5-4 0,1 4 5,4-5 1,-3 5-21,3-5 1,-4 5 7,-1-5 1,0 6-27,0-6 0,0 5 8,0-5 0,0 5 47,0-5 1,0 5 7,0-4 0,0 4 72,0-5 54,0 7-87,-6-10 1,3 6 39,-7-3-68,7 4 1,-6 1 95,5 0-33,2 0 12,-11-2-83,11 6-159,-11-6 1,10 2 176,-7 1-14,7-1-118,-10 5-171,11 0 197,-11 0 0,10 0-11,-7 0-1,7 0 40,-10 0-13,11 6 0,-9-3-45,6 7 1,0-5-232,5 5 138,-7-7-25,6 10 79,-6-5 0,2 2 35,0 0 1,0-5-14,5 5-11,0 0 40,0 4 0,2 1-15,3 0 1,-3-6 3,2 1 1,3-5-157,-2 5 1,1-7-164,-1 2 1,-1 2-1088,5-2 1041,-5-1 0,7-2-1896,-6 3 2301,6-3 0,-2 4 0,5-6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0:20:05.936"/>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21:00:02.365"/>
    </inkml:context>
    <inkml:brush xml:id="br0">
      <inkml:brushProperty name="width" value="0.17143" units="cm"/>
      <inkml:brushProperty name="height" value="0.17143" units="cm"/>
      <inkml:brushProperty name="color" value="#25359C"/>
    </inkml:brush>
  </inkml:definitions>
  <inkml:trace contextRef="#ctx0" brushRef="#br0">236 29 8005,'1'-8'412,"3"2"419,0-1-489,1 6 1696,-5-6-2089,0 20 0,0-8 0,0 10 81,0-2 1,0 0 0,0 2-1,0-1 94,0 1 1,-1 0-1,-3-1-105,0 1 34,-1 0 1,5-1-1,0 1 1,-2 0 16,-3 0 0,4-1 1,-4 1-1,3 0-63,2-1 0,0 1 0,0 0-10,0-1 1,0 1 0,0 0 0,0 1-123,0 4 148,0-4 0,0 5 0,-2-6-27,-3 0 0,4-1 0,-4 1 0,3 0 4,2-1 0,0 1 0,0 0 14,0 0 1,0-1 0,0 1-27,0 0 0,0-1 0,0 1-60,0 0 73,0-1 1,0 1 0,0 0-16,0 0 0,-1-6 0,-3 1 6,-1 2 1,1 1 0,4 1 28,0 1-27,0 0 1,0-1 0,0 1-28,0 0 0,0 0 7,0-1 1,0 1-1,0 0 1,0-1-65,0 1 1,0 0 0,0-1 49,0 1 22,0-7 0,0 5 1,0-3-50,0 3 0,0-3 0,0 0 52,0 1 0,0-3 0,0 2-58,0 2 0,0-4-37,0 2 56,0-1-85,0 0 88,0 4 1,0-10-13,0 7 29,0-7-13,0 4 80,6-7 0,-3-5-64,7 0 26,-7 0 0,6-2 23,-4-2 0,-2-5 41,7 0 0,-7 4-59,2 0 79,-4 7 1,1-10 131,3 3-186,-3-3 2,4-2 0,-6 5 0,2 1 16,3-3 1,-4 4 0,4-2 44,-3-1 0,-2-2-220,0-2 191,6 0-22,-4 1 0,4-1 95,-6 0 1,0 1-90,0-1 1,0 5 130,0 0 1,0 0-182,0-4 0,0-1 72,0 0 36,0 1-67,0-1 67,0 0 0,0 5-61,0 1 1,0-1 38,0-5-15,0 0-93,0 7 1,0-5 10,0 3 0,0 2 8,0-2 0,0 1 17,0-6 1,0 5 7,0 0 1,0 5-10,0-4 73,0 5 1,-4-9-64,-1 4 1,0 0 2,5 0-8,0 5 1,-2-7 0,-1 4-21,-2-1 1,0 3 0,5-5-28,0-1 0,0 3 35,0-2 1,-5 0-10,0-4 1,0 4 184,5 0-144,0 7 0,0-5-5,0 3-9,0 3 12,0-11 0,0 10-146,0-7 1,0 5 86,0-5 0,0 5 96,0-5 12,0 1 1,0-6-82,0 0 23,0 7 1,0 0-20,0 3-56,0 3 64,0-11-6,0 5 0,-1-5-18,-4 3 1,3-3 287,-4 12 147,6-12-435,0 4 132,0-5 21,0-1-269,0 0 17,0 1 132,0 5-35,0-4 20,0 12-4,0-12 0,0 9-67,0-5 68,0 5-2,0-2-1,0-1-58,0 6-1384,0-6 0,0 1 0,0-3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0:19:06.691"/>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21:00:02.366"/>
    </inkml:context>
    <inkml:brush xml:id="br0">
      <inkml:brushProperty name="width" value="0.17143" units="cm"/>
      <inkml:brushProperty name="height" value="0.17143" units="cm"/>
      <inkml:brushProperty name="color" value="#25359C"/>
    </inkml:brush>
  </inkml:definitions>
  <inkml:trace contextRef="#ctx0" brushRef="#br0">133 133 7315,'0'-8'-967,"0"1"1134,0 7 5,0-6-97,0 4 6,0-4 75,7 6-30,-6 0 6557,6 0-6455,-20 0 56,10 0-210,-11 0 0,13 0-181,-4 0 107,3 0 27,-4 0 73,-1 0-15,6 0-19,-12 0 1,11 1 59,-3 4-80,-3-3 1,5 4 45,-7-6-94,7 7 1,-6-6 16,4 4 0,4-1-11,-4 0 1,2-2 35,-2 3 1,3-2 37,-3 2-94,4-3-177,1 4 134,-7 1 1,5-4 56,-2 7-8,2-7 1,2 5-29,0-3 18,0-3 0,0 6-54,0-3-8,0-3 68,0 11 0,5-10-15,0 7-82,6-7 0,-3 5 82,7-3 0,-5-3 53,0 3 0,-1-4-27,6-1 0,-5 2 12,0 3-2,-1-4 14,6 6-19,0-7 1,0-2 7,-1-3 1,-4 4-21,0-4 0,-5-2 11,5 2 0,-6-4-39,6 4 0,-6-2 38,0 2 0,3 2 0,-2-7 0,0 5 44,-5-4 0,1 4 5,4-5 1,-3 5-21,3-5 1,-4 5 7,-1-5 1,0 6-27,0-6 0,0 5 8,0-5 0,0 5 47,0-5 1,0 5 7,0-4 0,0 4 72,0-5 54,0 7-87,-6-10 1,3 6 39,-7-3-68,7 4 1,-6 1 95,5 0-33,2 0 12,-11-2-83,11 6-159,-11-6 1,10 2 176,-7 1-14,7-1-118,-10 5-171,11 0 197,-11 0 0,10 0-11,-7 0-1,7 0 40,-10 0-13,11 6 0,-9-3-45,6 7 1,0-5-232,5 5 138,-7-7-25,6 10 79,-6-5 0,2 2 35,0 0 1,0-5-14,5 5-11,0 0 40,0 4 0,2 1-15,3 0 1,-3-6 3,2 1 1,3-5-157,-2 5 1,1-7-164,-1 2 1,-1 2-1088,5-2 1041,-5-1 0,7-2-1896,-6 3 2301,6-3 0,-2 4 0,5-6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6:09:34.523"/>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0:19:06.691"/>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0:20:05.467"/>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0:20:06.672"/>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6:16:47.521"/>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6:20:17.809"/>
    </inkml:context>
    <inkml:brush xml:id="br0">
      <inkml:brushProperty name="width" value="0.17143" units="cm"/>
      <inkml:brushProperty name="height" value="0.17143" units="cm"/>
      <inkml:brushProperty name="color" value="#25359C"/>
    </inkml:brush>
  </inkml:definitions>
  <inkml:trace contextRef="#ctx0" brushRef="#br0">236 29 8005,'1'-8'412,"3"2"419,0-1-489,1 6 1696,-5-6-2089,0 20 0,0-8 0,0 10 81,0-2 1,0 0 0,0 2-1,0-1 94,0 1 1,-1 0-1,-3-1-105,0 1 34,-1 0 1,5-1-1,0 1 1,-2 0 16,-3 0 0,4-1 1,-4 1-1,3 0-63,2-1 0,0 1 0,0 0-10,0-1 1,0 1 0,0 0 0,0 1-123,0 4 148,0-4 0,0 5 0,-2-6-27,-3 0 0,4-1 0,-4 1 0,3 0 4,2-1 0,0 1 0,0 0 14,0 0 1,0-1 0,0 1-27,0 0 0,0-1 0,0 1-60,0 0 73,0-1 1,0 1 0,0 0-16,0 0 0,-1-6 0,-3 1 6,-1 2 1,1 1 0,4 1 28,0 1-27,0 0 1,0-1 0,0 1-28,0 0 0,0 0 7,0-1 1,0 1-1,0 0 1,0-1-65,0 1 1,0 0 0,0-1 49,0 1 22,0-7 0,0 5 1,0-3-50,0 3 0,0-3 0,0 0 52,0 1 0,0-3 0,0 2-58,0 2 0,0-4-37,0 2 56,0-1-85,0 0 88,0 4 1,0-10-13,0 7 29,0-7-13,0 4 80,6-7 0,-3-5-64,7 0 26,-7 0 0,6-2 23,-4-2 0,-2-5 41,7 0 0,-7 4-59,2 0 79,-4 7 1,1-10 131,3 3-186,-3-3 2,4-2 0,-6 5 0,2 1 16,3-3 1,-4 4 0,4-2 44,-3-1 0,-2-2-220,0-2 191,6 0-22,-4 1 0,4-1 95,-6 0 1,0 1-90,0-1 1,0 5 130,0 0 1,0 0-182,0-4 0,0-1 72,0 0 36,0 1-67,0-1 67,0 0 0,0 5-61,0 1 1,0-1 38,0-5-15,0 0-93,0 7 1,0-5 10,0 3 0,0 2 8,0-2 0,0 1 17,0-6 1,0 5 7,0 0 1,0 5-10,0-4 73,0 5 1,-4-9-64,-1 4 1,0 0 2,5 0-8,0 5 1,-2-7 0,-1 4-21,-2-1 1,0 3 0,5-5-28,0-1 0,0 3 35,0-2 1,-5 0-10,0-4 1,0 4 184,5 0-144,0 7 0,0-5-5,0 3-9,0 3 12,0-11 0,0 10-146,0-7 1,0 5 86,0-5 0,0 5 96,0-5 12,0 1 1,0-6-82,0 0 23,0 7 1,0 0-20,0 3-56,0 3 64,0-11-6,0 5 0,-1-5-18,-4 3 1,3-3 287,-4 12 147,6-12-435,0 4 132,0-5 21,0-1-269,0 0 17,0 1 132,0 5-35,0-4 20,0 12-4,0-12 0,0 9-67,0-5 68,0 5-2,0-2-1,0-1-58,0 6-1384,0-6 0,0 1 0,0-3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6:20:17.810"/>
    </inkml:context>
    <inkml:brush xml:id="br0">
      <inkml:brushProperty name="width" value="0.17143" units="cm"/>
      <inkml:brushProperty name="height" value="0.17143" units="cm"/>
      <inkml:brushProperty name="color" value="#25359C"/>
    </inkml:brush>
  </inkml:definitions>
  <inkml:trace contextRef="#ctx0" brushRef="#br0">133 133 7315,'0'-8'-967,"0"1"1134,0 7 5,0-6-97,0 4 6,0-4 75,7 6-30,-6 0 6557,6 0-6455,-20 0 56,10 0-210,-11 0 0,13 0-181,-4 0 107,3 0 27,-4 0 73,-1 0-15,6 0-19,-12 0 1,11 1 59,-3 4-80,-3-3 1,5 4 45,-7-6-94,7 7 1,-6-6 16,4 4 0,4-1-11,-4 0 1,2-2 35,-2 3 1,3-2 37,-3 2-94,4-3-177,1 4 134,-7 1 1,5-4 56,-2 7-8,2-7 1,2 5-29,0-3 18,0-3 0,0 6-54,0-3-8,0-3 68,0 11 0,5-10-15,0 7-82,6-7 0,-3 5 82,7-3 0,-5-3 53,0 3 0,-1-4-27,6-1 0,-5 2 12,0 3-2,-1-4 14,6 6-19,0-7 1,0-2 7,-1-3 1,-4 4-21,0-4 0,-5-2 11,5 2 0,-6-4-39,6 4 0,-6-2 38,0 2 0,3 2 0,-2-7 0,0 5 44,-5-4 0,1 4 5,4-5 1,-3 5-21,3-5 1,-4 5 7,-1-5 1,0 6-27,0-6 0,0 5 8,0-5 0,0 5 47,0-5 1,0 5 7,0-4 0,0 4 72,0-5 54,0 7-87,-6-10 1,3 6 39,-7-3-68,7 4 1,-6 1 95,5 0-33,2 0 12,-11-2-83,11 6-159,-11-6 1,10 2 176,-7 1-14,7-1-118,-10 5-171,11 0 197,-11 0 0,10 0-11,-7 0-1,7 0 40,-10 0-13,11 6 0,-9-3-45,6 7 1,0-5-232,5 5 138,-7-7-25,6 10 79,-6-5 0,2 2 35,0 0 1,0-5-14,5 5-11,0 0 40,0 4 0,2 1-15,3 0 1,-3-6 3,2 1 1,3-5-157,-2 5 1,1-7-164,-1 2 1,-1 2-1088,5-2 1041,-5-1 0,7-2-1896,-6 3 2301,6-3 0,-2 4 0,5-6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0:20:05.936"/>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21:00:02.365"/>
    </inkml:context>
    <inkml:brush xml:id="br0">
      <inkml:brushProperty name="width" value="0.17143" units="cm"/>
      <inkml:brushProperty name="height" value="0.17143" units="cm"/>
      <inkml:brushProperty name="color" value="#25359C"/>
    </inkml:brush>
  </inkml:definitions>
  <inkml:trace contextRef="#ctx0" brushRef="#br0">236 29 8005,'1'-8'412,"3"2"419,0-1-489,1 6 1696,-5-6-2089,0 20 0,0-8 0,0 10 81,0-2 1,0 0 0,0 2-1,0-1 94,0 1 1,-1 0-1,-3-1-105,0 1 34,-1 0 1,5-1-1,0 1 1,-2 0 16,-3 0 0,4-1 1,-4 1-1,3 0-63,2-1 0,0 1 0,0 0-10,0-1 1,0 1 0,0 0 0,0 1-123,0 4 148,0-4 0,0 5 0,-2-6-27,-3 0 0,4-1 0,-4 1 0,3 0 4,2-1 0,0 1 0,0 0 14,0 0 1,0-1 0,0 1-27,0 0 0,0-1 0,0 1-60,0 0 73,0-1 1,0 1 0,0 0-16,0 0 0,-1-6 0,-3 1 6,-1 2 1,1 1 0,4 1 28,0 1-27,0 0 1,0-1 0,0 1-28,0 0 0,0 0 7,0-1 1,0 1-1,0 0 1,0-1-65,0 1 1,0 0 0,0-1 49,0 1 22,0-7 0,0 5 1,0-3-50,0 3 0,0-3 0,0 0 52,0 1 0,0-3 0,0 2-58,0 2 0,0-4-37,0 2 56,0-1-85,0 0 88,0 4 1,0-10-13,0 7 29,0-7-13,0 4 80,6-7 0,-3-5-64,7 0 26,-7 0 0,6-2 23,-4-2 0,-2-5 41,7 0 0,-7 4-59,2 0 79,-4 7 1,1-10 131,3 3-186,-3-3 2,4-2 0,-6 5 0,2 1 16,3-3 1,-4 4 0,4-2 44,-3-1 0,-2-2-220,0-2 191,6 0-22,-4 1 0,4-1 95,-6 0 1,0 1-90,0-1 1,0 5 130,0 0 1,0 0-182,0-4 0,0-1 72,0 0 36,0 1-67,0-1 67,0 0 0,0 5-61,0 1 1,0-1 38,0-5-15,0 0-93,0 7 1,0-5 10,0 3 0,0 2 8,0-2 0,0 1 17,0-6 1,0 5 7,0 0 1,0 5-10,0-4 73,0 5 1,-4-9-64,-1 4 1,0 0 2,5 0-8,0 5 1,-2-7 0,-1 4-21,-2-1 1,0 3 0,5-5-28,0-1 0,0 3 35,0-2 1,-5 0-10,0-4 1,0 4 184,5 0-144,0 7 0,0-5-5,0 3-9,0 3 12,0-11 0,0 10-146,0-7 1,0 5 86,0-5 0,0 5 96,0-5 12,0 1 1,0-6-82,0 0 23,0 7 1,0 0-20,0 3-56,0 3 64,0-11-6,0 5 0,-1-5-18,-4 3 1,3-3 287,-4 12 147,6-12-435,0 4 132,0-5 21,0-1-269,0 0 17,0 1 132,0 5-35,0-4 20,0 12-4,0-12 0,0 9-67,0-5 68,0 5-2,0-2-1,0-1-58,0 6-1384,0-6 0,0 1 0,0-3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0:20:05.467"/>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21:00:02.366"/>
    </inkml:context>
    <inkml:brush xml:id="br0">
      <inkml:brushProperty name="width" value="0.17143" units="cm"/>
      <inkml:brushProperty name="height" value="0.17143" units="cm"/>
      <inkml:brushProperty name="color" value="#25359C"/>
    </inkml:brush>
  </inkml:definitions>
  <inkml:trace contextRef="#ctx0" brushRef="#br0">133 133 7315,'0'-8'-967,"0"1"1134,0 7 5,0-6-97,0 4 6,0-4 75,7 6-30,-6 0 6557,6 0-6455,-20 0 56,10 0-210,-11 0 0,13 0-181,-4 0 107,3 0 27,-4 0 73,-1 0-15,6 0-19,-12 0 1,11 1 59,-3 4-80,-3-3 1,5 4 45,-7-6-94,7 7 1,-6-6 16,4 4 0,4-1-11,-4 0 1,2-2 35,-2 3 1,3-2 37,-3 2-94,4-3-177,1 4 134,-7 1 1,5-4 56,-2 7-8,2-7 1,2 5-29,0-3 18,0-3 0,0 6-54,0-3-8,0-3 68,0 11 0,5-10-15,0 7-82,6-7 0,-3 5 82,7-3 0,-5-3 53,0 3 0,-1-4-27,6-1 0,-5 2 12,0 3-2,-1-4 14,6 6-19,0-7 1,0-2 7,-1-3 1,-4 4-21,0-4 0,-5-2 11,5 2 0,-6-4-39,6 4 0,-6-2 38,0 2 0,3 2 0,-2-7 0,0 5 44,-5-4 0,1 4 5,4-5 1,-3 5-21,3-5 1,-4 5 7,-1-5 1,0 6-27,0-6 0,0 5 8,0-5 0,0 5 47,0-5 1,0 5 7,0-4 0,0 4 72,0-5 54,0 7-87,-6-10 1,3 6 39,-7-3-68,7 4 1,-6 1 95,5 0-33,2 0 12,-11-2-83,11 6-159,-11-6 1,10 2 176,-7 1-14,7-1-118,-10 5-171,11 0 197,-11 0 0,10 0-11,-7 0-1,7 0 40,-10 0-13,11 6 0,-9-3-45,6 7 1,0-5-232,5 5 138,-7-7-25,6 10 79,-6-5 0,2 2 35,0 0 1,0-5-14,5 5-11,0 0 40,0 4 0,2 1-15,3 0 1,-3-6 3,2 1 1,3-5-157,-2 5 1,1-7-164,-1 2 1,-1 2-1088,5-2 1041,-5-1 0,7-2-1896,-6 3 2301,6-3 0,-2 4 0,5-6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0:20:06.672"/>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6:16:47.521"/>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6:20:17.809"/>
    </inkml:context>
    <inkml:brush xml:id="br0">
      <inkml:brushProperty name="width" value="0.17143" units="cm"/>
      <inkml:brushProperty name="height" value="0.17143" units="cm"/>
      <inkml:brushProperty name="color" value="#25359C"/>
    </inkml:brush>
  </inkml:definitions>
  <inkml:trace contextRef="#ctx0" brushRef="#br0">236 29 8005,'1'-8'412,"3"2"419,0-1-489,1 6 1696,-5-6-2089,0 20 0,0-8 0,0 10 81,0-2 1,0 0 0,0 2-1,0-1 94,0 1 1,-1 0-1,-3-1-105,0 1 34,-1 0 1,5-1-1,0 1 1,-2 0 16,-3 0 0,4-1 1,-4 1-1,3 0-63,2-1 0,0 1 0,0 0-10,0-1 1,0 1 0,0 0 0,0 1-123,0 4 148,0-4 0,0 5 0,-2-6-27,-3 0 0,4-1 0,-4 1 0,3 0 4,2-1 0,0 1 0,0 0 14,0 0 1,0-1 0,0 1-27,0 0 0,0-1 0,0 1-60,0 0 73,0-1 1,0 1 0,0 0-16,0 0 0,-1-6 0,-3 1 6,-1 2 1,1 1 0,4 1 28,0 1-27,0 0 1,0-1 0,0 1-28,0 0 0,0 0 7,0-1 1,0 1-1,0 0 1,0-1-65,0 1 1,0 0 0,0-1 49,0 1 22,0-7 0,0 5 1,0-3-50,0 3 0,0-3 0,0 0 52,0 1 0,0-3 0,0 2-58,0 2 0,0-4-37,0 2 56,0-1-85,0 0 88,0 4 1,0-10-13,0 7 29,0-7-13,0 4 80,6-7 0,-3-5-64,7 0 26,-7 0 0,6-2 23,-4-2 0,-2-5 41,7 0 0,-7 4-59,2 0 79,-4 7 1,1-10 131,3 3-186,-3-3 2,4-2 0,-6 5 0,2 1 16,3-3 1,-4 4 0,4-2 44,-3-1 0,-2-2-220,0-2 191,6 0-22,-4 1 0,4-1 95,-6 0 1,0 1-90,0-1 1,0 5 130,0 0 1,0 0-182,0-4 0,0-1 72,0 0 36,0 1-67,0-1 67,0 0 0,0 5-61,0 1 1,0-1 38,0-5-15,0 0-93,0 7 1,0-5 10,0 3 0,0 2 8,0-2 0,0 1 17,0-6 1,0 5 7,0 0 1,0 5-10,0-4 73,0 5 1,-4-9-64,-1 4 1,0 0 2,5 0-8,0 5 1,-2-7 0,-1 4-21,-2-1 1,0 3 0,5-5-28,0-1 0,0 3 35,0-2 1,-5 0-10,0-4 1,0 4 184,5 0-144,0 7 0,0-5-5,0 3-9,0 3 12,0-11 0,0 10-146,0-7 1,0 5 86,0-5 0,0 5 96,0-5 12,0 1 1,0-6-82,0 0 23,0 7 1,0 0-20,0 3-56,0 3 64,0-11-6,0 5 0,-1-5-18,-4 3 1,3-3 287,-4 12 147,6-12-435,0 4 132,0-5 21,0-1-269,0 0 17,0 1 132,0 5-35,0-4 20,0 12-4,0-12 0,0 9-67,0-5 68,0 5-2,0-2-1,0-1-58,0 6-1384,0-6 0,0 1 0,0-3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6:20:17.810"/>
    </inkml:context>
    <inkml:brush xml:id="br0">
      <inkml:brushProperty name="width" value="0.17143" units="cm"/>
      <inkml:brushProperty name="height" value="0.17143" units="cm"/>
      <inkml:brushProperty name="color" value="#25359C"/>
    </inkml:brush>
  </inkml:definitions>
  <inkml:trace contextRef="#ctx0" brushRef="#br0">133 133 7315,'0'-8'-967,"0"1"1134,0 7 5,0-6-97,0 4 6,0-4 75,7 6-30,-6 0 6557,6 0-6455,-20 0 56,10 0-210,-11 0 0,13 0-181,-4 0 107,3 0 27,-4 0 73,-1 0-15,6 0-19,-12 0 1,11 1 59,-3 4-80,-3-3 1,5 4 45,-7-6-94,7 7 1,-6-6 16,4 4 0,4-1-11,-4 0 1,2-2 35,-2 3 1,3-2 37,-3 2-94,4-3-177,1 4 134,-7 1 1,5-4 56,-2 7-8,2-7 1,2 5-29,0-3 18,0-3 0,0 6-54,0-3-8,0-3 68,0 11 0,5-10-15,0 7-82,6-7 0,-3 5 82,7-3 0,-5-3 53,0 3 0,-1-4-27,6-1 0,-5 2 12,0 3-2,-1-4 14,6 6-19,0-7 1,0-2 7,-1-3 1,-4 4-21,0-4 0,-5-2 11,5 2 0,-6-4-39,6 4 0,-6-2 38,0 2 0,3 2 0,-2-7 0,0 5 44,-5-4 0,1 4 5,4-5 1,-3 5-21,3-5 1,-4 5 7,-1-5 1,0 6-27,0-6 0,0 5 8,0-5 0,0 5 47,0-5 1,0 5 7,0-4 0,0 4 72,0-5 54,0 7-87,-6-10 1,3 6 39,-7-3-68,7 4 1,-6 1 95,5 0-33,2 0 12,-11-2-83,11 6-159,-11-6 1,10 2 176,-7 1-14,7-1-118,-10 5-171,11 0 197,-11 0 0,10 0-11,-7 0-1,7 0 40,-10 0-13,11 6 0,-9-3-45,6 7 1,0-5-232,5 5 138,-7-7-25,6 10 79,-6-5 0,2 2 35,0 0 1,0-5-14,5 5-11,0 0 40,0 4 0,2 1-15,3 0 1,-3-6 3,2 1 1,3-5-157,-2 5 1,1-7-164,-1 2 1,-1 2-1088,5-2 1041,-5-1 0,7-2-1896,-6 3 2301,6-3 0,-2 4 0,5-6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0:20:05.936"/>
    </inkml:context>
    <inkml:brush xml:id="br0">
      <inkml:brushProperty name="width" value="0.21167" units="cm"/>
      <inkml:brushProperty name="height" value="0.21167" units="cm"/>
      <inkml:brushProperty name="color" value="#25359C"/>
    </inkml:brush>
  </inkml:definitions>
  <inkml:trace contextRef="#ctx0" brushRef="#br0">0 785 11833,'7'0'-25,"-1"0"-28,-2 0 90,-3 0-32,4 0-16,0 0 0,-4 0 11,9 0 1,-8 0 1,4 0-13,-2 0 17,-4 0 13,6 8 1,-5-6-13,2 2-1,-1-2-6,3-2 2,0 0-2,-4 0 0,5 0-1,-2 0 1,-2 2-7,1 4 12,-2-5-13,5 7 8,-5-8-2,9 0 5,-9 0 1,5 5 3,-2 1-4,-2-2 3,2-4-7,2 0 0,-6 2 2,4 4 1,-2-4-5,2 3 4,-2-4 1,3 1-4,-5 4 1,1-5 0,3 4 0,-3-2 1,4-3 0,-4 5 0,3 1 29,-3-1 0,4-4-26,-5 5 0,0-4 0,2 4 5,1-6 19,-1 0-27,3 8 0,-5-7 1,1 9 11,3-5 0,-3-4-27,4 7 1,-5-7 17,0 4-1,0-2 1,1 5-1,3-2 29,-2-4-25,2 5 1,-4-5 11,0 3-9,0-4 2,6 7 4,-6-2-9,6-3 1,-6 5-6,0-2 5,0-4 0,0 5 0,4-7-1,-2 0 26,2 0-2,-4 7-16,0-6 588,0 7-594,0-22-4,6 10 5,-5-17 1,4 17-22,-5-7 1,4 6 25,0-6-15,-1 8 1,-2-10 0,3 8 1,-2-2-3,1 1 1,2 3-6,-1-8 0,0 8 7,1-11-5,-4 12 6,9-13 1,-9 12-2,3-8 2,2 8-1,-4-11 0,6 9-1,-4-4 1,1 4-8,-1 0 4,-3-4 0,8 6-17,-5-8 1,1 5 17,-2-5 1,-1 7 1,1-7-4,4 8 1,-5-10 8,6 7 0,-6 0-4,2 0 1,2 4-2,-4-12 0,6 11 1,-4-8 1,1 8 5,-2-3-5,-1-3-1,8 0 1,-8-1-1,6-1 0,-6 5 0,2-4 0,3 6 0,-5-9 0,6 9 0,-6-9 0,7 10 0,-6-8 0,3 5 0,-2-5 0,-4 8 0,10-11 0,-4 11 0,1-8 0,0 7 0,-4-1 0,-2-4 0,9-1 0,-5 1-1,3-2 0,-2 5-1,-2-5 2,-3 8 0,10-11 0,-5 5 0,1-2-1,0 0 2,-4 8-1,7-11 0,-5 11 0,3-8 0,-2 5-3,-2-5 0,-2 8-4,6-2 6,-6-4 1,7 5-1,-5-6-4,4 5 0,-5-7 3,4 7 1,-4-3 3,0 4-2,4 2 0,-1-12 0,5 5 0,-1-2 0,-2 0 1,1 6 0,-5-6 1,0 6-3,0-6 1,-1 7 0,4 0 0,-3-4 0,4 3 1,-4-2-1,2 2 0,-2 3 0,4-4 0,-6-3 0,9 7 0,-5-12 0,1 11 20,1-8 0,-4 8-19,3-3 15,-5-3-10,8 7-3,-3-12 0,3 11 11,-3-8 0,0 8 1,-4-3 1,0 3 40,4-3 7,-4 4-62,7-4 0,-8 0 23,6 1-36,-6-1 0,5 4 24,-4-3 0,0 4 12,4-5-19,-4 4 0,4-3-3,-4-1 5,-2 2 0,5 4 1,-2 0 0,-2-2 112,2-4-101,2 4 41,-5-5-44,4 7 1,-1-2-49,-1-3 27,1 4-1382,-4-7 0,-5 22 1,-1 5-1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21:00:02.365"/>
    </inkml:context>
    <inkml:brush xml:id="br0">
      <inkml:brushProperty name="width" value="0.17143" units="cm"/>
      <inkml:brushProperty name="height" value="0.17143" units="cm"/>
      <inkml:brushProperty name="color" value="#25359C"/>
    </inkml:brush>
  </inkml:definitions>
  <inkml:trace contextRef="#ctx0" brushRef="#br0">236 29 8005,'1'-8'412,"3"2"419,0-1-489,1 6 1696,-5-6-2089,0 20 0,0-8 0,0 10 81,0-2 1,0 0 0,0 2-1,0-1 94,0 1 1,-1 0-1,-3-1-105,0 1 34,-1 0 1,5-1-1,0 1 1,-2 0 16,-3 0 0,4-1 1,-4 1-1,3 0-63,2-1 0,0 1 0,0 0-10,0-1 1,0 1 0,0 0 0,0 1-123,0 4 148,0-4 0,0 5 0,-2-6-27,-3 0 0,4-1 0,-4 1 0,3 0 4,2-1 0,0 1 0,0 0 14,0 0 1,0-1 0,0 1-27,0 0 0,0-1 0,0 1-60,0 0 73,0-1 1,0 1 0,0 0-16,0 0 0,-1-6 0,-3 1 6,-1 2 1,1 1 0,4 1 28,0 1-27,0 0 1,0-1 0,0 1-28,0 0 0,0 0 7,0-1 1,0 1-1,0 0 1,0-1-65,0 1 1,0 0 0,0-1 49,0 1 22,0-7 0,0 5 1,0-3-50,0 3 0,0-3 0,0 0 52,0 1 0,0-3 0,0 2-58,0 2 0,0-4-37,0 2 56,0-1-85,0 0 88,0 4 1,0-10-13,0 7 29,0-7-13,0 4 80,6-7 0,-3-5-64,7 0 26,-7 0 0,6-2 23,-4-2 0,-2-5 41,7 0 0,-7 4-59,2 0 79,-4 7 1,1-10 131,3 3-186,-3-3 2,4-2 0,-6 5 0,2 1 16,3-3 1,-4 4 0,4-2 44,-3-1 0,-2-2-220,0-2 191,6 0-22,-4 1 0,4-1 95,-6 0 1,0 1-90,0-1 1,0 5 130,0 0 1,0 0-182,0-4 0,0-1 72,0 0 36,0 1-67,0-1 67,0 0 0,0 5-61,0 1 1,0-1 38,0-5-15,0 0-93,0 7 1,0-5 10,0 3 0,0 2 8,0-2 0,0 1 17,0-6 1,0 5 7,0 0 1,0 5-10,0-4 73,0 5 1,-4-9-64,-1 4 1,0 0 2,5 0-8,0 5 1,-2-7 0,-1 4-21,-2-1 1,0 3 0,5-5-28,0-1 0,0 3 35,0-2 1,-5 0-10,0-4 1,0 4 184,5 0-144,0 7 0,0-5-5,0 3-9,0 3 12,0-11 0,0 10-146,0-7 1,0 5 86,0-5 0,0 5 96,0-5 12,0 1 1,0-6-82,0 0 23,0 7 1,0 0-20,0 3-56,0 3 64,0-11-6,0 5 0,-1-5-18,-4 3 1,3-3 287,-4 12 147,6-12-435,0 4 132,0-5 21,0-1-269,0 0 17,0 1 132,0 5-35,0-4 20,0 12-4,0-12 0,0 9-67,0-5 68,0 5-2,0-2-1,0-1-58,0 6-1384,0-6 0,0 1 0,0-3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916F0-C4A3-433C-B6E8-801C7450AC52}"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B3082-39AC-4E05-8EB6-D119EF4B8E28}" type="slidenum">
              <a:rPr lang="en-US" smtClean="0"/>
              <a:t>‹#›</a:t>
            </a:fld>
            <a:endParaRPr lang="en-US"/>
          </a:p>
        </p:txBody>
      </p:sp>
    </p:spTree>
    <p:extLst>
      <p:ext uri="{BB962C8B-B14F-4D97-AF65-F5344CB8AC3E}">
        <p14:creationId xmlns:p14="http://schemas.microsoft.com/office/powerpoint/2010/main" val="67438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orinne.szabo@sodexo.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 this call will be recorded.    Start recording!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Welcome to the FY24 Unit Controller Network call series! The purpose of the monthly Controller Network Call is to inform the network group about topics that impact the controller role on a timely schedule. </a:t>
            </a: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topics in this call series address programs/system updates to support change management, drive adoption and finance reporting best practices.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Feedback and topic suggestions are always welcome.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Previous call content resources can be found on the UFS launch site, “Controller Corner,” main page, lower right.  Content is posted at the conclusion of each call and distributed in chat during the call.  Content is available for previous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 am CS, </a:t>
            </a:r>
            <a:r>
              <a:rPr lang="en-US" sz="1800" b="1" baseline="0" dirty="0"/>
              <a:t>w/ Finance Shared Services (FSS)</a:t>
            </a:r>
            <a:r>
              <a:rPr lang="en-US" sz="1800" b="1" dirty="0"/>
              <a:t>, coordinator of the CN call series, and your host for today.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is the first/second of two calls for the month of February.  If you wish to include other team members for this month’s agenda, please forward the meeting invitation for Thursday am.  If you would like to invite other members on your team to join the Controller Network Call Series.  please send an email to </a:t>
            </a:r>
            <a:r>
              <a:rPr lang="en-US" sz="1800" u="sng" dirty="0">
                <a:solidFill>
                  <a:srgbClr val="0563C1"/>
                </a:solidFill>
                <a:effectLst/>
                <a:latin typeface="Calibri" panose="020F0502020204030204" pitchFamily="34" charset="0"/>
                <a:ea typeface="Calibri" panose="020F0502020204030204" pitchFamily="34" charset="0"/>
                <a:hlinkClick r:id="rId3"/>
              </a:rPr>
              <a:t>corinne.szabo@sodexo.com</a:t>
            </a:r>
            <a:r>
              <a:rPr lang="en-US" sz="1800" dirty="0">
                <a:effectLst/>
                <a:latin typeface="Calibri" panose="020F0502020204030204" pitchFamily="34" charset="0"/>
                <a:ea typeface="Calibri" panose="020F0502020204030204" pitchFamily="34" charset="0"/>
              </a:rPr>
              <a:t>.  I will add them to the Controller Network Call meeting invite distribution list.</a:t>
            </a:r>
          </a:p>
          <a:p>
            <a:pPr defTabSz="946596">
              <a:defRPr/>
            </a:pPr>
            <a:endParaRPr lang="en-US" b="1" dirty="0"/>
          </a:p>
          <a:p>
            <a:pPr marL="0" marR="0" lvl="0" indent="0" algn="l" defTabSz="946596"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Thank you for joining today.  To anyone new to the network – Welcome to the call series.</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4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8163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i="0" u="none" strike="noStrike" kern="1200" cap="none" spc="0" normalizeH="0" baseline="0" noProof="0" dirty="0">
                <a:ln>
                  <a:noFill/>
                </a:ln>
                <a:solidFill>
                  <a:srgbClr val="2A295C"/>
                </a:solidFill>
                <a:effectLst/>
                <a:uLnTx/>
                <a:uFillTx/>
                <a:latin typeface="Arial"/>
                <a:ea typeface="+mn-ea"/>
                <a:cs typeface="+mn-cs"/>
              </a:rPr>
              <a:t>We think the best way to get to know a new system is by rolling up your sleeves and learning hands on. Doing so with the people who know it best doesn’t hurt either! </a:t>
            </a:r>
          </a:p>
          <a:p>
            <a:pPr marL="285750" indent="-285750">
              <a:buFont typeface="Wingdings" panose="05000000000000000000" pitchFamily="2" charset="2"/>
              <a:buChar char="§"/>
              <a:defRPr/>
            </a:pPr>
            <a:endParaRPr kumimoji="0" lang="en-US" sz="1400" i="0" u="none" strike="noStrike" kern="1200" cap="none" spc="0" normalizeH="0" baseline="0" noProof="0" dirty="0">
              <a:ln>
                <a:noFill/>
              </a:ln>
              <a:solidFill>
                <a:srgbClr val="2A295C"/>
              </a:solidFill>
              <a:effectLst/>
              <a:uLnTx/>
              <a:uFillTx/>
              <a:latin typeface="Arial"/>
              <a:ea typeface="+mn-ea"/>
              <a:cs typeface="+mn-cs"/>
            </a:endParaRPr>
          </a:p>
          <a:p>
            <a:pPr marL="285750" indent="-285750">
              <a:buFont typeface="Wingdings" panose="05000000000000000000" pitchFamily="2" charset="2"/>
              <a:buChar char="§"/>
              <a:defRPr/>
            </a:pPr>
            <a:r>
              <a:rPr kumimoji="0" lang="en-US" sz="1400" i="0" u="none" strike="noStrike" kern="1200" cap="none" spc="0" normalizeH="0" baseline="0" noProof="0" dirty="0">
                <a:ln>
                  <a:noFill/>
                </a:ln>
                <a:solidFill>
                  <a:srgbClr val="2A295C"/>
                </a:solidFill>
                <a:effectLst/>
                <a:uLnTx/>
                <a:uFillTx/>
                <a:latin typeface="Arial"/>
                <a:ea typeface="+mn-ea"/>
                <a:cs typeface="+mn-cs"/>
              </a:rPr>
              <a:t>That’s why I encourage you to register for the upcoming Feb. 27 E=Vision and Enterprise Analysis: Platform Reviews call.</a:t>
            </a:r>
          </a:p>
          <a:p>
            <a:pPr marL="285750" indent="-285750">
              <a:buFont typeface="Wingdings" panose="05000000000000000000" pitchFamily="2" charset="2"/>
              <a:buChar char="§"/>
              <a:defRPr/>
            </a:pPr>
            <a:endParaRPr kumimoji="0" lang="en-US" sz="1400" i="0" u="none" strike="noStrike" kern="1200" cap="none" spc="0" normalizeH="0" baseline="0" noProof="0" dirty="0">
              <a:ln>
                <a:noFill/>
              </a:ln>
              <a:solidFill>
                <a:srgbClr val="2A295C"/>
              </a:solidFill>
              <a:effectLst/>
              <a:uLnTx/>
              <a:uFillTx/>
              <a:latin typeface="Arial"/>
              <a:ea typeface="+mn-ea"/>
              <a:cs typeface="+mn-cs"/>
            </a:endParaRPr>
          </a:p>
          <a:p>
            <a:pPr marL="285750" indent="-285750">
              <a:buFont typeface="Wingdings" panose="05000000000000000000" pitchFamily="2" charset="2"/>
              <a:buChar char="§"/>
              <a:defRPr/>
            </a:pPr>
            <a:r>
              <a:rPr kumimoji="0" lang="en-US" sz="1400" i="0" u="none" strike="noStrike" kern="1200" cap="none" spc="0" normalizeH="0" baseline="0" noProof="0" dirty="0">
                <a:ln>
                  <a:noFill/>
                </a:ln>
                <a:solidFill>
                  <a:srgbClr val="2A295C"/>
                </a:solidFill>
                <a:effectLst/>
                <a:uLnTx/>
                <a:uFillTx/>
                <a:latin typeface="Arial"/>
                <a:ea typeface="+mn-ea"/>
                <a:cs typeface="+mn-cs"/>
              </a:rPr>
              <a:t>This training is available through our GM Development Program portal, but open to anyone with unit financial responsibilities.</a:t>
            </a:r>
          </a:p>
          <a:p>
            <a:pPr marL="285750" indent="-285750">
              <a:buFont typeface="Wingdings" panose="05000000000000000000" pitchFamily="2" charset="2"/>
              <a:buChar char="§"/>
              <a:defRPr/>
            </a:pPr>
            <a:endParaRPr kumimoji="0" lang="en-US" sz="1400" i="0" u="none" strike="noStrike" kern="1200" cap="none" spc="0" normalizeH="0" baseline="0" noProof="0" dirty="0">
              <a:ln>
                <a:noFill/>
              </a:ln>
              <a:solidFill>
                <a:srgbClr val="2A295C"/>
              </a:solidFill>
              <a:effectLst/>
              <a:uLnTx/>
              <a:uFillTx/>
              <a:latin typeface="Arial"/>
              <a:ea typeface="+mn-ea"/>
              <a:cs typeface="+mn-cs"/>
            </a:endParaRPr>
          </a:p>
          <a:p>
            <a:pPr marL="285750" marR="0" lvl="0" indent="-285750" algn="l" defTabSz="816373"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i="0" u="none" strike="noStrike" kern="1200" cap="none" spc="0" normalizeH="0" baseline="0" noProof="0" dirty="0">
                <a:ln>
                  <a:noFill/>
                </a:ln>
                <a:solidFill>
                  <a:srgbClr val="2A295C"/>
                </a:solidFill>
                <a:effectLst/>
                <a:uLnTx/>
                <a:uFillTx/>
                <a:latin typeface="Arial"/>
                <a:ea typeface="+mn-ea"/>
                <a:cs typeface="+mn-cs"/>
              </a:rPr>
              <a:t>These are two incredibly important tools that can help you </a:t>
            </a:r>
            <a:r>
              <a:rPr kumimoji="0" lang="en-US" sz="1400" i="0" u="none" strike="noStrike" kern="1200" cap="none" spc="0" normalizeH="0" baseline="0" noProof="0">
                <a:ln>
                  <a:noFill/>
                </a:ln>
                <a:solidFill>
                  <a:srgbClr val="2A295C"/>
                </a:solidFill>
                <a:effectLst/>
                <a:uLnTx/>
                <a:uFillTx/>
                <a:latin typeface="Arial"/>
                <a:ea typeface="+mn-ea"/>
                <a:cs typeface="+mn-cs"/>
              </a:rPr>
              <a:t>make key </a:t>
            </a:r>
            <a:r>
              <a:rPr kumimoji="0" lang="en-US" sz="1400" i="0" u="none" strike="noStrike" kern="1200" cap="none" spc="0" normalizeH="0" baseline="0" noProof="0" dirty="0">
                <a:ln>
                  <a:noFill/>
                </a:ln>
                <a:solidFill>
                  <a:srgbClr val="2A295C"/>
                </a:solidFill>
                <a:effectLst/>
                <a:uLnTx/>
                <a:uFillTx/>
                <a:latin typeface="Arial"/>
                <a:ea typeface="+mn-ea"/>
                <a:cs typeface="+mn-cs"/>
              </a:rPr>
              <a:t>financial decisions, , including managing your unit inventory and avoiding waste.</a:t>
            </a:r>
          </a:p>
          <a:p>
            <a:pPr marL="285750" indent="-285750">
              <a:buFont typeface="Wingdings" panose="05000000000000000000" pitchFamily="2" charset="2"/>
              <a:buChar char="§"/>
              <a:defRPr/>
            </a:pPr>
            <a:endParaRPr kumimoji="0" lang="en-US" sz="1400" i="0" u="none" strike="noStrike" kern="1200" cap="none" spc="0" normalizeH="0" baseline="0" noProof="0" dirty="0">
              <a:ln>
                <a:noFill/>
              </a:ln>
              <a:solidFill>
                <a:srgbClr val="2A295C"/>
              </a:solidFill>
              <a:effectLst/>
              <a:uLnTx/>
              <a:uFillTx/>
              <a:latin typeface="Arial"/>
              <a:ea typeface="+mn-ea"/>
              <a:cs typeface="+mn-cs"/>
            </a:endParaRPr>
          </a:p>
          <a:p>
            <a:pPr marL="285750" indent="-285750">
              <a:buFont typeface="Wingdings" panose="05000000000000000000" pitchFamily="2" charset="2"/>
              <a:buChar char="§"/>
              <a:defRPr/>
            </a:pPr>
            <a:r>
              <a:rPr kumimoji="0" lang="en-US" sz="1400" i="0" u="none" strike="noStrike" kern="1200" cap="none" spc="0" normalizeH="0" baseline="0" noProof="0" dirty="0">
                <a:ln>
                  <a:noFill/>
                </a:ln>
                <a:solidFill>
                  <a:srgbClr val="2A295C"/>
                </a:solidFill>
                <a:effectLst/>
                <a:uLnTx/>
                <a:uFillTx/>
                <a:latin typeface="Arial"/>
                <a:ea typeface="+mn-ea"/>
                <a:cs typeface="+mn-cs"/>
              </a:rPr>
              <a:t>During this 2-hour session, our Sodexo Finance Team members will lead you through an interactive, hands-on training session using the E=Vision and Enterprise Analysis tools and answer any questions you may have.</a:t>
            </a:r>
          </a:p>
          <a:p>
            <a:pPr marL="285750" indent="-285750">
              <a:buFont typeface="Wingdings" panose="05000000000000000000" pitchFamily="2" charset="2"/>
              <a:buChar char="§"/>
              <a:defRPr/>
            </a:pPr>
            <a:endParaRPr kumimoji="0" lang="en-US" sz="1400" i="0" u="none" strike="noStrike" kern="1200" cap="none" spc="0" normalizeH="0" baseline="0" noProof="0" dirty="0">
              <a:ln>
                <a:noFill/>
              </a:ln>
              <a:solidFill>
                <a:srgbClr val="2A295C"/>
              </a:solidFill>
              <a:effectLst/>
              <a:uLnTx/>
              <a:uFillTx/>
              <a:latin typeface="Arial"/>
              <a:ea typeface="+mn-ea"/>
              <a:cs typeface="+mn-cs"/>
            </a:endParaRPr>
          </a:p>
          <a:p>
            <a:pPr marL="285750" indent="-285750">
              <a:buFont typeface="Wingdings" panose="05000000000000000000" pitchFamily="2" charset="2"/>
              <a:buChar char="§"/>
              <a:defRPr/>
            </a:pPr>
            <a:r>
              <a:rPr kumimoji="0" lang="en-US" sz="1400" i="0" u="none" strike="noStrike" kern="1200" cap="none" spc="0" normalizeH="0" baseline="0" noProof="0" dirty="0">
                <a:ln>
                  <a:noFill/>
                </a:ln>
                <a:solidFill>
                  <a:srgbClr val="2A295C"/>
                </a:solidFill>
                <a:effectLst/>
                <a:uLnTx/>
                <a:uFillTx/>
                <a:latin typeface="Arial"/>
                <a:ea typeface="+mn-ea"/>
                <a:cs typeface="+mn-cs"/>
              </a:rPr>
              <a:t>To get started, scan the QR Code on the screen to get to the GM Development Program portal.</a:t>
            </a:r>
          </a:p>
          <a:p>
            <a:pPr marL="693937" lvl="1" indent="-285750">
              <a:buFont typeface="Wingdings" panose="05000000000000000000" pitchFamily="2" charset="2"/>
              <a:buChar char="§"/>
              <a:defRPr/>
            </a:pPr>
            <a:r>
              <a:rPr kumimoji="0" lang="en-US" sz="1400" i="0" u="none" strike="noStrike" kern="1200" cap="none" spc="0" normalizeH="0" baseline="0" noProof="0" dirty="0">
                <a:ln>
                  <a:noFill/>
                </a:ln>
                <a:solidFill>
                  <a:srgbClr val="2A295C"/>
                </a:solidFill>
                <a:effectLst/>
                <a:uLnTx/>
                <a:uFillTx/>
                <a:latin typeface="Arial"/>
                <a:ea typeface="+mn-ea"/>
                <a:cs typeface="+mn-cs"/>
              </a:rPr>
              <a:t>Once you are there, click on the “Phase 1” tab and then select the Financial Acumen &amp; Managing Costs” option at the right of the portal to register.</a:t>
            </a:r>
          </a:p>
          <a:p>
            <a:pPr marL="285750" indent="-285750">
              <a:buFont typeface="Wingdings" panose="05000000000000000000" pitchFamily="2" charset="2"/>
              <a:buChar char="§"/>
              <a:defRPr/>
            </a:pPr>
            <a:endParaRPr kumimoji="0" lang="en-US" sz="1400" i="0" u="none" strike="noStrike" kern="1200" cap="none" spc="0" normalizeH="0" baseline="0" noProof="0" dirty="0">
              <a:ln>
                <a:noFill/>
              </a:ln>
              <a:solidFill>
                <a:srgbClr val="2A295C"/>
              </a:solidFill>
              <a:effectLst/>
              <a:uLnTx/>
              <a:uFillTx/>
              <a:latin typeface="Arial"/>
              <a:ea typeface="+mn-ea"/>
              <a:cs typeface="+mn-cs"/>
            </a:endParaRPr>
          </a:p>
          <a:p>
            <a:pPr marL="285750" indent="-285750">
              <a:buFont typeface="Wingdings" panose="05000000000000000000" pitchFamily="2" charset="2"/>
              <a:buChar char="§"/>
              <a:defRPr/>
            </a:pPr>
            <a:r>
              <a:rPr kumimoji="0" lang="en-US" sz="1400" i="0" u="none" strike="noStrike" kern="1200" cap="none" spc="0" normalizeH="0" baseline="0" noProof="0" dirty="0">
                <a:ln>
                  <a:noFill/>
                </a:ln>
                <a:solidFill>
                  <a:srgbClr val="2A295C"/>
                </a:solidFill>
                <a:effectLst/>
                <a:uLnTx/>
                <a:uFillTx/>
                <a:latin typeface="Arial"/>
                <a:ea typeface="+mn-ea"/>
                <a:cs typeface="+mn-cs"/>
              </a:rPr>
              <a:t>Or, you can search keyword “E=Vision” in Ingenium to access and register for the course directly.</a:t>
            </a:r>
            <a:endParaRPr lang="en-US" sz="1400" dirty="0">
              <a:solidFill>
                <a:srgbClr val="2A295C"/>
              </a:solidFill>
              <a:latin typeface="Arial"/>
            </a:endParaRPr>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409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359C"/>
                </a:solidFill>
                <a:effectLst/>
                <a:uLnTx/>
                <a:uFillTx/>
                <a:latin typeface="Arial"/>
                <a:ea typeface="+mn-ea"/>
                <a:cs typeface="+mn-cs"/>
              </a:rPr>
              <a:t>Hello everyone, I’m Stephanie VanDusen, head of the Order to Cash function at the Finance Shared Services Center, and I am also part of the core team supporting the optimization of Finance Shared Services &amp; Banking.</a:t>
            </a:r>
          </a:p>
          <a:p>
            <a:endParaRPr lang="en-US" dirty="0"/>
          </a:p>
        </p:txBody>
      </p:sp>
      <p:sp>
        <p:nvSpPr>
          <p:cNvPr id="4" name="Slide Number Placeholder 3"/>
          <p:cNvSpPr>
            <a:spLocks noGrp="1"/>
          </p:cNvSpPr>
          <p:nvPr>
            <p:ph type="sldNum" sz="quarter" idx="5"/>
          </p:nvPr>
        </p:nvSpPr>
        <p:spPr/>
        <p:txBody>
          <a:bodyPr/>
          <a:lstStyle/>
          <a:p>
            <a:fld id="{C39B3082-39AC-4E05-8EB6-D119EF4B8E28}" type="slidenum">
              <a:rPr lang="en-US" smtClean="0"/>
              <a:t>14</a:t>
            </a:fld>
            <a:endParaRPr lang="en-US"/>
          </a:p>
        </p:txBody>
      </p:sp>
    </p:spTree>
    <p:extLst>
      <p:ext uri="{BB962C8B-B14F-4D97-AF65-F5344CB8AC3E}">
        <p14:creationId xmlns:p14="http://schemas.microsoft.com/office/powerpoint/2010/main" val="41681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100304"/>
            <a:ext cx="5661660" cy="46839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Stephanie: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5359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359C"/>
                </a:solidFill>
                <a:effectLst/>
                <a:uLnTx/>
                <a:uFillTx/>
                <a:latin typeface="Arial"/>
                <a:ea typeface="+mn-ea"/>
                <a:cs typeface="+mn-cs"/>
              </a:rPr>
              <a:t>I wanted to circle back on the overarching priorities for Finance Shared Services &amp; Banking as a back drop for the updates you will hear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5359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359C"/>
                </a:solidFill>
                <a:effectLst/>
                <a:uLnTx/>
                <a:uFillTx/>
                <a:latin typeface="Arial"/>
                <a:ea typeface="+mn-ea"/>
                <a:cs typeface="+mn-cs"/>
              </a:rPr>
              <a:t>On the screen, you can see our priorities for FY24 – 25, and today’s updates relate to the upper right side of the screen:  Improving how we support the segments, and the lower left side of the screen:  Evaluate &amp; Adopt Best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5359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5359C"/>
                </a:solidFill>
                <a:effectLst/>
                <a:uLnTx/>
                <a:uFillTx/>
                <a:latin typeface="Arial"/>
                <a:ea typeface="+mn-ea"/>
                <a:cs typeface="+mn-cs"/>
              </a:rPr>
              <a:t>Next Slide</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25359C"/>
              </a:solidFill>
              <a:effectLst/>
              <a:uLnTx/>
              <a:uFillTx/>
              <a:latin typeface="Arial"/>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560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100304"/>
            <a:ext cx="5661660" cy="429759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Stephanie: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Michelle Haag joined the Unit Controller call before the holidays and provided an overview of these three key initiatives that are part of our overarching priorities.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I’d like to start with the topic on the right, optimizing global resources, which involves partnering with Sodexo Business Services in Mumbai (or SBS Mumbai)  to support NorAm.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Some of you may have seen the recent update that was e-mailed to the finance community and also in the Loop news letter, announcing that we have now “gone live” with this partnership, and our Mumbai colleagues are working independently to complete their assigned work activities.   I also want to share that we successfully completed our first close working together as a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Things are going well, but  we are also working together to smooth out the bumps we’ve identified through the transition and we welcome your feedback and ask for your patience as we all improve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Now as part of this, and of all three initiatives you see on the screen, we have a fair degree of employee movement and re-assignment of work within our team.   This means that the person you might have a relationship with and who you might reach directly out to might not be the right person to contact any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So what does this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It means that you should reach out to the FSS &amp; Banking team using </a:t>
            </a:r>
            <a:r>
              <a:rPr lang="en-US" sz="1200" b="0" kern="100" dirty="0" err="1">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SoFinance</a:t>
            </a: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 if  you are contacting one of the functions in the pilot phase (Tony will review who those are in just a few minutes)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And if you are contacting any other FSS &amp; Banking Function, you should use the available  shared mailbox until </a:t>
            </a:r>
            <a:r>
              <a:rPr lang="en-US" sz="1200" b="0" kern="100" dirty="0" err="1">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SoFinance</a:t>
            </a: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 becomes available.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If you happen to reach out directly to an individual and receive a note back about how to contact that team moving forward, either with a shared mailbox or a link to </a:t>
            </a:r>
            <a:r>
              <a:rPr lang="en-US" sz="1200" b="0" kern="100" dirty="0" err="1">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SoFinance</a:t>
            </a: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 please commit to using that method moving forward.  This way, your request will get to the correct person as quickly as possible.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In April, when we go live with the rest of the FSS &amp; Banking departments in </a:t>
            </a:r>
            <a:r>
              <a:rPr lang="en-US" sz="1200" b="0" kern="100" dirty="0" err="1">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SoFinance</a:t>
            </a: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 you’ll be able to go directly there to submit your support request  - so we ask for your patience through this transition phase.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Now, related to this topic, our AP team has been fielding quite a few inquiries, so Mark </a:t>
            </a:r>
            <a:r>
              <a:rPr lang="en-US" sz="1200" b="0" kern="100" dirty="0" err="1">
                <a:solidFill>
                  <a:srgbClr val="767171"/>
                </a:solidFill>
                <a:effectLst/>
                <a:latin typeface="Arial" panose="020B0604020202020204" pitchFamily="34" charset="0"/>
                <a:ea typeface="Calibri" panose="020F0502020204030204" pitchFamily="34" charset="0"/>
                <a:cs typeface="Times New Roman" panose="02020603050405020304" pitchFamily="18" charset="0"/>
              </a:rPr>
              <a:t>Doboz</a:t>
            </a: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 head of the Purchase to Pay function at the Finance Shared Services center will provide answers to some of the questions he’s been receiving.</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Mark to present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(Stephanie to reinforce in real time that some of the things Mark is mentioning apply across all of FSS)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200" kern="100" dirty="0">
                <a:solidFill>
                  <a:srgbClr val="767171"/>
                </a:solidFill>
                <a:effectLst/>
                <a:latin typeface="Arial" panose="020B0604020202020204" pitchFamily="34" charset="0"/>
                <a:ea typeface="Calibri" panose="020F0502020204030204" pitchFamily="34" charset="0"/>
                <a:cs typeface="Arial" panose="020B0604020202020204" pitchFamily="34" charset="0"/>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endParaRPr lang="en-US" sz="1200" kern="100" dirty="0">
              <a:solidFill>
                <a:srgbClr val="767171"/>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679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Mark to present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(Stephanie to reinforce in real time that some of the things Mark is mentioning apply across all of FSS)</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033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684BE-B1B0-705A-41D9-FBF092598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C75E0-037C-C22B-EAA4-D1F2A48FD4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716A7-DAA0-DE7F-B949-DCAEFB07BEC0}"/>
              </a:ext>
            </a:extLst>
          </p:cNvPr>
          <p:cNvSpPr>
            <a:spLocks noGrp="1"/>
          </p:cNvSpPr>
          <p:nvPr>
            <p:ph type="body" idx="1"/>
          </p:nvPr>
        </p:nvSpPr>
        <p:spPr>
          <a:xfrm>
            <a:off x="707708" y="4100304"/>
            <a:ext cx="5661660" cy="429759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Stephanie: </a:t>
            </a: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(may insert this slide again as an intro)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(Stephanie to reinforce in real time that some of the things Mark is mentioning apply across all of FSS)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OK, let’s go on to an update on </a:t>
            </a:r>
            <a:r>
              <a:rPr lang="en-US" sz="1200" b="0" kern="100" dirty="0" err="1">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SoFinance</a:t>
            </a: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 from Tony Priore, who is the business leader for this initiative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sz="1200" kern="100" dirty="0">
              <a:solidFill>
                <a:srgbClr val="767171"/>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005F11D-C766-529D-056F-C4A24EDA9A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380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D535B-FFE3-38A9-DF5A-66A1EBDA5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2F743-9D50-46A5-FB6E-CDDFA9512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C7AA4-2387-746B-A7D5-912389958742}"/>
              </a:ext>
            </a:extLst>
          </p:cNvPr>
          <p:cNvSpPr>
            <a:spLocks noGrp="1"/>
          </p:cNvSpPr>
          <p:nvPr>
            <p:ph type="body" idx="1"/>
          </p:nvPr>
        </p:nvSpPr>
        <p:spPr/>
        <p:txBody>
          <a:bodyPr/>
          <a:lstStyle/>
          <a:p>
            <a:r>
              <a:rPr lang="en-US" dirty="0"/>
              <a:t>Tony </a:t>
            </a:r>
          </a:p>
        </p:txBody>
      </p:sp>
      <p:sp>
        <p:nvSpPr>
          <p:cNvPr id="4" name="Slide Number Placeholder 3">
            <a:extLst>
              <a:ext uri="{FF2B5EF4-FFF2-40B4-BE49-F238E27FC236}">
                <a16:creationId xmlns:a16="http://schemas.microsoft.com/office/drawing/2014/main" id="{A25E9CD3-AE0F-1F88-9093-2795480537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730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a:t>
            </a:r>
            <a:r>
              <a:rPr lang="en-US" dirty="0" err="1"/>
              <a:t>SoFinance</a:t>
            </a:r>
            <a:r>
              <a:rPr lang="en-US" dirty="0"/>
              <a:t> is</a:t>
            </a:r>
          </a:p>
          <a:p>
            <a:endParaRPr lang="en-US" dirty="0"/>
          </a:p>
          <a:p>
            <a:r>
              <a:rPr lang="en-US" dirty="0"/>
              <a:t>Will launch phase I in December where you’ll experience it the most if you interact with Revenue Accounting, Accounts Receivable, and Banking Administration</a:t>
            </a:r>
          </a:p>
          <a:p>
            <a:endParaRPr lang="en-US" dirty="0"/>
          </a:p>
          <a:p>
            <a:r>
              <a:rPr lang="en-US" dirty="0"/>
              <a:t>Asia Pacific Middle East Africa  (FORMALLY KOWN AS APAC)</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9B336-4D93-4EDB-BEE9-F25B584AC8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808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A762-F4CB-42EF-81E8-E0A1354592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901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functions included in the first phase of </a:t>
            </a:r>
            <a:r>
              <a:rPr lang="en-US" err="1"/>
              <a:t>SoFinance</a:t>
            </a:r>
            <a:r>
              <a:rPr lang="en-US"/>
              <a:t>, and you’ll hear more about this and what to expect closer to December, when this phase goes live.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A762-F4CB-42EF-81E8-E0A1354592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96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so proud to share our loaded agenda for today we are planning to cover several topics and have multiple presenters joining us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demonstrate our commitment to safety and our safety culture at Sodexo, we begin each meeting with a Safety Moment – I have an open invitation to anyone listening in to volunteer for a future call and present a safety moment.  If you’re looking for an opportunity to share a safety experience or learning, or just want to practice presenting, please reach out to 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up:</a:t>
            </a: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Q2 Collections – </a:t>
            </a:r>
            <a:r>
              <a:rPr lang="en-US" sz="1800" i="1" dirty="0">
                <a:effectLst/>
                <a:latin typeface="Calibri" panose="020F0502020204030204" pitchFamily="34" charset="0"/>
                <a:ea typeface="Times New Roman" panose="02020603050405020304" pitchFamily="18" charset="0"/>
              </a:rPr>
              <a:t>Brad Hamman</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b="1" i="0" dirty="0">
                <a:effectLst/>
                <a:latin typeface="Calibri" panose="020F0502020204030204" pitchFamily="34" charset="0"/>
                <a:ea typeface="Aptos" panose="020B0004020202020204" pitchFamily="34" charset="0"/>
              </a:rPr>
              <a:t>E=Vision/E=</a:t>
            </a:r>
            <a:r>
              <a:rPr lang="en-US" sz="1800" b="1" i="0" dirty="0" err="1">
                <a:effectLst/>
                <a:latin typeface="Calibri" panose="020F0502020204030204" pitchFamily="34" charset="0"/>
                <a:ea typeface="Aptos" panose="020B0004020202020204" pitchFamily="34" charset="0"/>
              </a:rPr>
              <a:t>nterprise</a:t>
            </a:r>
            <a:r>
              <a:rPr lang="en-US" sz="1800" b="1" i="0" dirty="0">
                <a:effectLst/>
                <a:latin typeface="Calibri" panose="020F0502020204030204" pitchFamily="34" charset="0"/>
                <a:ea typeface="Aptos" panose="020B0004020202020204" pitchFamily="34" charset="0"/>
              </a:rPr>
              <a:t> Analysis </a:t>
            </a:r>
            <a:r>
              <a:rPr lang="en-US" sz="1800" i="0" dirty="0">
                <a:effectLst/>
                <a:latin typeface="Calibri" panose="020F0502020204030204" pitchFamily="34" charset="0"/>
                <a:ea typeface="Aptos" panose="020B0004020202020204" pitchFamily="34" charset="0"/>
              </a:rPr>
              <a:t>– here to introduce upcoming training, we welcome </a:t>
            </a:r>
            <a:r>
              <a:rPr lang="en-US" sz="1800" i="1" dirty="0">
                <a:effectLst/>
                <a:latin typeface="Calibri" panose="020F0502020204030204" pitchFamily="34" charset="0"/>
                <a:ea typeface="Aptos" panose="020B0004020202020204" pitchFamily="34" charset="0"/>
              </a:rPr>
              <a:t>Angela Fried, Learning &amp; Facilitation team</a:t>
            </a:r>
          </a:p>
          <a:p>
            <a:pPr marL="0" marR="0" lvl="0" indent="0" algn="l" defTabSz="914400" rtl="0" eaLnBrk="1" fontAlgn="auto"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i="1" dirty="0">
                <a:effectLst/>
                <a:latin typeface="Calibri" panose="020F0502020204030204" pitchFamily="34" charset="0"/>
                <a:ea typeface="Aptos" panose="020B0004020202020204" pitchFamily="34" charset="0"/>
              </a:rPr>
              <a:t>We have a lot of change happening in Finance Shared Services, and here to kick off the remaining topics is our new Order to Cash (O2C) Lead, Stephanie VanDusen</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b="1" i="0" dirty="0">
                <a:effectLst/>
                <a:latin typeface="Calibri" panose="020F0502020204030204" pitchFamily="34" charset="0"/>
                <a:ea typeface="Aptos" panose="020B0004020202020204" pitchFamily="34" charset="0"/>
              </a:rPr>
              <a:t>FSS Updates -Stephanie VanDusen           ………… to discuss FSS &amp; Banking Optimization,  followed by </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b="0" i="0" dirty="0">
                <a:effectLst/>
                <a:latin typeface="Calibri" panose="020F0502020204030204" pitchFamily="34" charset="0"/>
                <a:ea typeface="Aptos" panose="020B0004020202020204" pitchFamily="34" charset="0"/>
              </a:rPr>
              <a:t>Purchase to Pay (P2P) work update– </a:t>
            </a:r>
            <a:r>
              <a:rPr lang="en-US" sz="1800" b="0" i="1" dirty="0">
                <a:effectLst/>
                <a:latin typeface="Calibri" panose="020F0502020204030204" pitchFamily="34" charset="0"/>
                <a:ea typeface="Aptos" panose="020B0004020202020204" pitchFamily="34" charset="0"/>
              </a:rPr>
              <a:t>Mark Dobosz &amp; Steve Dabrowski</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b="0" i="0" dirty="0" err="1">
                <a:effectLst/>
                <a:latin typeface="Calibri" panose="020F0502020204030204" pitchFamily="34" charset="0"/>
                <a:ea typeface="Aptos" panose="020B0004020202020204" pitchFamily="34" charset="0"/>
              </a:rPr>
              <a:t>SoFinance</a:t>
            </a:r>
            <a:r>
              <a:rPr lang="en-US" sz="1800" b="0" i="0" dirty="0">
                <a:effectLst/>
                <a:latin typeface="Calibri" panose="020F0502020204030204" pitchFamily="34" charset="0"/>
                <a:ea typeface="Aptos" panose="020B0004020202020204" pitchFamily="34" charset="0"/>
              </a:rPr>
              <a:t> Update – we welcome back Tony</a:t>
            </a:r>
            <a:r>
              <a:rPr lang="en-US" sz="1800" b="0" i="1" dirty="0">
                <a:effectLst/>
                <a:latin typeface="Calibri" panose="020F0502020204030204" pitchFamily="34" charset="0"/>
                <a:ea typeface="Aptos" panose="020B0004020202020204" pitchFamily="34" charset="0"/>
              </a:rPr>
              <a:t> Priore</a:t>
            </a:r>
            <a:endParaRPr lang="en-US" sz="1800" b="0" i="0" dirty="0">
              <a:effectLst/>
              <a:latin typeface="Calibri" panose="020F0502020204030204" pitchFamily="34" charset="0"/>
              <a:ea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b="0" i="0" dirty="0">
                <a:effectLst/>
                <a:latin typeface="Calibri" panose="020F0502020204030204" pitchFamily="34" charset="0"/>
                <a:ea typeface="Aptos" panose="020B0004020202020204" pitchFamily="34" charset="0"/>
              </a:rPr>
              <a:t>FSS Segment Support – </a:t>
            </a:r>
            <a:r>
              <a:rPr lang="en-US" sz="1800" b="0" i="1" dirty="0">
                <a:effectLst/>
                <a:latin typeface="Calibri" panose="020F0502020204030204" pitchFamily="34" charset="0"/>
                <a:ea typeface="Aptos" panose="020B0004020202020204" pitchFamily="34" charset="0"/>
              </a:rPr>
              <a:t>Lynn Valentine</a:t>
            </a: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Q&amp;A – we will continue to pause between topics to address questions in chat</a:t>
            </a:r>
            <a:endParaRPr lang="en-US" sz="1800" dirty="0">
              <a:effectLst/>
              <a:latin typeface="Calibri" panose="020F0502020204030204" pitchFamily="34" charset="0"/>
              <a:ea typeface="Aptos" panose="020B00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use the chat function within this Team meeting to submit any questions that you may have as we run through the agenda topics.   We will pause to address questions between topics and if we run out of time we will follow up via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 feel free to use the Reactions button as we proceed through today’s call.  With everyone muted, it is a nice way to contribute and engage and we appreciate the energy.</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15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484188"/>
            <a:ext cx="4203700" cy="2365375"/>
          </a:xfrm>
        </p:spPr>
      </p:sp>
      <p:sp>
        <p:nvSpPr>
          <p:cNvPr id="3" name="Notes Placeholder 2"/>
          <p:cNvSpPr>
            <a:spLocks noGrp="1"/>
          </p:cNvSpPr>
          <p:nvPr>
            <p:ph type="body" idx="1"/>
          </p:nvPr>
        </p:nvSpPr>
        <p:spPr>
          <a:xfrm>
            <a:off x="293914" y="2929374"/>
            <a:ext cx="8708571" cy="3905158"/>
          </a:xfrm>
        </p:spPr>
        <p:txBody>
          <a:bodyPr/>
          <a:lstStyle/>
          <a:p>
            <a:endParaRPr lang="en-US" sz="1400" b="1" dirty="0"/>
          </a:p>
          <a:p>
            <a:r>
              <a:rPr lang="en-US" sz="1400" b="1" dirty="0"/>
              <a:t>What is </a:t>
            </a:r>
            <a:r>
              <a:rPr lang="en-US" sz="1400" b="1" dirty="0" err="1"/>
              <a:t>SoFinance</a:t>
            </a:r>
            <a:r>
              <a:rPr lang="en-US" sz="1400" b="1" dirty="0"/>
              <a:t> – this is Sodexo’s end-to-end service cloud-based request management system used within our global community of Finance shared service centers.</a:t>
            </a:r>
          </a:p>
          <a:p>
            <a:endParaRPr lang="en-US" sz="1400" b="1" dirty="0"/>
          </a:p>
          <a:p>
            <a:r>
              <a:rPr lang="en-US" sz="1400" b="1" dirty="0"/>
              <a:t>Who will use </a:t>
            </a:r>
            <a:r>
              <a:rPr lang="en-US" sz="1400" b="1" dirty="0" err="1"/>
              <a:t>SoFinance</a:t>
            </a:r>
            <a:r>
              <a:rPr lang="en-US" sz="1400" b="1" dirty="0"/>
              <a:t> – everyone in Buffalo (FSS &amp; Banking) and all our customers in the field (GM, Controller, Segment Finance, Chef’s, etc..)</a:t>
            </a:r>
          </a:p>
          <a:p>
            <a:endParaRPr lang="en-US" sz="1400" b="1" dirty="0"/>
          </a:p>
          <a:p>
            <a:r>
              <a:rPr lang="en-US" sz="1400" b="1" dirty="0"/>
              <a:t>Why – we need it!  Continuing down the path of using Outlook is not sustainable.   This tool will allow us to provide our customers with a Best Practice experience , so that they have a clear understating on how to request assistance and can clearly see the status of that request.  </a:t>
            </a:r>
          </a:p>
          <a:p>
            <a:endParaRPr lang="en-US" sz="1400" b="1" dirty="0"/>
          </a:p>
          <a:p>
            <a:r>
              <a:rPr lang="en-US" sz="1400" b="1" dirty="0"/>
              <a:t>This technology will capture and track progress and completion of service requests – all the information will be in one place and available to everyone who is supporting an inquiry or the requestor to view the latest and greatest update. </a:t>
            </a:r>
          </a:p>
          <a:p>
            <a:endParaRPr lang="en-US" sz="1400" b="1" dirty="0"/>
          </a:p>
          <a:p>
            <a:r>
              <a:rPr lang="en-US" sz="1400" b="1" dirty="0"/>
              <a:t>We must drive inquires to the right team on the first try!  I cannot express that enough!</a:t>
            </a:r>
          </a:p>
          <a:p>
            <a:endParaRPr lang="en-US" sz="1400" b="1"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5D9B336-4D93-4EDB-BEE9-F25B584AC80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808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Tony: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447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1846F-F462-3D17-EA64-874FF9715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D8B1E-6810-F024-1A7E-C92C6DADE0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B5837-231A-B9E5-E424-59BCD52390CA}"/>
              </a:ext>
            </a:extLst>
          </p:cNvPr>
          <p:cNvSpPr>
            <a:spLocks noGrp="1"/>
          </p:cNvSpPr>
          <p:nvPr>
            <p:ph type="body" idx="1"/>
          </p:nvPr>
        </p:nvSpPr>
        <p:spPr>
          <a:xfrm>
            <a:off x="707708" y="4100304"/>
            <a:ext cx="5661660" cy="429759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Stephanie:  </a:t>
            </a: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(may insert this slide again as an intro)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Thank you Tony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And finally, Lynn Valentine, head of the Record to Report team focused on Segment Support will provide an update on how things are going with their organizational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00"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endParaRPr>
          </a:p>
          <a:p>
            <a:pPr marL="274955" marR="0">
              <a:lnSpc>
                <a:spcPct val="107000"/>
              </a:lnSpc>
              <a:spcBef>
                <a:spcPts val="0"/>
              </a:spcBef>
              <a:spcAft>
                <a:spcPts val="300"/>
              </a:spcAft>
            </a:pPr>
            <a:r>
              <a:rPr lang="en-US" sz="1200" kern="100" dirty="0">
                <a:solidFill>
                  <a:srgbClr val="767171"/>
                </a:solidFill>
                <a:effectLst/>
                <a:latin typeface="Arial" panose="020B0604020202020204" pitchFamily="34" charset="0"/>
                <a:ea typeface="Calibri" panose="020F0502020204030204" pitchFamily="34" charset="0"/>
                <a:cs typeface="Arial" panose="020B0604020202020204" pitchFamily="34" charset="0"/>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200" kern="100" dirty="0">
                <a:solidFill>
                  <a:srgbClr val="767171"/>
                </a:solidFill>
                <a:effectLst/>
                <a:latin typeface="Arial" panose="020B0604020202020204" pitchFamily="34" charset="0"/>
                <a:ea typeface="Calibri" panose="020F0502020204030204" pitchFamily="34" charset="0"/>
                <a:cs typeface="Arial" panose="020B0604020202020204" pitchFamily="34" charset="0"/>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endParaRPr lang="en-US" sz="1200" kern="100" dirty="0">
              <a:solidFill>
                <a:srgbClr val="767171"/>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95CAC1A-6A79-2177-21D7-5C1A3A089D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077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628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effectLst/>
                <a:latin typeface="Calibri" panose="020F0502020204030204" pitchFamily="34" charset="0"/>
                <a:ea typeface="Calibri" panose="020F0502020204030204" pitchFamily="34" charset="0"/>
                <a:cs typeface="Times New Roman" panose="02020603050405020304" pitchFamily="18" charset="0"/>
              </a:rPr>
              <a:t>As a result of this, they have re-structured segment support to become one team by merging Client Balance Sheet, Operations Accounting, and Government Accounting all into one team called Segment Support  which you see circled in red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effectLst/>
                <a:latin typeface="Calibri" panose="020F0502020204030204" pitchFamily="34" charset="0"/>
                <a:ea typeface="Calibri" panose="020F0502020204030204" pitchFamily="34" charset="0"/>
                <a:cs typeface="Times New Roman" panose="02020603050405020304" pitchFamily="18" charset="0"/>
              </a:rPr>
              <a:t>The team is still working through this change and is expected to be up and running in January.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234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847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705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423863"/>
            <a:ext cx="5670550" cy="3189287"/>
          </a:xfrm>
        </p:spPr>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3FFAA51E-01A8-4F14-B0E8-EEFFC6D47EB7}"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Footer Placeholder 4">
            <a:extLst>
              <a:ext uri="{FF2B5EF4-FFF2-40B4-BE49-F238E27FC236}">
                <a16:creationId xmlns:a16="http://schemas.microsoft.com/office/drawing/2014/main" id="{F0305C2C-3EE8-DBE9-5904-5823F02FC77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mn-ea"/>
                <a:cs typeface="+mn-cs"/>
              </a:rPr>
              <a:t>FSS Organization FY24</a:t>
            </a:r>
          </a:p>
        </p:txBody>
      </p:sp>
    </p:spTree>
    <p:extLst>
      <p:ext uri="{BB962C8B-B14F-4D97-AF65-F5344CB8AC3E}">
        <p14:creationId xmlns:p14="http://schemas.microsoft.com/office/powerpoint/2010/main" val="3281145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a:p>
            <a:endParaRPr lang="en-US" dirty="0"/>
          </a:p>
          <a:p>
            <a:r>
              <a:rPr lang="en-US" b="1" dirty="0"/>
              <a:t>Stephanie:</a:t>
            </a:r>
          </a:p>
          <a:p>
            <a:endParaRPr lang="en-US" dirty="0"/>
          </a:p>
          <a:p>
            <a:r>
              <a:rPr lang="en-US" dirty="0"/>
              <a:t>Thank you Tony and Lynn.</a:t>
            </a:r>
          </a:p>
          <a:p>
            <a:endParaRPr lang="en-US" dirty="0"/>
          </a:p>
          <a:p>
            <a:r>
              <a:rPr lang="en-US" dirty="0"/>
              <a:t>So we covered a lot, and I thought we could end with this summary of what won’t change and what will – go through slides  - this is very similar the slide Michelle walked you through before</a:t>
            </a:r>
          </a:p>
          <a:p>
            <a:endParaRPr lang="en-US" dirty="0"/>
          </a:p>
          <a:p>
            <a:endParaRPr lang="en-US" dirty="0"/>
          </a:p>
          <a:p>
            <a:r>
              <a:rPr lang="en-US" dirty="0"/>
              <a:t>Read What Won’t Change</a:t>
            </a:r>
          </a:p>
          <a:p>
            <a:endParaRPr lang="en-US" b="1" dirty="0"/>
          </a:p>
          <a:p>
            <a:r>
              <a:rPr lang="en-US" b="1" dirty="0"/>
              <a:t>Click to reveal what is changing  - then read those</a:t>
            </a:r>
          </a:p>
          <a:p>
            <a:endParaRPr lang="en-US" dirty="0"/>
          </a:p>
          <a:p>
            <a:r>
              <a:rPr lang="en-US" dirty="0"/>
              <a:t>Thank everyone and be available for questions at the end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6A762-F4CB-42EF-81E8-E0A1354592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709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ACA67-B248-BB0A-0A35-24D7B1B54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4C99F-DE03-604D-F16B-41245C315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171B9-434A-89A6-133D-17353928A3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F46012-7632-60AC-3BCC-C7DFC27674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94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25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Do you ever have trouble falling asleep or sleeping through the night? You’re not alone. Forty-eight percent of Americans report occasional sleep problems, and 13 percent say they rarely or never get a good night’s sleep. Even if you just occasionally have a tough time drifting off, these simple tricks can help you get to sleep—and stay asleep.</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Eat for ZZZs. </a:t>
            </a:r>
            <a:r>
              <a:rPr lang="en-US" sz="1200" b="0" i="0" kern="1200" dirty="0">
                <a:solidFill>
                  <a:schemeClr val="tx1"/>
                </a:solidFill>
                <a:effectLst/>
                <a:latin typeface="+mn-lt"/>
                <a:ea typeface="+mn-ea"/>
                <a:cs typeface="+mn-cs"/>
              </a:rPr>
              <a:t>“Foods that are rich in vitamin B6 are vital to a healthy night’s sleep because B6 helps the body produce the sleep hormone melatonin,” says Brooke Alpert, registered dietitian and founder of B Nutritious. Find it in foods like fish, lentils, beans, red meat, and brown rice.</a:t>
            </a:r>
          </a:p>
          <a:p>
            <a:r>
              <a:rPr lang="en-US" sz="1200" b="1" i="0" kern="1200" dirty="0">
                <a:solidFill>
                  <a:schemeClr val="tx1"/>
                </a:solidFill>
                <a:effectLst/>
                <a:latin typeface="+mn-lt"/>
                <a:ea typeface="+mn-ea"/>
                <a:cs typeface="+mn-cs"/>
              </a:rPr>
              <a:t>Exercise daily. </a:t>
            </a:r>
            <a:r>
              <a:rPr lang="en-US" sz="1200" b="0" i="0" kern="1200" dirty="0">
                <a:solidFill>
                  <a:schemeClr val="tx1"/>
                </a:solidFill>
                <a:effectLst/>
                <a:latin typeface="+mn-lt"/>
                <a:ea typeface="+mn-ea"/>
                <a:cs typeface="+mn-cs"/>
              </a:rPr>
              <a:t>Physical activity makes you tired and reduces stress. As a result, it improves sleep quality and increases the amount of time you’re likely to sleep. When is the best time to exercise? Early morning and afternoon activity may reset your sleep-wake cycle by raising body temperature, then allowing it to drop and trigger sleepiness a few hours later. But if you prefer to work out in the evening or before bedtime, go ahead. It turns out that exercising at night doesn’t affect everyone’s sleep—it really depends on the individual.</a:t>
            </a:r>
          </a:p>
          <a:p>
            <a:r>
              <a:rPr lang="en-US" sz="1200" b="1" i="0" kern="1200" dirty="0">
                <a:solidFill>
                  <a:schemeClr val="tx1"/>
                </a:solidFill>
                <a:effectLst/>
                <a:latin typeface="+mn-lt"/>
                <a:ea typeface="+mn-ea"/>
                <a:cs typeface="+mn-cs"/>
              </a:rPr>
              <a:t>Make bedtime a priority.</a:t>
            </a:r>
            <a:r>
              <a:rPr lang="en-US" sz="1200" b="0" i="0" kern="1200" dirty="0">
                <a:solidFill>
                  <a:schemeClr val="tx1"/>
                </a:solidFill>
                <a:effectLst/>
                <a:latin typeface="+mn-lt"/>
                <a:ea typeface="+mn-ea"/>
                <a:cs typeface="+mn-cs"/>
              </a:rPr>
              <a:t> People who were motivated to get a good night’s sleep reported longer sleep and fewer wakeful periods during the night. Make sleep a priority by creating a relaxing pre-bed ritual for yourself, like listening to soothing music or reading a magazine. Also, try to stick to a sleep schedule—even on the weekends, when you may be tempted to stay up late and sleep in the next morning.</a:t>
            </a:r>
          </a:p>
          <a:p>
            <a:r>
              <a:rPr lang="en-US" sz="1200" b="1" i="0" kern="1200" dirty="0">
                <a:solidFill>
                  <a:schemeClr val="tx1"/>
                </a:solidFill>
                <a:effectLst/>
                <a:latin typeface="+mn-lt"/>
                <a:ea typeface="+mn-ea"/>
                <a:cs typeface="+mn-cs"/>
              </a:rPr>
              <a:t>Shower at night.</a:t>
            </a:r>
            <a:r>
              <a:rPr lang="en-US" sz="1200" b="0" i="0" kern="1200" dirty="0">
                <a:solidFill>
                  <a:schemeClr val="tx1"/>
                </a:solidFill>
                <a:effectLst/>
                <a:latin typeface="+mn-lt"/>
                <a:ea typeface="+mn-ea"/>
                <a:cs typeface="+mn-cs"/>
              </a:rPr>
              <a:t> Standing under the spray may help you wake up in the morning, but bathing before bed may also actually help you sleep better. The reason? After you finish taking a warm bath or shower, the quick drop in your temperature relaxes your body and helps you sleep more deeply.</a:t>
            </a:r>
          </a:p>
          <a:p>
            <a:r>
              <a:rPr lang="en-US" sz="1200" b="1" i="0" kern="1200" dirty="0">
                <a:solidFill>
                  <a:schemeClr val="tx1"/>
                </a:solidFill>
                <a:effectLst/>
                <a:latin typeface="+mn-lt"/>
                <a:ea typeface="+mn-ea"/>
                <a:cs typeface="+mn-cs"/>
              </a:rPr>
              <a:t>Be cool.</a:t>
            </a:r>
            <a:r>
              <a:rPr lang="en-US" sz="1200" b="0" i="0" kern="1200" dirty="0">
                <a:solidFill>
                  <a:schemeClr val="tx1"/>
                </a:solidFill>
                <a:effectLst/>
                <a:latin typeface="+mn-lt"/>
                <a:ea typeface="+mn-ea"/>
                <a:cs typeface="+mn-cs"/>
              </a:rPr>
              <a:t> Keep your bedroom temperature between 60 and 67 degrees Fahrenheit for optimal sleep. Sleeping in a hot room disrupts your sleep, so use an air conditioner or fan to keep your environment cool and comfortable.</a:t>
            </a:r>
          </a:p>
          <a:p>
            <a:r>
              <a:rPr lang="en-US" sz="1200" b="1" i="0" kern="1200" dirty="0">
                <a:solidFill>
                  <a:schemeClr val="tx1"/>
                </a:solidFill>
                <a:effectLst/>
                <a:latin typeface="+mn-lt"/>
                <a:ea typeface="+mn-ea"/>
                <a:cs typeface="+mn-cs"/>
              </a:rPr>
              <a:t>Avoid screen glare. </a:t>
            </a:r>
            <a:r>
              <a:rPr lang="en-US" sz="1200" b="0" i="0" kern="1200" dirty="0">
                <a:solidFill>
                  <a:schemeClr val="tx1"/>
                </a:solidFill>
                <a:effectLst/>
                <a:latin typeface="+mn-lt"/>
                <a:ea typeface="+mn-ea"/>
                <a:cs typeface="+mn-cs"/>
              </a:rPr>
              <a:t>Electronic devices like smartphones, TVs, and tablets make it harder for you to drift off because they emit blue light, which suppresses melatonin (the hormone that helps you sleep). Aim to turn them off 90 minutes before going to bed so they don’t mess with your slumber.</a:t>
            </a:r>
          </a:p>
          <a:p>
            <a:r>
              <a:rPr lang="en-US" sz="1200" b="1" i="0" kern="1200" dirty="0">
                <a:solidFill>
                  <a:schemeClr val="tx1"/>
                </a:solidFill>
                <a:effectLst/>
                <a:latin typeface="+mn-lt"/>
                <a:ea typeface="+mn-ea"/>
                <a:cs typeface="+mn-cs"/>
              </a:rPr>
              <a:t>Create a soothing environment. </a:t>
            </a:r>
            <a:r>
              <a:rPr lang="en-US" sz="1200" b="0" i="0" kern="1200" dirty="0">
                <a:solidFill>
                  <a:schemeClr val="tx1"/>
                </a:solidFill>
                <a:effectLst/>
                <a:latin typeface="+mn-lt"/>
                <a:ea typeface="+mn-ea"/>
                <a:cs typeface="+mn-cs"/>
              </a:rPr>
              <a:t>Take computers, work materials, and televisions out of your bedroom or sleeping area. If you associate a particular activity or item with anxiety about sleeping, remove it from your bedtime routine.</a:t>
            </a:r>
          </a:p>
          <a:p>
            <a:r>
              <a:rPr lang="en-US" sz="1200" b="1" i="0" kern="1200" dirty="0">
                <a:solidFill>
                  <a:schemeClr val="tx1"/>
                </a:solidFill>
                <a:effectLst/>
                <a:latin typeface="+mn-lt"/>
                <a:ea typeface="+mn-ea"/>
                <a:cs typeface="+mn-cs"/>
              </a:rPr>
              <a:t>Nix the nightcap. </a:t>
            </a:r>
            <a:r>
              <a:rPr lang="en-US" sz="1200" b="0" i="0" kern="1200" dirty="0">
                <a:solidFill>
                  <a:schemeClr val="tx1"/>
                </a:solidFill>
                <a:effectLst/>
                <a:latin typeface="+mn-lt"/>
                <a:ea typeface="+mn-ea"/>
                <a:cs typeface="+mn-cs"/>
              </a:rPr>
              <a:t>While a glass or two of wine may make you feel sleepy and relaxed, alcohol disrupts your sleep patterns when you </a:t>
            </a:r>
            <a:r>
              <a:rPr lang="en-US" sz="1200" b="0" i="0" kern="1200" dirty="0" err="1">
                <a:solidFill>
                  <a:schemeClr val="tx1"/>
                </a:solidFill>
                <a:effectLst/>
                <a:latin typeface="+mn-lt"/>
                <a:ea typeface="+mn-ea"/>
                <a:cs typeface="+mn-cs"/>
              </a:rPr>
              <a:t>injest</a:t>
            </a:r>
            <a:r>
              <a:rPr lang="en-US" sz="1200" b="0" i="0" kern="1200" dirty="0">
                <a:solidFill>
                  <a:schemeClr val="tx1"/>
                </a:solidFill>
                <a:effectLst/>
                <a:latin typeface="+mn-lt"/>
                <a:ea typeface="+mn-ea"/>
                <a:cs typeface="+mn-cs"/>
              </a:rPr>
              <a:t> less than two hours before bed. Keep the cocktails to early evening to avoid tossing and turning—and getting up to use the bathroom—in the middle of the night.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95D059-7A36-8C44-A1FA-23E15E71B3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79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Mindful?</a:t>
            </a:r>
          </a:p>
          <a:p>
            <a:r>
              <a:rPr lang="en-US" dirty="0"/>
              <a:t>Sodexo is committed to creating healthy environments for our customers. Central to this effort is providing healthy, nutritious foods. We’ve listened to our customers. We’ve researched marketplace trends. Our executive chefs and registered dietitians worked together to create an exciting collection of recipes. The result is Mindful by Sodexo – an approach that focuses on transparency of ingredients, delicious food, satisfying portions and clarity in message so that making Mindful choices becomes second nature. While designed for use in our cafes, Mindful is an approach that you can easily adopt at home with your family.</a:t>
            </a:r>
          </a:p>
          <a:p>
            <a:r>
              <a:rPr lang="en-US" dirty="0"/>
              <a:t>https://www.mindful.sodexo.com/</a:t>
            </a:r>
          </a:p>
          <a:p>
            <a:endParaRPr lang="en-US" dirty="0"/>
          </a:p>
        </p:txBody>
      </p:sp>
      <p:sp>
        <p:nvSpPr>
          <p:cNvPr id="4" name="Slide Number Placeholder 3"/>
          <p:cNvSpPr>
            <a:spLocks noGrp="1"/>
          </p:cNvSpPr>
          <p:nvPr>
            <p:ph type="sldNum" sz="quarter" idx="5"/>
          </p:nvPr>
        </p:nvSpPr>
        <p:spPr/>
        <p:txBody>
          <a:bodyPr/>
          <a:lstStyle/>
          <a:p>
            <a:fld id="{C39B3082-39AC-4E05-8EB6-D119EF4B8E28}" type="slidenum">
              <a:rPr lang="en-US" smtClean="0"/>
              <a:t>5</a:t>
            </a:fld>
            <a:endParaRPr lang="en-US"/>
          </a:p>
        </p:txBody>
      </p:sp>
    </p:spTree>
    <p:extLst>
      <p:ext uri="{BB962C8B-B14F-4D97-AF65-F5344CB8AC3E}">
        <p14:creationId xmlns:p14="http://schemas.microsoft.com/office/powerpoint/2010/main" val="251769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F41FD-2CF1-AE39-95C7-2EBFF94F8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77DFF-A326-03FF-B6FE-2DC5F01D2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1E7B3-83E4-6202-DA7C-3AE5FF83A775}"/>
              </a:ext>
            </a:extLst>
          </p:cNvPr>
          <p:cNvSpPr>
            <a:spLocks noGrp="1"/>
          </p:cNvSpPr>
          <p:nvPr>
            <p:ph type="body" idx="1"/>
          </p:nvPr>
        </p:nvSpPr>
        <p:spPr/>
        <p:txBody>
          <a:bodyPr/>
          <a:lstStyle/>
          <a:p>
            <a:r>
              <a:rPr lang="en-US" dirty="0"/>
              <a:t>Brad Hamman</a:t>
            </a:r>
          </a:p>
        </p:txBody>
      </p:sp>
      <p:sp>
        <p:nvSpPr>
          <p:cNvPr id="4" name="Slide Number Placeholder 3">
            <a:extLst>
              <a:ext uri="{FF2B5EF4-FFF2-40B4-BE49-F238E27FC236}">
                <a16:creationId xmlns:a16="http://schemas.microsoft.com/office/drawing/2014/main" id="{380D287E-A54E-004A-F225-C5EE9113B6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9</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0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ABE7-2595-60F4-3117-2A9059184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39DDE-AE61-F819-FECC-CCC7614AC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69D09-6EB6-D499-0009-DB70673B3C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E1E269-1DA4-9950-4C5F-4DA48D6AA3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58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A7923-AD3E-1A64-18C3-33D38C717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85047-7D08-4435-8074-3E46E366E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4DA8CA-9A89-F723-4A63-11BB1BD01C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9A78B8-0A0D-6BB0-2EE2-3248B4EB4F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747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February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5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771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617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7233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1600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5473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56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81701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2345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en-US" noProof="0"/>
              <a:t>Click to edit Master title style</a:t>
            </a:r>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14"/>
          </p:nvPr>
        </p:nvSpPr>
        <p:spPr/>
        <p:txBody>
          <a:bodyPr/>
          <a:lstStyle/>
          <a:p>
            <a:r>
              <a:rPr lang="en-US"/>
              <a:t>Unit Controller Call Series © Sodexo, February 2024.  All rights Reserved</a:t>
            </a:r>
            <a:endParaRPr lang="en-AU"/>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4126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dirty="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dirty="0"/>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2024.  All rights Reserved</a:t>
            </a:r>
            <a:endParaRPr lang="en-US" noProof="0" dirty="0"/>
          </a:p>
        </p:txBody>
      </p:sp>
    </p:spTree>
    <p:extLst>
      <p:ext uri="{BB962C8B-B14F-4D97-AF65-F5344CB8AC3E}">
        <p14:creationId xmlns:p14="http://schemas.microsoft.com/office/powerpoint/2010/main" val="409727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dirty="0"/>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2024.  All rights Reserved</a:t>
            </a:r>
            <a:endParaRPr lang="en-US" dirty="0"/>
          </a:p>
        </p:txBody>
      </p:sp>
    </p:spTree>
    <p:extLst>
      <p:ext uri="{BB962C8B-B14F-4D97-AF65-F5344CB8AC3E}">
        <p14:creationId xmlns:p14="http://schemas.microsoft.com/office/powerpoint/2010/main" val="31104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62397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February 2024.  All rights Reserved</a:t>
            </a:r>
            <a:endParaRPr lang="en-US" noProof="0"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endParaRPr lang="en-US" noProof="0" dirty="0"/>
          </a:p>
          <a:p>
            <a:pPr lvl="1"/>
            <a:r>
              <a:rPr lang="en-US" noProof="0" dirty="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dirty="0"/>
              <a:t>Summary </a:t>
            </a:r>
          </a:p>
        </p:txBody>
      </p:sp>
    </p:spTree>
    <p:extLst>
      <p:ext uri="{BB962C8B-B14F-4D97-AF65-F5344CB8AC3E}">
        <p14:creationId xmlns:p14="http://schemas.microsoft.com/office/powerpoint/2010/main" val="9180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February 2024.  All rights Reserved</a:t>
            </a:r>
            <a:endParaRPr lang="en-US" noProof="0"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dirty="0"/>
              <a:t>Chapter X</a:t>
            </a:r>
          </a:p>
          <a:p>
            <a:pPr lvl="1"/>
            <a:r>
              <a:rPr lang="en-US" noProof="0" dirty="0"/>
              <a:t>Lorem ipsum dolor sit </a:t>
            </a:r>
            <a:r>
              <a:rPr lang="en-US" noProof="0" dirty="0" err="1"/>
              <a:t>amet</a:t>
            </a:r>
            <a:r>
              <a:rPr lang="en-US" noProof="0" dirty="0"/>
              <a:t>, </a:t>
            </a:r>
            <a:r>
              <a:rPr lang="en-US" noProof="0" dirty="0" err="1"/>
              <a:t>consecte</a:t>
            </a:r>
            <a:endParaRPr lang="en-US" noProof="0"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dirty="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64967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dirty="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2024.  All rights Reserved</a:t>
            </a:r>
            <a:endParaRPr lang="en-US" noProof="0" dirty="0"/>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57145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endParaRPr lang="en-US" noProof="0" dirty="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dirty="0"/>
          </a:p>
          <a:p>
            <a:pPr lvl="2"/>
            <a:r>
              <a:rPr lang="en-US" noProof="0" dirty="0"/>
              <a:t>Text A</a:t>
            </a:r>
          </a:p>
          <a:p>
            <a:pPr lvl="2"/>
            <a:endParaRPr lang="en-US" noProof="0"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2024.  All rights Reserved</a:t>
            </a:r>
            <a:endParaRPr lang="en-US" noProof="0" dirty="0"/>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6730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dirty="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00</a:t>
            </a:r>
          </a:p>
          <a:p>
            <a:pPr lvl="1"/>
            <a:r>
              <a:rPr lang="en-US" noProof="0" dirty="0"/>
              <a:t>Lorem ipsum dolor</a:t>
            </a:r>
            <a:br>
              <a:rPr lang="en-US" noProof="0" dirty="0"/>
            </a:br>
            <a:r>
              <a:rPr lang="en-US" noProof="0" dirty="0"/>
              <a:t>sit </a:t>
            </a:r>
            <a:r>
              <a:rPr lang="en-US" noProof="0" dirty="0" err="1"/>
              <a:t>amet</a:t>
            </a:r>
            <a:endParaRPr lang="en-US" noProof="0" dirty="0"/>
          </a:p>
          <a:p>
            <a:pPr lvl="2"/>
            <a:endParaRPr lang="en-US" noProof="0" dirty="0"/>
          </a:p>
          <a:p>
            <a:pPr lvl="2"/>
            <a:r>
              <a:rPr lang="en-US" noProof="0" dirty="0"/>
              <a:t>Text A </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2024.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22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2024.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885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4987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410401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dirty="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Tree>
    <p:extLst>
      <p:ext uri="{BB962C8B-B14F-4D97-AF65-F5344CB8AC3E}">
        <p14:creationId xmlns:p14="http://schemas.microsoft.com/office/powerpoint/2010/main" val="113622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dirty="0"/>
              <a:t>Lorem</a:t>
            </a:r>
            <a:r>
              <a:rPr lang="da-DK" dirty="0"/>
              <a:t> ipsum dolor sit amet</a:t>
            </a:r>
          </a:p>
          <a:p>
            <a:pPr lvl="1"/>
            <a:r>
              <a:rPr lang="en-US" dirty="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 dolor </a:t>
            </a:r>
            <a:r>
              <a:rPr lang="da-DK" dirty="0"/>
              <a:t>sit amet</a:t>
            </a:r>
          </a:p>
          <a:p>
            <a:pPr lvl="1"/>
            <a:r>
              <a:rPr lang="en-US" dirty="0"/>
              <a:t>Second level</a:t>
            </a:r>
            <a:endParaRPr lang="en-US" noProof="0" dirty="0"/>
          </a:p>
          <a:p>
            <a:pPr lvl="1"/>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33892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326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95914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a:p>
            <a:pPr lvl="2"/>
            <a:endParaRPr lang="en-US" noProof="0"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dirty="0" err="1"/>
              <a:t>text</a:t>
            </a:r>
            <a:r>
              <a:rPr lang="en-US" dirty="0"/>
              <a:t> </a:t>
            </a:r>
            <a:r>
              <a:rPr lang="en-US" dirty="0" err="1"/>
              <a:t>level</a:t>
            </a:r>
            <a:r>
              <a:rPr lang="en-US"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52175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9519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7116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4646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659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953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err="1"/>
              <a:t>Title</a:t>
            </a:r>
            <a:r>
              <a:rPr lang="en-US" dirty="0"/>
              <a:t>, </a:t>
            </a:r>
            <a:r>
              <a:rPr lang="en-US" dirty="0" err="1"/>
              <a:t>text</a:t>
            </a:r>
            <a:r>
              <a:rPr lang="en-US" dirty="0"/>
              <a:t> </a:t>
            </a:r>
            <a:r>
              <a:rPr lang="en-US" dirty="0" err="1"/>
              <a:t>level</a:t>
            </a:r>
            <a:r>
              <a:rPr lang="en-US" dirty="0"/>
              <a:t> 1</a:t>
            </a:r>
          </a:p>
        </p:txBody>
      </p:sp>
    </p:spTree>
    <p:extLst>
      <p:ext uri="{BB962C8B-B14F-4D97-AF65-F5344CB8AC3E}">
        <p14:creationId xmlns:p14="http://schemas.microsoft.com/office/powerpoint/2010/main" val="187782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p>
        </p:txBody>
      </p:sp>
    </p:spTree>
    <p:extLst>
      <p:ext uri="{BB962C8B-B14F-4D97-AF65-F5344CB8AC3E}">
        <p14:creationId xmlns:p14="http://schemas.microsoft.com/office/powerpoint/2010/main" val="339721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dirty="0"/>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1599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2403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dirty="0"/>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dirty="0"/>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dirty="0"/>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265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4741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1760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472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en-US"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dirty="0"/>
              <a:t>Lorem ipsum </a:t>
            </a:r>
            <a:r>
              <a:rPr lang="en-US" dirty="0" err="1"/>
              <a:t>title</a:t>
            </a:r>
            <a:endParaRPr lang="en-US"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a:t>Title, text level 1</a:t>
            </a:r>
          </a:p>
        </p:txBody>
      </p:sp>
    </p:spTree>
    <p:extLst>
      <p:ext uri="{BB962C8B-B14F-4D97-AF65-F5344CB8AC3E}">
        <p14:creationId xmlns:p14="http://schemas.microsoft.com/office/powerpoint/2010/main" val="32659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929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467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324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01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9907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516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35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135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4903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9" name="Slide Number Placeholder 8"/>
          <p:cNvSpPr>
            <a:spLocks noGrp="1"/>
          </p:cNvSpPr>
          <p:nvPr>
            <p:ph type="sldNum" sz="quarter" idx="12"/>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3" name="Footer Placeholder 12"/>
          <p:cNvSpPr>
            <a:spLocks noGrp="1"/>
          </p:cNvSpPr>
          <p:nvPr>
            <p:ph type="ftr" sz="quarter" idx="13"/>
          </p:nvPr>
        </p:nvSpPr>
        <p:spPr>
          <a:xfrm>
            <a:off x="914400" y="6387880"/>
            <a:ext cx="8160000" cy="317720"/>
          </a:xfrm>
          <a:prstGeom prst="rect">
            <a:avLst/>
          </a:prstGeo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baseline="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24576079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baseline="0">
                <a:solidFill>
                  <a:schemeClr val="bg1"/>
                </a:solidFill>
              </a:rPr>
              <a:t>Confidential and proprietary to Sodexo. Do not share or post without proper consent.</a:t>
            </a:r>
          </a:p>
        </p:txBody>
      </p:sp>
    </p:spTree>
    <p:extLst>
      <p:ext uri="{BB962C8B-B14F-4D97-AF65-F5344CB8AC3E}">
        <p14:creationId xmlns:p14="http://schemas.microsoft.com/office/powerpoint/2010/main" val="15574610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a:t>Click icon to add picture</a:t>
            </a:r>
            <a:endParaRPr lang="fr-FR"/>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a:solidFill>
                <a:schemeClr val="tx1"/>
              </a:solidFill>
            </a:endParaRPr>
          </a:p>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11"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38487343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19603874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hasCustomPrompt="1"/>
          </p:nvPr>
        </p:nvSpPr>
        <p:spPr bwMode="ltGray">
          <a:xfrm>
            <a:off x="2743200" y="304801"/>
            <a:ext cx="8851899" cy="5803729"/>
          </a:xfrm>
          <a:no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5135161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40, Bold</a:t>
            </a:r>
          </a:p>
          <a:p>
            <a:pPr lvl="1"/>
            <a:r>
              <a:rPr lang="en-US" noProof="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8899487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4464050" y="954155"/>
            <a:ext cx="7131049" cy="5202000"/>
          </a:xfrm>
          <a:solidFill>
            <a:schemeClr val="bg1"/>
          </a:solidFill>
          <a:ln>
            <a:solidFill>
              <a:srgbClr val="2A295C"/>
            </a:solidFill>
          </a:ln>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Main Topic: Arial 22, Bold</a:t>
            </a:r>
          </a:p>
          <a:p>
            <a:pPr lvl="1"/>
            <a:r>
              <a:rPr lang="en-US"/>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265611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3858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1" y="352425"/>
            <a:ext cx="7035799" cy="5803730"/>
          </a:xfrm>
          <a:no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12759706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1" y="352425"/>
            <a:ext cx="7035799" cy="5803730"/>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1159604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23654893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a:t>Click icon to add picture</a:t>
            </a:r>
            <a:endParaRPr lang="fr-FR"/>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12" name="Footer Placeholder 12"/>
          <p:cNvSpPr>
            <a:spLocks noGrp="1"/>
          </p:cNvSpPr>
          <p:nvPr>
            <p:ph type="ftr" sz="quarter" idx="17"/>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5176024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26862501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4465171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9"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11844293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6"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15537128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p:txBody>
      </p:sp>
      <p:sp>
        <p:nvSpPr>
          <p:cNvPr id="12" name="Espace réservé du texte 11"/>
          <p:cNvSpPr>
            <a:spLocks noGrp="1"/>
          </p:cNvSpPr>
          <p:nvPr>
            <p:ph type="body" sz="quarter" idx="13"/>
          </p:nvPr>
        </p:nvSpPr>
        <p:spPr>
          <a:xfrm>
            <a:off x="601134" y="1288158"/>
            <a:ext cx="10993967" cy="480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11"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4407554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Rectangle 3"/>
          <p:cNvSpPr/>
          <p:nvPr userDrawn="1"/>
        </p:nvSpPr>
        <p:spPr bwMode="gray">
          <a:xfrm>
            <a:off x="601134" y="1268760"/>
            <a:ext cx="10993967" cy="48912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a:p>
            <a:pPr algn="l"/>
            <a:endParaRPr lang="fr-FR" sz="1200">
              <a:solidFill>
                <a:schemeClr val="tx1"/>
              </a:solidFill>
            </a:endParaRPr>
          </a:p>
          <a:p>
            <a:pPr algn="l"/>
            <a:endParaRPr lang="fr-FR" sz="1200">
              <a:solidFill>
                <a:schemeClr val="tx1"/>
              </a:solidFill>
            </a:endParaRPr>
          </a:p>
        </p:txBody>
      </p:sp>
      <p:sp>
        <p:nvSpPr>
          <p:cNvPr id="11"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spTree>
    <p:extLst>
      <p:ext uri="{BB962C8B-B14F-4D97-AF65-F5344CB8AC3E}">
        <p14:creationId xmlns:p14="http://schemas.microsoft.com/office/powerpoint/2010/main" val="3448368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4365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cSld name="1_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1" y="352425"/>
            <a:ext cx="10998200" cy="438912"/>
          </a:xfrm>
          <a:solidFill>
            <a:schemeClr val="accent1"/>
          </a:solidFill>
          <a:ln>
            <a:noFill/>
          </a:ln>
          <a:effectLst/>
        </p:spPr>
        <p:txBody>
          <a:bodyPr vert="horz" wrap="square" lIns="107937" tIns="125925" rIns="71955" bIns="89947" numCol="1" anchor="t" anchorCtr="0" compatLnSpc="1">
            <a:prstTxWarp prst="textNoShape">
              <a:avLst/>
            </a:prstTxWarp>
            <a:spAutoFit/>
          </a:bodyPr>
          <a:lstStyle>
            <a:lvl1pPr>
              <a:defRPr lang="fr-FR" sz="1600" b="1" dirty="0"/>
            </a:lvl1pPr>
          </a:lstStyle>
          <a:p>
            <a:pPr lvl="0"/>
            <a:r>
              <a:rPr lang="en-US" noProof="0"/>
              <a:t>TITLE</a:t>
            </a:r>
          </a:p>
        </p:txBody>
      </p:sp>
      <p:sp>
        <p:nvSpPr>
          <p:cNvPr id="4"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65" eaLnBrk="0" hangingPunct="0">
              <a:lnSpc>
                <a:spcPct val="90000"/>
              </a:lnSpc>
              <a:buClr>
                <a:srgbClr val="FF3333"/>
              </a:buClr>
              <a:buSzPct val="120000"/>
              <a:tabLst>
                <a:tab pos="1082040" algn="l"/>
                <a:tab pos="1615130" algn="l"/>
                <a:tab pos="2148219" algn="l"/>
                <a:tab pos="8072477" algn="r"/>
              </a:tabLst>
            </a:pPr>
            <a:fld id="{B0A9F6E7-FE5B-4861-9484-6E92718E32B1}" type="slidenum">
              <a:rPr lang="en-US" smtClean="0">
                <a:solidFill>
                  <a:srgbClr val="000000"/>
                </a:solidFill>
              </a:rPr>
              <a:pPr defTabSz="913865" eaLnBrk="0" hangingPunct="0">
                <a:lnSpc>
                  <a:spcPct val="90000"/>
                </a:lnSpc>
                <a:buClr>
                  <a:srgbClr val="FF3333"/>
                </a:buClr>
                <a:buSzPct val="120000"/>
                <a:tabLst>
                  <a:tab pos="1082040" algn="l"/>
                  <a:tab pos="1615130" algn="l"/>
                  <a:tab pos="2148219" algn="l"/>
                  <a:tab pos="8072477" algn="r"/>
                </a:tabLst>
              </a:pPr>
              <a:t>‹#›</a:t>
            </a:fld>
            <a:r>
              <a:rPr lang="en-US">
                <a:solidFill>
                  <a:srgbClr val="000000"/>
                </a:solidFill>
              </a:rPr>
              <a:t> </a:t>
            </a:r>
          </a:p>
        </p:txBody>
      </p:sp>
    </p:spTree>
    <p:extLst>
      <p:ext uri="{BB962C8B-B14F-4D97-AF65-F5344CB8AC3E}">
        <p14:creationId xmlns:p14="http://schemas.microsoft.com/office/powerpoint/2010/main" val="25226086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fr-FR"/>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2024.  All rights Reserved</a:t>
            </a:r>
          </a:p>
        </p:txBody>
      </p:sp>
    </p:spTree>
    <p:extLst>
      <p:ext uri="{BB962C8B-B14F-4D97-AF65-F5344CB8AC3E}">
        <p14:creationId xmlns:p14="http://schemas.microsoft.com/office/powerpoint/2010/main" val="397831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2024.  All rights Reserved</a:t>
            </a:r>
          </a:p>
        </p:txBody>
      </p:sp>
    </p:spTree>
    <p:extLst>
      <p:ext uri="{BB962C8B-B14F-4D97-AF65-F5344CB8AC3E}">
        <p14:creationId xmlns:p14="http://schemas.microsoft.com/office/powerpoint/2010/main" val="24846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73830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5440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fr-FR"/>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0516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2286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07224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68260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749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422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469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74989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a:t>
            </a:r>
            <a:r>
              <a:rPr lang="da-DK" dirty="0"/>
              <a:t>dolor sit amet</a:t>
            </a:r>
          </a:p>
          <a:p>
            <a:pPr lvl="1"/>
            <a:r>
              <a:rPr lang="fr-FR"/>
              <a:t>D</a:t>
            </a:r>
            <a:r>
              <a:rPr lang="en-US" noProof="0"/>
              <a:t>eux</a:t>
            </a:r>
            <a:r>
              <a:rPr lang="fr-FR"/>
              <a:t>ième </a:t>
            </a:r>
            <a:r>
              <a:rPr lang="fr-FR" dirty="0"/>
              <a:t>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en-US" noProof="0"/>
              <a:t>Deuxième</a:t>
            </a:r>
            <a:r>
              <a:rPr lang="fr-FR"/>
              <a:t> </a:t>
            </a:r>
            <a:r>
              <a:rPr lang="fr-FR" dirty="0"/>
              <a:t>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a:t>
            </a:r>
            <a:r>
              <a:rPr lang="da-DK" dirty="0"/>
              <a:t>dolor sit amet</a:t>
            </a:r>
          </a:p>
          <a:p>
            <a:pPr lvl="1"/>
            <a:r>
              <a:rPr lang="en-US" noProof="0"/>
              <a:t>Deuxième</a:t>
            </a:r>
            <a:r>
              <a:rPr lang="fr-FR"/>
              <a:t> </a:t>
            </a:r>
            <a:r>
              <a:rPr lang="fr-FR" dirty="0"/>
              <a:t>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a:t>
            </a:r>
            <a:r>
              <a:rPr lang="da-DK"/>
              <a:t> </a:t>
            </a:r>
            <a:r>
              <a:rPr lang="da-DK" dirty="0"/>
              <a:t>ipsum dolor sit amet</a:t>
            </a:r>
          </a:p>
          <a:p>
            <a:pPr lvl="1"/>
            <a:r>
              <a:rPr lang="en-US" noProof="0"/>
              <a:t>Deuxième</a:t>
            </a:r>
            <a:r>
              <a:rPr lang="fr-FR"/>
              <a:t> </a:t>
            </a:r>
            <a:r>
              <a:rPr lang="fr-FR" dirty="0"/>
              <a:t>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fr-FR"/>
              <a:t>Deuxième </a:t>
            </a:r>
            <a:r>
              <a:rPr lang="en-US" noProof="0"/>
              <a:t>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t>
            </a:r>
            <a:r>
              <a:rPr lang="da-DK" dirty="0"/>
              <a:t>amet</a:t>
            </a:r>
          </a:p>
          <a:p>
            <a:pPr lvl="1"/>
            <a:r>
              <a:rPr lang="fr-FR"/>
              <a:t>Deuxième </a:t>
            </a:r>
            <a:r>
              <a:rPr lang="en-US" noProof="0"/>
              <a:t>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0098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5540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fr-FR"/>
              <a:t>, </a:t>
            </a:r>
            <a:r>
              <a:rPr lang="fr-FR" dirty="0" err="1"/>
              <a:t>text</a:t>
            </a:r>
            <a:r>
              <a:rPr lang="fr-FR" dirty="0"/>
              <a:t> </a:t>
            </a:r>
            <a:r>
              <a:rPr lang="fr-FR" dirty="0" err="1"/>
              <a:t>level</a:t>
            </a:r>
            <a:r>
              <a:rPr lang="fr-FR"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675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570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036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noProof="0" smtClean="0"/>
              <a:t>‹#›</a:t>
            </a:fld>
            <a:endParaRPr lang="fr-FR"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fr-FR" noProof="0"/>
              <a:t> </a:t>
            </a:r>
          </a:p>
        </p:txBody>
      </p:sp>
    </p:spTree>
    <p:extLst>
      <p:ext uri="{BB962C8B-B14F-4D97-AF65-F5344CB8AC3E}">
        <p14:creationId xmlns:p14="http://schemas.microsoft.com/office/powerpoint/2010/main" val="370447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1379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6062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1215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594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156799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6843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2828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435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6278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352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620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26628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7379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42112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58573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4892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40821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3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3568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4137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February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420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February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39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February 2024.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85211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February 2024.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15340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February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286002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853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February 2024.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36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February 2024.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007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340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499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51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8680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4873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653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5784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559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4397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9781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2191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8867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5910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2787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4621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7681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224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06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861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661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327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552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368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073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595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11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4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91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2024.  All rights Reserved</a:t>
            </a:r>
          </a:p>
        </p:txBody>
      </p:sp>
    </p:spTree>
    <p:extLst>
      <p:ext uri="{BB962C8B-B14F-4D97-AF65-F5344CB8AC3E}">
        <p14:creationId xmlns:p14="http://schemas.microsoft.com/office/powerpoint/2010/main" val="37015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2024.  All rights Reserved</a:t>
            </a:r>
          </a:p>
        </p:txBody>
      </p:sp>
    </p:spTree>
    <p:extLst>
      <p:ext uri="{BB962C8B-B14F-4D97-AF65-F5344CB8AC3E}">
        <p14:creationId xmlns:p14="http://schemas.microsoft.com/office/powerpoint/2010/main" val="183750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4835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80172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2452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27321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78616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324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2595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6602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5063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62939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224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9373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078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390696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64575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742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450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590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65866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2306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145187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9366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6282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8508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6615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7716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2840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320857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08849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05822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59256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79651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77632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114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05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117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2559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2024.  All rights Reserved</a:t>
            </a:r>
          </a:p>
        </p:txBody>
      </p:sp>
    </p:spTree>
    <p:extLst>
      <p:ext uri="{BB962C8B-B14F-4D97-AF65-F5344CB8AC3E}">
        <p14:creationId xmlns:p14="http://schemas.microsoft.com/office/powerpoint/2010/main" val="231878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2024.  All rights Reserved</a:t>
            </a:r>
          </a:p>
        </p:txBody>
      </p:sp>
    </p:spTree>
    <p:extLst>
      <p:ext uri="{BB962C8B-B14F-4D97-AF65-F5344CB8AC3E}">
        <p14:creationId xmlns:p14="http://schemas.microsoft.com/office/powerpoint/2010/main" val="107583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endParaRPr lang="en-US" noProof="0" dirty="0"/>
          </a:p>
          <a:p>
            <a:pPr lvl="1"/>
            <a:r>
              <a:rPr lang="en-US" noProof="0" dirty="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dirty="0"/>
              <a:t>Summary </a:t>
            </a:r>
          </a:p>
        </p:txBody>
      </p:sp>
    </p:spTree>
    <p:extLst>
      <p:ext uri="{BB962C8B-B14F-4D97-AF65-F5344CB8AC3E}">
        <p14:creationId xmlns:p14="http://schemas.microsoft.com/office/powerpoint/2010/main" val="258580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dirty="0"/>
              <a:t>Chapter X</a:t>
            </a:r>
          </a:p>
          <a:p>
            <a:pPr lvl="1"/>
            <a:r>
              <a:rPr lang="en-US" noProof="0" dirty="0"/>
              <a:t>Lorem ipsum dolor sit </a:t>
            </a:r>
            <a:r>
              <a:rPr lang="en-US" noProof="0" dirty="0" err="1"/>
              <a:t>amet</a:t>
            </a:r>
            <a:r>
              <a:rPr lang="en-US" noProof="0" dirty="0"/>
              <a:t>, </a:t>
            </a:r>
            <a:r>
              <a:rPr lang="en-US" noProof="0" dirty="0" err="1"/>
              <a:t>consecte</a:t>
            </a:r>
            <a:endParaRPr lang="en-US" noProof="0"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dirty="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20893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0055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endParaRPr lang="en-US" noProof="0" dirty="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dirty="0"/>
          </a:p>
          <a:p>
            <a:pPr lvl="2"/>
            <a:r>
              <a:rPr lang="en-US" noProof="0" dirty="0"/>
              <a:t>Text A</a:t>
            </a:r>
          </a:p>
          <a:p>
            <a:pPr lvl="2"/>
            <a:endParaRPr lang="en-US" noProof="0"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58898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00</a:t>
            </a:r>
          </a:p>
          <a:p>
            <a:pPr lvl="1"/>
            <a:r>
              <a:rPr lang="en-US" noProof="0" dirty="0"/>
              <a:t>Lorem ipsum dolor</a:t>
            </a:r>
            <a:br>
              <a:rPr lang="en-US" noProof="0" dirty="0"/>
            </a:br>
            <a:r>
              <a:rPr lang="en-US" noProof="0" dirty="0"/>
              <a:t>sit </a:t>
            </a:r>
            <a:r>
              <a:rPr lang="en-US" noProof="0" dirty="0" err="1"/>
              <a:t>amet</a:t>
            </a:r>
            <a:endParaRPr lang="en-US" noProof="0" dirty="0"/>
          </a:p>
          <a:p>
            <a:pPr lvl="2"/>
            <a:endParaRPr lang="en-US" noProof="0" dirty="0"/>
          </a:p>
          <a:p>
            <a:pPr lvl="2"/>
            <a:r>
              <a:rPr lang="en-US" noProof="0" dirty="0"/>
              <a:t>Text A </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33563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26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2028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1661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334201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dirty="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Tree>
    <p:extLst>
      <p:ext uri="{BB962C8B-B14F-4D97-AF65-F5344CB8AC3E}">
        <p14:creationId xmlns:p14="http://schemas.microsoft.com/office/powerpoint/2010/main" val="333115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dirty="0"/>
              <a:t>Lorem</a:t>
            </a:r>
            <a:r>
              <a:rPr lang="da-DK" dirty="0"/>
              <a:t> ipsum dolor sit amet</a:t>
            </a:r>
          </a:p>
          <a:p>
            <a:pPr lvl="1"/>
            <a:r>
              <a:rPr lang="en-US" dirty="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 dolor </a:t>
            </a:r>
            <a:r>
              <a:rPr lang="da-DK" dirty="0"/>
              <a:t>sit amet</a:t>
            </a:r>
          </a:p>
          <a:p>
            <a:pPr lvl="1"/>
            <a:r>
              <a:rPr lang="en-US" dirty="0"/>
              <a:t>Second level</a:t>
            </a:r>
            <a:endParaRPr lang="en-US" noProof="0" dirty="0"/>
          </a:p>
          <a:p>
            <a:pPr lvl="1"/>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170447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441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a:p>
            <a:pPr lvl="2"/>
            <a:endParaRPr lang="en-US" noProof="0"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dirty="0" err="1"/>
              <a:t>text</a:t>
            </a:r>
            <a:r>
              <a:rPr lang="en-US" dirty="0"/>
              <a:t> </a:t>
            </a:r>
            <a:r>
              <a:rPr lang="en-US" dirty="0" err="1"/>
              <a:t>level</a:t>
            </a:r>
            <a:r>
              <a:rPr lang="en-US"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598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5759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4348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6454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415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6912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6044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err="1"/>
              <a:t>Title</a:t>
            </a:r>
            <a:r>
              <a:rPr lang="en-US" dirty="0"/>
              <a:t>, </a:t>
            </a:r>
            <a:r>
              <a:rPr lang="en-US" dirty="0" err="1"/>
              <a:t>text</a:t>
            </a:r>
            <a:r>
              <a:rPr lang="en-US" dirty="0"/>
              <a:t> </a:t>
            </a:r>
            <a:r>
              <a:rPr lang="en-US" dirty="0" err="1"/>
              <a:t>level</a:t>
            </a:r>
            <a:r>
              <a:rPr lang="en-US" dirty="0"/>
              <a:t> 1</a:t>
            </a:r>
          </a:p>
        </p:txBody>
      </p:sp>
    </p:spTree>
    <p:extLst>
      <p:ext uri="{BB962C8B-B14F-4D97-AF65-F5344CB8AC3E}">
        <p14:creationId xmlns:p14="http://schemas.microsoft.com/office/powerpoint/2010/main" val="52122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p>
        </p:txBody>
      </p:sp>
    </p:spTree>
    <p:extLst>
      <p:ext uri="{BB962C8B-B14F-4D97-AF65-F5344CB8AC3E}">
        <p14:creationId xmlns:p14="http://schemas.microsoft.com/office/powerpoint/2010/main" val="309662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9092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1851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139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2279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1480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dirty="0"/>
              <a:t>Lorem ipsum </a:t>
            </a:r>
            <a:r>
              <a:rPr lang="en-US" dirty="0" err="1"/>
              <a:t>title</a:t>
            </a:r>
            <a:endParaRPr lang="en-US"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a:t>Title, text level 1</a:t>
            </a:r>
          </a:p>
        </p:txBody>
      </p:sp>
    </p:spTree>
    <p:extLst>
      <p:ext uri="{BB962C8B-B14F-4D97-AF65-F5344CB8AC3E}">
        <p14:creationId xmlns:p14="http://schemas.microsoft.com/office/powerpoint/2010/main" val="294912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48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66357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9290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27305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60004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25152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25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52046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1648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February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12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February 2024.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351046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February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25801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16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February 2024.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10"/>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6"/>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10"/>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6"/>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17496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1" y="3880001"/>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1" y="1447801"/>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8"/>
            <a:ext cx="3614737" cy="1211871"/>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2552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5" y="3038159"/>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9"/>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3038159"/>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68877"/>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5816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10" y="1658203"/>
            <a:ext cx="4841153" cy="1211871"/>
          </a:xfrm>
        </p:spPr>
        <p:txBody>
          <a:bodyPr/>
          <a:lstStyle>
            <a:lvl1pPr marL="179384" indent="-179384">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1658204"/>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15904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10" y="1658203"/>
            <a:ext cx="4841153" cy="1211871"/>
          </a:xfrm>
        </p:spPr>
        <p:txBody>
          <a:bodyPr/>
          <a:lstStyle>
            <a:lvl1pPr marL="179384" indent="-179384">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4" y="1658204"/>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4946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81"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1"/>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121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4" y="1447800"/>
            <a:ext cx="11269663" cy="268877"/>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530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9"/>
            <a:ext cx="3614739"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9"/>
            <a:ext cx="3614739"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1112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4"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sz="1600"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3"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sz="1600"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9336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3"/>
            <a:ext cx="4068763" cy="286319"/>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38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56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858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20963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710303"/>
            <a:ext cx="2717227" cy="748496"/>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7" cy="748411"/>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2185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4" y="2284080"/>
            <a:ext cx="11269663" cy="1564019"/>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900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1" y="2276475"/>
            <a:ext cx="5502275" cy="1564019"/>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76476"/>
            <a:ext cx="5502275" cy="1564019"/>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641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4" y="1544229"/>
            <a:ext cx="11269663" cy="1776961"/>
          </a:xfrm>
          <a:noFill/>
        </p:spPr>
        <p:txBody>
          <a:bodyPr anchor="t"/>
          <a:lstStyle>
            <a:lvl1pPr marL="285744" indent="-285744">
              <a:buClr>
                <a:srgbClr val="EE0000"/>
              </a:buClr>
              <a:buFont typeface="Arial" panose="020B0604020202020204" pitchFamily="34" charset="0"/>
              <a:buChar char="▬"/>
              <a:defRPr sz="1500" b="1">
                <a:solidFill>
                  <a:srgbClr val="2A295C"/>
                </a:solidFill>
              </a:defRPr>
            </a:lvl1pPr>
            <a:lvl2pPr marL="804843" indent="-201608">
              <a:spcBef>
                <a:spcPts val="1200"/>
              </a:spcBef>
              <a:spcAft>
                <a:spcPts val="0"/>
              </a:spcAft>
              <a:buClr>
                <a:schemeClr val="tx2"/>
              </a:buClr>
              <a:buFont typeface="Arial" panose="020B0604020202020204" pitchFamily="34" charset="0"/>
              <a:buChar char="►"/>
              <a:defRPr sz="1500" b="0">
                <a:solidFill>
                  <a:srgbClr val="2A295C"/>
                </a:solidFill>
              </a:defRPr>
            </a:lvl2pPr>
            <a:lvl3pPr marL="1076298" indent="-125410">
              <a:spcBef>
                <a:spcPts val="600"/>
              </a:spcBef>
              <a:buClr>
                <a:srgbClr val="2A295C"/>
              </a:buClr>
              <a:buFont typeface="Verdana" panose="020B0604030504040204" pitchFamily="34" charset="0"/>
              <a:buChar char="-"/>
              <a:defRPr sz="1500">
                <a:solidFill>
                  <a:srgbClr val="2A295C"/>
                </a:solidFill>
              </a:defRPr>
            </a:lvl3pPr>
            <a:lvl4pPr marL="1492213" indent="-117472">
              <a:spcBef>
                <a:spcPts val="300"/>
              </a:spcBef>
              <a:buClr>
                <a:srgbClr val="FF0000"/>
              </a:buClr>
              <a:buSzPct val="100000"/>
              <a:buFont typeface="Arial" panose="020B0604020202020204" pitchFamily="34" charset="0"/>
              <a:buChar char="·"/>
              <a:defRPr sz="1500">
                <a:solidFill>
                  <a:srgbClr val="2A295C"/>
                </a:solidFill>
              </a:defRPr>
            </a:lvl4pPr>
            <a:lvl5pPr marL="1863679" indent="-118797">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4014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9"/>
            <a:ext cx="3600000" cy="846899"/>
          </a:xfrm>
          <a:noFill/>
        </p:spPr>
        <p:txBody>
          <a:bodyPr anchor="t"/>
          <a:lstStyle>
            <a:lvl1pPr marL="287993">
              <a:defRPr sz="1400">
                <a:solidFill>
                  <a:srgbClr val="2A295C"/>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7442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7"/>
            <a:ext cx="1956393" cy="654453"/>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140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2"/>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27197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5"/>
            <a:ext cx="10515600" cy="358475"/>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76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8DAF1"/>
        </a:solid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EF689C9-253B-8683-D2C5-4BA2E7B77186}"/>
              </a:ext>
            </a:extLst>
          </p:cNvPr>
          <p:cNvSpPr>
            <a:spLocks noChangeArrowheads="1"/>
          </p:cNvSpPr>
          <p:nvPr userDrawn="1"/>
        </p:nvSpPr>
        <p:spPr bwMode="auto">
          <a:xfrm>
            <a:off x="0" y="4575176"/>
            <a:ext cx="12192000" cy="22828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82124" tIns="41061" rIns="82124" bIns="41061" anchor="ctr"/>
          <a:lstStyle>
            <a:lvl1pPr defTabSz="814388">
              <a:defRPr>
                <a:solidFill>
                  <a:schemeClr val="tx1"/>
                </a:solidFill>
                <a:latin typeface="Arial" panose="020B0604020202020204" pitchFamily="34" charset="0"/>
              </a:defRPr>
            </a:lvl1pPr>
            <a:lvl2pPr marL="742950" indent="-285750" defTabSz="814388">
              <a:defRPr>
                <a:solidFill>
                  <a:schemeClr val="tx1"/>
                </a:solidFill>
                <a:latin typeface="Arial" panose="020B0604020202020204" pitchFamily="34" charset="0"/>
              </a:defRPr>
            </a:lvl2pPr>
            <a:lvl3pPr marL="1143000" indent="-228600" defTabSz="814388">
              <a:defRPr>
                <a:solidFill>
                  <a:schemeClr val="tx1"/>
                </a:solidFill>
                <a:latin typeface="Arial" panose="020B0604020202020204" pitchFamily="34" charset="0"/>
              </a:defRPr>
            </a:lvl3pPr>
            <a:lvl4pPr marL="1600200" indent="-228600" defTabSz="814388">
              <a:defRPr>
                <a:solidFill>
                  <a:schemeClr val="tx1"/>
                </a:solidFill>
                <a:latin typeface="Arial" panose="020B0604020202020204" pitchFamily="34" charset="0"/>
              </a:defRPr>
            </a:lvl4pPr>
            <a:lvl5pPr marL="2057400" indent="-228600" defTabSz="814388">
              <a:defRPr>
                <a:solidFill>
                  <a:schemeClr val="tx1"/>
                </a:solidFill>
                <a:latin typeface="Arial" panose="020B0604020202020204" pitchFamily="34" charset="0"/>
              </a:defRPr>
            </a:lvl5pPr>
            <a:lvl6pPr marL="2514600" indent="-228600" defTabSz="814388" fontAlgn="base">
              <a:spcBef>
                <a:spcPct val="0"/>
              </a:spcBef>
              <a:spcAft>
                <a:spcPct val="0"/>
              </a:spcAft>
              <a:defRPr>
                <a:solidFill>
                  <a:schemeClr val="tx1"/>
                </a:solidFill>
                <a:latin typeface="Arial" panose="020B0604020202020204" pitchFamily="34" charset="0"/>
              </a:defRPr>
            </a:lvl6pPr>
            <a:lvl7pPr marL="2971800" indent="-228600" defTabSz="814388" fontAlgn="base">
              <a:spcBef>
                <a:spcPct val="0"/>
              </a:spcBef>
              <a:spcAft>
                <a:spcPct val="0"/>
              </a:spcAft>
              <a:defRPr>
                <a:solidFill>
                  <a:schemeClr val="tx1"/>
                </a:solidFill>
                <a:latin typeface="Arial" panose="020B0604020202020204" pitchFamily="34" charset="0"/>
              </a:defRPr>
            </a:lvl7pPr>
            <a:lvl8pPr marL="3429000" indent="-228600" defTabSz="814388" fontAlgn="base">
              <a:spcBef>
                <a:spcPct val="0"/>
              </a:spcBef>
              <a:spcAft>
                <a:spcPct val="0"/>
              </a:spcAft>
              <a:defRPr>
                <a:solidFill>
                  <a:schemeClr val="tx1"/>
                </a:solidFill>
                <a:latin typeface="Arial" panose="020B0604020202020204" pitchFamily="34" charset="0"/>
              </a:defRPr>
            </a:lvl8pPr>
            <a:lvl9pPr marL="3886200" indent="-228600" defTabSz="814388" fontAlgn="base">
              <a:spcBef>
                <a:spcPct val="0"/>
              </a:spcBef>
              <a:spcAft>
                <a:spcPct val="0"/>
              </a:spcAft>
              <a:defRPr>
                <a:solidFill>
                  <a:schemeClr val="tx1"/>
                </a:solidFill>
                <a:latin typeface="Arial" panose="020B0604020202020204" pitchFamily="34" charset="0"/>
              </a:defRPr>
            </a:lvl9pPr>
          </a:lstStyle>
          <a:p>
            <a:pPr algn="ctr">
              <a:lnSpc>
                <a:spcPct val="90000"/>
              </a:lnSpc>
            </a:pPr>
            <a:endParaRPr lang="en-US" altLang="en-US" sz="2400"/>
          </a:p>
        </p:txBody>
      </p:sp>
      <p:pic>
        <p:nvPicPr>
          <p:cNvPr id="3" name="Picture 5" descr="Duarte-Logo">
            <a:extLst>
              <a:ext uri="{FF2B5EF4-FFF2-40B4-BE49-F238E27FC236}">
                <a16:creationId xmlns:a16="http://schemas.microsoft.com/office/drawing/2014/main" id="{487EBA3C-9A9F-AD3B-02D4-287B584F5E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18" y="779464"/>
            <a:ext cx="55244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7" name="Rectangle 3"/>
          <p:cNvSpPr>
            <a:spLocks noGrp="1" noChangeArrowheads="1"/>
          </p:cNvSpPr>
          <p:nvPr>
            <p:ph type="ctrTitle"/>
          </p:nvPr>
        </p:nvSpPr>
        <p:spPr>
          <a:xfrm>
            <a:off x="667417" y="4535293"/>
            <a:ext cx="10263185"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a:t>Click to edit Master title style</a:t>
            </a:r>
          </a:p>
        </p:txBody>
      </p:sp>
      <p:sp>
        <p:nvSpPr>
          <p:cNvPr id="978948" name="Rectangle 4"/>
          <p:cNvSpPr>
            <a:spLocks noGrp="1" noChangeArrowheads="1"/>
          </p:cNvSpPr>
          <p:nvPr>
            <p:ph type="subTitle" sz="quarter" idx="1"/>
          </p:nvPr>
        </p:nvSpPr>
        <p:spPr>
          <a:xfrm>
            <a:off x="683094" y="5679084"/>
            <a:ext cx="7437967" cy="1038410"/>
          </a:xfrm>
        </p:spPr>
        <p:txBody>
          <a:bodyPr/>
          <a:lstStyle>
            <a:lvl1pPr marL="0" indent="0">
              <a:buFontTx/>
              <a:buNone/>
              <a:defRPr sz="1200" b="0" i="0" cap="all">
                <a:solidFill>
                  <a:schemeClr val="accent2"/>
                </a:solidFill>
                <a:latin typeface="HelveticaNeueLT Std Med" pitchFamily="34" charset="0"/>
                <a:cs typeface="HelveticaNeueLT Std Med" pitchFamily="34" charset="0"/>
              </a:defRPr>
            </a:lvl1pPr>
          </a:lstStyle>
          <a:p>
            <a:r>
              <a:rPr lang="en-US"/>
              <a:t>Click to edit Master subtitle style</a:t>
            </a:r>
          </a:p>
        </p:txBody>
      </p:sp>
    </p:spTree>
    <p:extLst>
      <p:ext uri="{BB962C8B-B14F-4D97-AF65-F5344CB8AC3E}">
        <p14:creationId xmlns:p14="http://schemas.microsoft.com/office/powerpoint/2010/main" val="106857995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2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2" y="280448"/>
            <a:ext cx="2495551" cy="903544"/>
          </a:xfrm>
          <a:ln>
            <a:solidFill>
              <a:srgbClr val="E6FF17"/>
            </a:solidFill>
          </a:ln>
        </p:spPr>
        <p:txBody>
          <a:bodyPr lIns="216000" tIns="144000" bIns="144000" anchor="ctr"/>
          <a:lstStyle>
            <a:lvl1pPr>
              <a:lnSpc>
                <a:spcPct val="100000"/>
              </a:lnSpc>
              <a:defRPr sz="1991"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5"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907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fld id="{7A3A4FAC-3D11-4888-BE94-69290AF3260C}" type="datetime2">
              <a:rPr lang="en-US" smtClean="0"/>
              <a:t>Tuesday, February 20, 2024</a:t>
            </a:fld>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Name presentation © Sodexo 2021. All rights Reserved</a:t>
            </a:r>
          </a:p>
        </p:txBody>
      </p:sp>
    </p:spTree>
    <p:extLst>
      <p:ext uri="{BB962C8B-B14F-4D97-AF65-F5344CB8AC3E}">
        <p14:creationId xmlns:p14="http://schemas.microsoft.com/office/powerpoint/2010/main" val="2543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fld id="{88EE6F67-BF63-40A4-9484-364C4A55ADF7}" type="datetime2">
              <a:rPr lang="en-US" smtClean="0"/>
              <a:t>Tuesday, February 20, 2024</a:t>
            </a:fld>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Name presentation © Sodexo 2021. All rights Reserved</a:t>
            </a:r>
          </a:p>
        </p:txBody>
      </p:sp>
    </p:spTree>
    <p:extLst>
      <p:ext uri="{BB962C8B-B14F-4D97-AF65-F5344CB8AC3E}">
        <p14:creationId xmlns:p14="http://schemas.microsoft.com/office/powerpoint/2010/main" val="310952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Name presentation © Sodexo 2021.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74108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Name presentation © Sodexo 2021.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37958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Name presentation © Sodexo 2021.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88765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Name presentation © Sodexo 2021.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45129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Name presentation © Sodexo 2021.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57662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Name presentation © Sodexo 2021.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90815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egue">
    <p:bg>
      <p:bgPr>
        <a:solidFill>
          <a:srgbClr val="B8DAF1"/>
        </a:solidFill>
        <a:effectLst/>
      </p:bgPr>
    </p:bg>
    <p:spTree>
      <p:nvGrpSpPr>
        <p:cNvPr id="1" name=""/>
        <p:cNvGrpSpPr/>
        <p:nvPr/>
      </p:nvGrpSpPr>
      <p:grpSpPr>
        <a:xfrm>
          <a:off x="0" y="0"/>
          <a:ext cx="0" cy="0"/>
          <a:chOff x="0" y="0"/>
          <a:chExt cx="0" cy="0"/>
        </a:xfrm>
      </p:grpSpPr>
      <p:pic>
        <p:nvPicPr>
          <p:cNvPr id="2" name="Picture 5" descr="Duarte-Logo">
            <a:extLst>
              <a:ext uri="{FF2B5EF4-FFF2-40B4-BE49-F238E27FC236}">
                <a16:creationId xmlns:a16="http://schemas.microsoft.com/office/drawing/2014/main" id="{CA43E11F-763B-17AA-93AB-FA19904564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218" y="779464"/>
            <a:ext cx="55244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8947" name="Rectangle 3"/>
          <p:cNvSpPr>
            <a:spLocks noGrp="1" noChangeArrowheads="1"/>
          </p:cNvSpPr>
          <p:nvPr>
            <p:ph type="ctrTitle"/>
          </p:nvPr>
        </p:nvSpPr>
        <p:spPr>
          <a:xfrm>
            <a:off x="667417" y="4535293"/>
            <a:ext cx="10263185"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a:t>Click to edit Master title style</a:t>
            </a:r>
          </a:p>
        </p:txBody>
      </p:sp>
    </p:spTree>
    <p:extLst>
      <p:ext uri="{BB962C8B-B14F-4D97-AF65-F5344CB8AC3E}">
        <p14:creationId xmlns:p14="http://schemas.microsoft.com/office/powerpoint/2010/main" val="114741522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Name presentation © Sodexo 2021.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63584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Name presentation © Sodexo 2021.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8179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Name presentation © Sodexo 2021.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41768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Name presentation © Sodexo 2021.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2939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Name presentation © Sodexo 2021.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59962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Name presentation © Sodexo 2021.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233761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Name presentation © Sodexo 2021.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8816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Name presentation © Sodexo 2021.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1465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Name presentation © Sodexo 2021.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79126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Name presentation © Sodexo 2021.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0989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304799" y="1"/>
            <a:ext cx="11586633" cy="917575"/>
          </a:xfrm>
        </p:spPr>
        <p:txBody>
          <a:bodyPr anchor="b"/>
          <a:lstStyle>
            <a:lvl1pPr>
              <a:defRPr sz="3200">
                <a:solidFill>
                  <a:srgbClr val="525252"/>
                </a:solidFill>
                <a:latin typeface="Arial"/>
                <a:cs typeface="Arial"/>
              </a:defRPr>
            </a:lvl1pPr>
          </a:lstStyle>
          <a:p>
            <a:r>
              <a:rPr lang="en-US"/>
              <a:t>Click to edit Master title style</a:t>
            </a:r>
          </a:p>
        </p:txBody>
      </p:sp>
      <p:sp>
        <p:nvSpPr>
          <p:cNvPr id="9" name="Text Placeholder 8"/>
          <p:cNvSpPr>
            <a:spLocks noGrp="1"/>
          </p:cNvSpPr>
          <p:nvPr>
            <p:ph type="body" sz="quarter" idx="10"/>
          </p:nvPr>
        </p:nvSpPr>
        <p:spPr>
          <a:xfrm>
            <a:off x="304802" y="6534347"/>
            <a:ext cx="11642316" cy="211549"/>
          </a:xfrm>
        </p:spPr>
        <p:txBody>
          <a:bodyPr anchor="b"/>
          <a:lstStyle>
            <a:lvl1pPr marL="0" indent="0" algn="r">
              <a:buNone/>
              <a:defRPr sz="1100" baseline="0">
                <a:solidFill>
                  <a:srgbClr val="9B9B9B"/>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08367157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Name presentation © Sodexo 2021.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5979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Name presentation © Sodexo 2021.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676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Name presentation © Sodexo 2021.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32441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Name presentation © Sodexo 2021.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2571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Name presentation © Sodexo 2021.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051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Name presentation © Sodexo 2021.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2262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Name presentation © Sodexo 2021.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258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Name presentation © Sodexo 2021.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4767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Name presentation © Sodexo 2021.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31277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58555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cep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cap="all">
                <a:solidFill>
                  <a:srgbClr val="08A7EE"/>
                </a:solidFill>
                <a:latin typeface="HelveticaNeueLT Std Med" pitchFamily="34" charset="0"/>
              </a:defRPr>
            </a:lvl1pPr>
          </a:lstStyle>
          <a:p>
            <a:r>
              <a:rPr lang="en-US"/>
              <a:t>Click to edit Master title style</a:t>
            </a:r>
          </a:p>
        </p:txBody>
      </p:sp>
      <p:sp>
        <p:nvSpPr>
          <p:cNvPr id="4" name="Content Placeholder 3"/>
          <p:cNvSpPr>
            <a:spLocks noGrp="1"/>
          </p:cNvSpPr>
          <p:nvPr>
            <p:ph sz="quarter" idx="10"/>
          </p:nvPr>
        </p:nvSpPr>
        <p:spPr>
          <a:xfrm>
            <a:off x="662518" y="2196231"/>
            <a:ext cx="8835033" cy="3442573"/>
          </a:xfrm>
        </p:spPr>
        <p:txBody>
          <a:bodyPr anchor="b"/>
          <a:lstStyle>
            <a:lvl1pPr marL="0" indent="0">
              <a:lnSpc>
                <a:spcPct val="90000"/>
              </a:lnSpc>
              <a:buNone/>
              <a:defRPr sz="5400">
                <a:latin typeface="HelveticaNeueLT Std Thin" pitchFamily="34" charset="0"/>
              </a:defRPr>
            </a:lvl1pPr>
            <a:lvl2pPr marL="457200" indent="0">
              <a:buNone/>
              <a:defRPr sz="2800">
                <a:latin typeface="HelveticaNeueLT Std Thin" pitchFamily="34" charset="0"/>
              </a:defRPr>
            </a:lvl2pPr>
            <a:lvl3pPr marL="914400" indent="0">
              <a:buNone/>
              <a:defRPr sz="2000">
                <a:latin typeface="HelveticaNeueLT Std Thin" pitchFamily="34" charset="0"/>
              </a:defRPr>
            </a:lvl3pPr>
            <a:lvl4pPr marL="1371600" indent="0">
              <a:buNone/>
              <a:defRPr sz="1800">
                <a:latin typeface="HelveticaNeueLT Std Thin" pitchFamily="34" charset="0"/>
              </a:defRPr>
            </a:lvl4pPr>
            <a:lvl5pPr marL="1828800" indent="0">
              <a:buNone/>
              <a:defRPr sz="1600">
                <a:latin typeface="HelveticaNeueLT Std Thin" pitchFamily="34" charset="0"/>
              </a:defRPr>
            </a:lvl5pPr>
          </a:lstStyle>
          <a:p>
            <a:pPr lvl="0"/>
            <a:r>
              <a:rPr lang="en-US"/>
              <a:t>Click to edit Master text styles</a:t>
            </a:r>
          </a:p>
        </p:txBody>
      </p:sp>
    </p:spTree>
    <p:extLst>
      <p:ext uri="{BB962C8B-B14F-4D97-AF65-F5344CB8AC3E}">
        <p14:creationId xmlns:p14="http://schemas.microsoft.com/office/powerpoint/2010/main" val="182801291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1542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31386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20756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363916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36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57315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97993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409285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116725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251610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2024.  All rights Reserved</a:t>
            </a:r>
          </a:p>
        </p:txBody>
      </p:sp>
    </p:spTree>
    <p:extLst>
      <p:ext uri="{BB962C8B-B14F-4D97-AF65-F5344CB8AC3E}">
        <p14:creationId xmlns:p14="http://schemas.microsoft.com/office/powerpoint/2010/main" val="12683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406549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r>
              <a:rPr lang="en-US"/>
              <a:t>00 Month YYYY</a:t>
            </a:r>
            <a:endParaRPr lang="en-AU" dirty="0"/>
          </a:p>
        </p:txBody>
      </p:sp>
      <p:sp>
        <p:nvSpPr>
          <p:cNvPr id="6" name="Footer Placeholder 5"/>
          <p:cNvSpPr>
            <a:spLocks noGrp="1"/>
          </p:cNvSpPr>
          <p:nvPr>
            <p:ph type="ftr" sz="quarter" idx="12"/>
          </p:nvPr>
        </p:nvSpPr>
        <p:spPr/>
        <p:txBody>
          <a:bodyPr/>
          <a:lstStyle/>
          <a:p>
            <a:r>
              <a:rPr lang="en-AU"/>
              <a:t>Section title 1, Subtitle                                                      Sodexo. Presentation Title</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88336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AU"/>
              <a:t>Section title 1, Subtitle                                                      Sodexo. Presentation Title</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49845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a:t>Section title 1, Subtitle                                                      Sodexo. Presentation Title</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19604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r>
              <a:rPr lang="en-US"/>
              <a:t>00 Month YYYY</a:t>
            </a:r>
            <a:endParaRPr lang="en-AU" dirty="0"/>
          </a:p>
        </p:txBody>
      </p:sp>
      <p:sp>
        <p:nvSpPr>
          <p:cNvPr id="5" name="Footer Placeholder 4"/>
          <p:cNvSpPr>
            <a:spLocks noGrp="1"/>
          </p:cNvSpPr>
          <p:nvPr>
            <p:ph type="ftr" sz="quarter" idx="16"/>
          </p:nvPr>
        </p:nvSpPr>
        <p:spPr/>
        <p:txBody>
          <a:bodyPr/>
          <a:lstStyle/>
          <a:p>
            <a:r>
              <a:rPr lang="en-AU"/>
              <a:t>Section title 1, Subtitle                                                     Sodexo. Presentation Title</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0435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a:t>Sodexo Fiscal Year Results 2016</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r>
              <a:rPr lang="en-US"/>
              <a:t>December 1, 2016</a:t>
            </a:r>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30875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December 1, 2016</a:t>
            </a:r>
            <a:endParaRPr lang="en-AU" dirty="0"/>
          </a:p>
        </p:txBody>
      </p:sp>
      <p:sp>
        <p:nvSpPr>
          <p:cNvPr id="8" name="Footer Placeholder 7"/>
          <p:cNvSpPr>
            <a:spLocks noGrp="1"/>
          </p:cNvSpPr>
          <p:nvPr>
            <p:ph type="ftr" sz="quarter" idx="11"/>
          </p:nvPr>
        </p:nvSpPr>
        <p:spPr/>
        <p:txBody>
          <a:bodyPr/>
          <a:lstStyle/>
          <a:p>
            <a:r>
              <a:rPr lang="en-AU"/>
              <a:t>Sodexo Fiscal Year Results 2016</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42458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251781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78216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288647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2024.  All rights Reserved</a:t>
            </a:r>
          </a:p>
        </p:txBody>
      </p:sp>
    </p:spTree>
    <p:extLst>
      <p:ext uri="{BB962C8B-B14F-4D97-AF65-F5344CB8AC3E}">
        <p14:creationId xmlns:p14="http://schemas.microsoft.com/office/powerpoint/2010/main" val="3675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418243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06645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369727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r>
              <a:rPr lang="en-US"/>
              <a:t>00 Month YYYY</a:t>
            </a:r>
            <a:endParaRPr lang="en-AU" dirty="0"/>
          </a:p>
        </p:txBody>
      </p:sp>
      <p:sp>
        <p:nvSpPr>
          <p:cNvPr id="9" name="Footer Placeholder 8"/>
          <p:cNvSpPr>
            <a:spLocks noGrp="1"/>
          </p:cNvSpPr>
          <p:nvPr>
            <p:ph type="ftr" sz="quarter" idx="19"/>
          </p:nvPr>
        </p:nvSpPr>
        <p:spPr/>
        <p:txBody>
          <a:bodyPr/>
          <a:lstStyle/>
          <a:p>
            <a:r>
              <a:rPr lang="en-AU"/>
              <a:t>Section title 1, Subtitle                                                      Sodexo. Presentation Title</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0572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7917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95362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0622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0107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56714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2211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89666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25477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02483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6355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34889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30532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94314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11761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a:t>Section title 1, Subtitle                                                      Sodexo. Presentation Title</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0275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06402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2400" dirty="0">
                <a:solidFill>
                  <a:schemeClr val="bg1"/>
                </a:solidFill>
              </a:rPr>
              <a:t> </a:t>
            </a:r>
            <a:r>
              <a:rPr lang="en-AU" sz="15333" dirty="0">
                <a:solidFill>
                  <a:schemeClr val="bg1"/>
                </a:solidFill>
              </a:rPr>
              <a:t>“”</a:t>
            </a:r>
            <a:endParaRPr lang="en-AU" sz="24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18553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22714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73881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63945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8618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332649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95034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Fiscal 2015 Annual Results - November 19, 2015</a:t>
            </a:r>
            <a:endParaRPr lang="fr-FR" dirty="0">
              <a:solidFill>
                <a:srgbClr val="000000"/>
              </a:solidFill>
            </a:endParaRPr>
          </a:p>
        </p:txBody>
      </p:sp>
    </p:spTree>
    <p:extLst>
      <p:ext uri="{BB962C8B-B14F-4D97-AF65-F5344CB8AC3E}">
        <p14:creationId xmlns:p14="http://schemas.microsoft.com/office/powerpoint/2010/main" val="19554116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751653"/>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July 2021 Unit Controller Call</a:t>
            </a:r>
            <a:endParaRPr lang="en-US" dirty="0"/>
          </a:p>
        </p:txBody>
      </p:sp>
    </p:spTree>
    <p:extLst>
      <p:ext uri="{BB962C8B-B14F-4D97-AF65-F5344CB8AC3E}">
        <p14:creationId xmlns:p14="http://schemas.microsoft.com/office/powerpoint/2010/main" val="26787806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2"/>
            <a:ext cx="3901440" cy="276999"/>
          </a:xfrm>
        </p:spPr>
        <p:txBody>
          <a:bodyPr lIns="0" tIns="0" rIns="0" bIns="0"/>
          <a:lstStyle>
            <a:lvl1pPr algn="ctr">
              <a:defRPr>
                <a:solidFill>
                  <a:schemeClr val="tx1">
                    <a:tint val="75000"/>
                  </a:schemeClr>
                </a:solidFill>
              </a:defRPr>
            </a:lvl1pPr>
          </a:lstStyle>
          <a:p>
            <a:pPr defTabSz="1088470">
              <a:defRPr/>
            </a:pPr>
            <a:r>
              <a:rPr lang="en-US">
                <a:solidFill>
                  <a:srgbClr val="000000">
                    <a:tint val="75000"/>
                  </a:srgbClr>
                </a:solidFill>
              </a:rPr>
              <a:t>July 2021 Unit Controller Call</a:t>
            </a:r>
            <a:endParaRPr lang="en-US" dirty="0">
              <a:solidFill>
                <a:srgbClr val="000000">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1088470">
              <a:defRPr/>
            </a:pPr>
            <a:fld id="{75D195A9-3DF1-4705-956F-EEF4AB454311}" type="datetime1">
              <a:rPr lang="en-US" smtClean="0">
                <a:solidFill>
                  <a:srgbClr val="000000">
                    <a:tint val="75000"/>
                  </a:srgbClr>
                </a:solidFill>
              </a:rPr>
              <a:pPr defTabSz="1088470">
                <a:defRPr/>
              </a:pPr>
              <a:t>2/20/2024</a:t>
            </a:fld>
            <a:endParaRPr lang="en-US">
              <a:solidFill>
                <a:srgbClr val="000000">
                  <a:tint val="75000"/>
                </a:srgbClr>
              </a:solidFill>
            </a:endParaRPr>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399" defTabSz="1088470">
              <a:spcBef>
                <a:spcPts val="15"/>
              </a:spcBef>
              <a:defRPr/>
            </a:pPr>
            <a:fld id="{81D60167-4931-47E6-BA6A-407CBD079E47}" type="slidenum">
              <a:rPr lang="en-US" smtClean="0">
                <a:solidFill>
                  <a:srgbClr val="000000"/>
                </a:solidFill>
              </a:rPr>
              <a:pPr marL="25399" defTabSz="1088470">
                <a:spcBef>
                  <a:spcPts val="15"/>
                </a:spcBef>
                <a:defRPr/>
              </a:pPr>
              <a:t>‹#›</a:t>
            </a:fld>
            <a:r>
              <a:rPr lang="en-US" spc="-75">
                <a:solidFill>
                  <a:srgbClr val="000000"/>
                </a:solidFill>
              </a:rPr>
              <a:t> </a:t>
            </a:r>
            <a:r>
              <a:rPr lang="en-US">
                <a:solidFill>
                  <a:srgbClr val="000000"/>
                </a:solidFill>
              </a:rPr>
              <a:t>–</a:t>
            </a:r>
          </a:p>
        </p:txBody>
      </p:sp>
    </p:spTree>
    <p:extLst>
      <p:ext uri="{BB962C8B-B14F-4D97-AF65-F5344CB8AC3E}">
        <p14:creationId xmlns:p14="http://schemas.microsoft.com/office/powerpoint/2010/main" val="62232755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9E9-9B08-FF44-A068-62DDAF1E1A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7A7C6-9C09-534C-B49F-482DF595FB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8CB95E-11E7-2449-A789-C3736D6918EE}"/>
              </a:ext>
            </a:extLst>
          </p:cNvPr>
          <p:cNvSpPr>
            <a:spLocks noGrp="1"/>
          </p:cNvSpPr>
          <p:nvPr>
            <p:ph type="dt" sz="half" idx="10"/>
          </p:nvPr>
        </p:nvSpPr>
        <p:spPr/>
        <p:txBody>
          <a:bodyPr/>
          <a:lstStyle/>
          <a:p>
            <a:fld id="{A9C817FC-D884-004B-B769-CCCB7ACE8BB6}" type="datetimeFigureOut">
              <a:rPr lang="en-US" smtClean="0"/>
              <a:t>2/20/2024</a:t>
            </a:fld>
            <a:endParaRPr lang="en-US"/>
          </a:p>
        </p:txBody>
      </p:sp>
      <p:sp>
        <p:nvSpPr>
          <p:cNvPr id="5" name="Footer Placeholder 4">
            <a:extLst>
              <a:ext uri="{FF2B5EF4-FFF2-40B4-BE49-F238E27FC236}">
                <a16:creationId xmlns:a16="http://schemas.microsoft.com/office/drawing/2014/main" id="{284A931B-5E65-7747-AAB3-03D534FA9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5D252-6511-6148-8131-86F2E53FDD1C}"/>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203654889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42D0-0BE4-ED4E-9AC1-47C787DE5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CF3A4-F12E-0642-BFC3-839696164E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34210-746F-594B-85D3-8CF85A54A275}"/>
              </a:ext>
            </a:extLst>
          </p:cNvPr>
          <p:cNvSpPr>
            <a:spLocks noGrp="1"/>
          </p:cNvSpPr>
          <p:nvPr>
            <p:ph type="dt" sz="half" idx="10"/>
          </p:nvPr>
        </p:nvSpPr>
        <p:spPr/>
        <p:txBody>
          <a:bodyPr/>
          <a:lstStyle/>
          <a:p>
            <a:fld id="{A9C817FC-D884-004B-B769-CCCB7ACE8BB6}" type="datetimeFigureOut">
              <a:rPr lang="en-US" smtClean="0"/>
              <a:t>2/20/2024</a:t>
            </a:fld>
            <a:endParaRPr lang="en-US"/>
          </a:p>
        </p:txBody>
      </p:sp>
      <p:sp>
        <p:nvSpPr>
          <p:cNvPr id="5" name="Footer Placeholder 4">
            <a:extLst>
              <a:ext uri="{FF2B5EF4-FFF2-40B4-BE49-F238E27FC236}">
                <a16:creationId xmlns:a16="http://schemas.microsoft.com/office/drawing/2014/main" id="{75BCCE73-1E34-464E-B0FC-805669EE8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954EF-03A4-0B48-98EF-B59ECA29BFBB}"/>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223115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February 2024.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26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7833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5F3E-3BD5-FE42-A680-00BA70768E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42C9CA-A648-6E4E-AE54-8C8138A56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F572CA-3A7A-624D-BAFE-F334A2D6CD14}"/>
              </a:ext>
            </a:extLst>
          </p:cNvPr>
          <p:cNvSpPr>
            <a:spLocks noGrp="1"/>
          </p:cNvSpPr>
          <p:nvPr>
            <p:ph type="dt" sz="half" idx="10"/>
          </p:nvPr>
        </p:nvSpPr>
        <p:spPr/>
        <p:txBody>
          <a:bodyPr/>
          <a:lstStyle/>
          <a:p>
            <a:fld id="{A9C817FC-D884-004B-B769-CCCB7ACE8BB6}" type="datetimeFigureOut">
              <a:rPr lang="en-US" smtClean="0"/>
              <a:t>2/20/2024</a:t>
            </a:fld>
            <a:endParaRPr lang="en-US"/>
          </a:p>
        </p:txBody>
      </p:sp>
      <p:sp>
        <p:nvSpPr>
          <p:cNvPr id="5" name="Footer Placeholder 4">
            <a:extLst>
              <a:ext uri="{FF2B5EF4-FFF2-40B4-BE49-F238E27FC236}">
                <a16:creationId xmlns:a16="http://schemas.microsoft.com/office/drawing/2014/main" id="{0B951EBC-C8E4-274D-8E59-A79D2F77E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EB04F-8A99-4943-8EA6-AAF313EFA5B1}"/>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327576926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454B-F944-734F-8E8E-CD90F11A59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86F21-D996-A34F-A9F1-6CD91B0AC7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34AB7-A19A-0F45-ABCB-9C003D9B26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57975D-2B02-4440-849B-99770A3030AE}"/>
              </a:ext>
            </a:extLst>
          </p:cNvPr>
          <p:cNvSpPr>
            <a:spLocks noGrp="1"/>
          </p:cNvSpPr>
          <p:nvPr>
            <p:ph type="dt" sz="half" idx="10"/>
          </p:nvPr>
        </p:nvSpPr>
        <p:spPr/>
        <p:txBody>
          <a:bodyPr/>
          <a:lstStyle/>
          <a:p>
            <a:fld id="{A9C817FC-D884-004B-B769-CCCB7ACE8BB6}" type="datetimeFigureOut">
              <a:rPr lang="en-US" smtClean="0"/>
              <a:t>2/20/2024</a:t>
            </a:fld>
            <a:endParaRPr lang="en-US"/>
          </a:p>
        </p:txBody>
      </p:sp>
      <p:sp>
        <p:nvSpPr>
          <p:cNvPr id="6" name="Footer Placeholder 5">
            <a:extLst>
              <a:ext uri="{FF2B5EF4-FFF2-40B4-BE49-F238E27FC236}">
                <a16:creationId xmlns:a16="http://schemas.microsoft.com/office/drawing/2014/main" id="{80D7905E-5493-5D45-A250-A86CAC26C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EC4C7-72E5-4A4A-8811-E6A62466125E}"/>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214727713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93D4-5120-FC47-91C3-7CD7FD8050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852D15-A365-FC41-B18C-7C839BE904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03CC5B-C37C-734B-BE7C-14F94353CD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23C0D2-5FF2-5B43-AAC6-BF47E3D5B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90A966-1AB9-CD4A-BEDB-904FD5D09B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11D789-B6ED-CF47-AB16-1BDFDFBE45AB}"/>
              </a:ext>
            </a:extLst>
          </p:cNvPr>
          <p:cNvSpPr>
            <a:spLocks noGrp="1"/>
          </p:cNvSpPr>
          <p:nvPr>
            <p:ph type="dt" sz="half" idx="10"/>
          </p:nvPr>
        </p:nvSpPr>
        <p:spPr/>
        <p:txBody>
          <a:bodyPr/>
          <a:lstStyle/>
          <a:p>
            <a:fld id="{A9C817FC-D884-004B-B769-CCCB7ACE8BB6}" type="datetimeFigureOut">
              <a:rPr lang="en-US" smtClean="0"/>
              <a:t>2/20/2024</a:t>
            </a:fld>
            <a:endParaRPr lang="en-US"/>
          </a:p>
        </p:txBody>
      </p:sp>
      <p:sp>
        <p:nvSpPr>
          <p:cNvPr id="8" name="Footer Placeholder 7">
            <a:extLst>
              <a:ext uri="{FF2B5EF4-FFF2-40B4-BE49-F238E27FC236}">
                <a16:creationId xmlns:a16="http://schemas.microsoft.com/office/drawing/2014/main" id="{56FF6E84-D8BA-D941-BA8A-2923311D20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DD8082-B2FC-9E4D-AD49-710113249BB8}"/>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18085939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BB1D-C8F7-254D-9BB4-BAC17A605B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AC49B1-6F4E-0749-B45C-FFB6303A62D3}"/>
              </a:ext>
            </a:extLst>
          </p:cNvPr>
          <p:cNvSpPr>
            <a:spLocks noGrp="1"/>
          </p:cNvSpPr>
          <p:nvPr>
            <p:ph type="dt" sz="half" idx="10"/>
          </p:nvPr>
        </p:nvSpPr>
        <p:spPr/>
        <p:txBody>
          <a:bodyPr/>
          <a:lstStyle/>
          <a:p>
            <a:fld id="{A9C817FC-D884-004B-B769-CCCB7ACE8BB6}" type="datetimeFigureOut">
              <a:rPr lang="en-US" smtClean="0"/>
              <a:t>2/20/2024</a:t>
            </a:fld>
            <a:endParaRPr lang="en-US"/>
          </a:p>
        </p:txBody>
      </p:sp>
      <p:sp>
        <p:nvSpPr>
          <p:cNvPr id="4" name="Footer Placeholder 3">
            <a:extLst>
              <a:ext uri="{FF2B5EF4-FFF2-40B4-BE49-F238E27FC236}">
                <a16:creationId xmlns:a16="http://schemas.microsoft.com/office/drawing/2014/main" id="{4FFCA74C-B27E-F54D-B29F-531B6B7B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D0356D-91EB-244D-A205-091D420FDBC3}"/>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220772506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839726-FD03-584D-ABAA-5F906DDD66C7}"/>
              </a:ext>
            </a:extLst>
          </p:cNvPr>
          <p:cNvSpPr>
            <a:spLocks noGrp="1"/>
          </p:cNvSpPr>
          <p:nvPr>
            <p:ph type="dt" sz="half" idx="10"/>
          </p:nvPr>
        </p:nvSpPr>
        <p:spPr/>
        <p:txBody>
          <a:bodyPr/>
          <a:lstStyle/>
          <a:p>
            <a:fld id="{A9C817FC-D884-004B-B769-CCCB7ACE8BB6}" type="datetimeFigureOut">
              <a:rPr lang="en-US" smtClean="0"/>
              <a:t>2/20/2024</a:t>
            </a:fld>
            <a:endParaRPr lang="en-US"/>
          </a:p>
        </p:txBody>
      </p:sp>
      <p:sp>
        <p:nvSpPr>
          <p:cNvPr id="3" name="Footer Placeholder 2">
            <a:extLst>
              <a:ext uri="{FF2B5EF4-FFF2-40B4-BE49-F238E27FC236}">
                <a16:creationId xmlns:a16="http://schemas.microsoft.com/office/drawing/2014/main" id="{EF792D8B-00C2-E04E-95EB-994359A7A8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5A9F25-6609-F54C-9E97-B0A2ECEA3CFE}"/>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319257341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B9F6-E06F-3846-A787-29213E947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040591-EC70-2446-ACB1-C4265F3F93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4B67B9-CF7F-A946-AE19-6696CCD38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20DD8-82C9-8D47-B734-C912405A3185}"/>
              </a:ext>
            </a:extLst>
          </p:cNvPr>
          <p:cNvSpPr>
            <a:spLocks noGrp="1"/>
          </p:cNvSpPr>
          <p:nvPr>
            <p:ph type="dt" sz="half" idx="10"/>
          </p:nvPr>
        </p:nvSpPr>
        <p:spPr/>
        <p:txBody>
          <a:bodyPr/>
          <a:lstStyle/>
          <a:p>
            <a:fld id="{A9C817FC-D884-004B-B769-CCCB7ACE8BB6}" type="datetimeFigureOut">
              <a:rPr lang="en-US" smtClean="0"/>
              <a:t>2/20/2024</a:t>
            </a:fld>
            <a:endParaRPr lang="en-US"/>
          </a:p>
        </p:txBody>
      </p:sp>
      <p:sp>
        <p:nvSpPr>
          <p:cNvPr id="6" name="Footer Placeholder 5">
            <a:extLst>
              <a:ext uri="{FF2B5EF4-FFF2-40B4-BE49-F238E27FC236}">
                <a16:creationId xmlns:a16="http://schemas.microsoft.com/office/drawing/2014/main" id="{BF6E2F47-6854-8D44-8427-56C4C769B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78484-2E0B-B648-92F0-8A060C23752A}"/>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373281246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B3B5-2C61-E54E-AFC1-E47DBE01C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B0F073-4459-F341-AF14-B7DC73589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7B1103-FF00-B345-AB34-B69EF14AB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ECA42-619F-D949-8464-C20BB8C97EB3}"/>
              </a:ext>
            </a:extLst>
          </p:cNvPr>
          <p:cNvSpPr>
            <a:spLocks noGrp="1"/>
          </p:cNvSpPr>
          <p:nvPr>
            <p:ph type="dt" sz="half" idx="10"/>
          </p:nvPr>
        </p:nvSpPr>
        <p:spPr/>
        <p:txBody>
          <a:bodyPr/>
          <a:lstStyle/>
          <a:p>
            <a:fld id="{A9C817FC-D884-004B-B769-CCCB7ACE8BB6}" type="datetimeFigureOut">
              <a:rPr lang="en-US" smtClean="0"/>
              <a:t>2/20/2024</a:t>
            </a:fld>
            <a:endParaRPr lang="en-US"/>
          </a:p>
        </p:txBody>
      </p:sp>
      <p:sp>
        <p:nvSpPr>
          <p:cNvPr id="6" name="Footer Placeholder 5">
            <a:extLst>
              <a:ext uri="{FF2B5EF4-FFF2-40B4-BE49-F238E27FC236}">
                <a16:creationId xmlns:a16="http://schemas.microsoft.com/office/drawing/2014/main" id="{F13E14B3-F147-5242-B6A3-119786BDA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8AD4A-E634-3146-93EA-775B130131F5}"/>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173740038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A6C5-1BE7-2844-9050-36E0C28B5F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A3A4D4-9763-994D-A382-2113FACDD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C54C3-1E04-8D4C-9B3F-BAF8D900F6FB}"/>
              </a:ext>
            </a:extLst>
          </p:cNvPr>
          <p:cNvSpPr>
            <a:spLocks noGrp="1"/>
          </p:cNvSpPr>
          <p:nvPr>
            <p:ph type="dt" sz="half" idx="10"/>
          </p:nvPr>
        </p:nvSpPr>
        <p:spPr/>
        <p:txBody>
          <a:bodyPr/>
          <a:lstStyle/>
          <a:p>
            <a:fld id="{A9C817FC-D884-004B-B769-CCCB7ACE8BB6}" type="datetimeFigureOut">
              <a:rPr lang="en-US" smtClean="0"/>
              <a:t>2/20/2024</a:t>
            </a:fld>
            <a:endParaRPr lang="en-US"/>
          </a:p>
        </p:txBody>
      </p:sp>
      <p:sp>
        <p:nvSpPr>
          <p:cNvPr id="5" name="Footer Placeholder 4">
            <a:extLst>
              <a:ext uri="{FF2B5EF4-FFF2-40B4-BE49-F238E27FC236}">
                <a16:creationId xmlns:a16="http://schemas.microsoft.com/office/drawing/2014/main" id="{504848E8-1667-334F-A352-0F4F93D3C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4AEE4-3D78-0F47-9CBE-986C6B47E4FA}"/>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369483602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0BD07F-7409-6A44-9FAB-1EE1F535CB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0E06AF-2900-5541-A406-2F925C99BB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90AD0-C2B3-844D-A469-19C2A21F3D44}"/>
              </a:ext>
            </a:extLst>
          </p:cNvPr>
          <p:cNvSpPr>
            <a:spLocks noGrp="1"/>
          </p:cNvSpPr>
          <p:nvPr>
            <p:ph type="dt" sz="half" idx="10"/>
          </p:nvPr>
        </p:nvSpPr>
        <p:spPr/>
        <p:txBody>
          <a:bodyPr/>
          <a:lstStyle/>
          <a:p>
            <a:fld id="{A9C817FC-D884-004B-B769-CCCB7ACE8BB6}" type="datetimeFigureOut">
              <a:rPr lang="en-US" smtClean="0"/>
              <a:t>2/20/2024</a:t>
            </a:fld>
            <a:endParaRPr lang="en-US"/>
          </a:p>
        </p:txBody>
      </p:sp>
      <p:sp>
        <p:nvSpPr>
          <p:cNvPr id="5" name="Footer Placeholder 4">
            <a:extLst>
              <a:ext uri="{FF2B5EF4-FFF2-40B4-BE49-F238E27FC236}">
                <a16:creationId xmlns:a16="http://schemas.microsoft.com/office/drawing/2014/main" id="{C8DCDE46-1402-6F4B-BF4B-03B78FA9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3FDD0-2077-B94D-8BF6-29C27553213F}"/>
              </a:ext>
            </a:extLst>
          </p:cNvPr>
          <p:cNvSpPr>
            <a:spLocks noGrp="1"/>
          </p:cNvSpPr>
          <p:nvPr>
            <p:ph type="sldNum" sz="quarter" idx="12"/>
          </p:nvPr>
        </p:nvSpPr>
        <p:spPr/>
        <p:txBody>
          <a:bodyPr/>
          <a:lstStyle/>
          <a:p>
            <a:fld id="{0FFC49F3-C376-E145-B870-332E6C3646A1}" type="slidenum">
              <a:rPr lang="en-US" smtClean="0"/>
              <a:t>‹#›</a:t>
            </a:fld>
            <a:endParaRPr lang="en-US"/>
          </a:p>
        </p:txBody>
      </p:sp>
    </p:spTree>
    <p:extLst>
      <p:ext uri="{BB962C8B-B14F-4D97-AF65-F5344CB8AC3E}">
        <p14:creationId xmlns:p14="http://schemas.microsoft.com/office/powerpoint/2010/main" val="219912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404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9407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7264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5138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8848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04907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57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065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44520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February 2024.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18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1040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2595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7502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821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9100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9398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213201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32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598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955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267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9332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2730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27942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637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2963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979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3631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1288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2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85113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6414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9827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en-US" noProof="0"/>
              <a:t>Click to edit Master title style</a:t>
            </a:r>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14"/>
          </p:nvPr>
        </p:nvSpPr>
        <p:spPr/>
        <p:txBody>
          <a:bodyPr/>
          <a:lstStyle/>
          <a:p>
            <a:r>
              <a:rPr lang="en-US"/>
              <a:t>Unit Controller Call Series © Sodexo, February 2024.  All rights Reserved</a:t>
            </a:r>
            <a:endParaRPr lang="en-AU"/>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35634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2024.  All rights Reserved</a:t>
            </a:r>
          </a:p>
        </p:txBody>
      </p:sp>
    </p:spTree>
    <p:extLst>
      <p:ext uri="{BB962C8B-B14F-4D97-AF65-F5344CB8AC3E}">
        <p14:creationId xmlns:p14="http://schemas.microsoft.com/office/powerpoint/2010/main" val="2239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2024.  All rights Reserved</a:t>
            </a:r>
          </a:p>
        </p:txBody>
      </p:sp>
    </p:spTree>
    <p:extLst>
      <p:ext uri="{BB962C8B-B14F-4D97-AF65-F5344CB8AC3E}">
        <p14:creationId xmlns:p14="http://schemas.microsoft.com/office/powerpoint/2010/main" val="67195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212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67121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1478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678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187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18416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93260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8026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3534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45315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542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288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20737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7184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3482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24366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521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0973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79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2929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87203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1555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6362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479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161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5664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400735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0512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slideLayout" Target="../slideLayouts/slideLayout275.xml"/><Relationship Id="rId18" Type="http://schemas.openxmlformats.org/officeDocument/2006/relationships/slideLayout" Target="../slideLayouts/slideLayout280.xml"/><Relationship Id="rId26" Type="http://schemas.openxmlformats.org/officeDocument/2006/relationships/slideLayout" Target="../slideLayouts/slideLayout288.xml"/><Relationship Id="rId3" Type="http://schemas.openxmlformats.org/officeDocument/2006/relationships/slideLayout" Target="../slideLayouts/slideLayout265.xml"/><Relationship Id="rId21" Type="http://schemas.openxmlformats.org/officeDocument/2006/relationships/slideLayout" Target="../slideLayouts/slideLayout283.xml"/><Relationship Id="rId34" Type="http://schemas.openxmlformats.org/officeDocument/2006/relationships/slideLayout" Target="../slideLayouts/slideLayout296.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17" Type="http://schemas.openxmlformats.org/officeDocument/2006/relationships/slideLayout" Target="../slideLayouts/slideLayout279.xml"/><Relationship Id="rId25" Type="http://schemas.openxmlformats.org/officeDocument/2006/relationships/slideLayout" Target="../slideLayouts/slideLayout287.xml"/><Relationship Id="rId33" Type="http://schemas.openxmlformats.org/officeDocument/2006/relationships/slideLayout" Target="../slideLayouts/slideLayout295.xml"/><Relationship Id="rId38" Type="http://schemas.openxmlformats.org/officeDocument/2006/relationships/image" Target="../media/image8.png"/><Relationship Id="rId2" Type="http://schemas.openxmlformats.org/officeDocument/2006/relationships/slideLayout" Target="../slideLayouts/slideLayout264.xml"/><Relationship Id="rId16" Type="http://schemas.openxmlformats.org/officeDocument/2006/relationships/slideLayout" Target="../slideLayouts/slideLayout278.xml"/><Relationship Id="rId20" Type="http://schemas.openxmlformats.org/officeDocument/2006/relationships/slideLayout" Target="../slideLayouts/slideLayout282.xml"/><Relationship Id="rId29" Type="http://schemas.openxmlformats.org/officeDocument/2006/relationships/slideLayout" Target="../slideLayouts/slideLayout291.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24" Type="http://schemas.openxmlformats.org/officeDocument/2006/relationships/slideLayout" Target="../slideLayouts/slideLayout286.xml"/><Relationship Id="rId32" Type="http://schemas.openxmlformats.org/officeDocument/2006/relationships/slideLayout" Target="../slideLayouts/slideLayout294.xml"/><Relationship Id="rId37" Type="http://schemas.openxmlformats.org/officeDocument/2006/relationships/image" Target="../media/image1.png"/><Relationship Id="rId5" Type="http://schemas.openxmlformats.org/officeDocument/2006/relationships/slideLayout" Target="../slideLayouts/slideLayout267.xml"/><Relationship Id="rId15" Type="http://schemas.openxmlformats.org/officeDocument/2006/relationships/slideLayout" Target="../slideLayouts/slideLayout277.xml"/><Relationship Id="rId23" Type="http://schemas.openxmlformats.org/officeDocument/2006/relationships/slideLayout" Target="../slideLayouts/slideLayout285.xml"/><Relationship Id="rId28" Type="http://schemas.openxmlformats.org/officeDocument/2006/relationships/slideLayout" Target="../slideLayouts/slideLayout290.xml"/><Relationship Id="rId36" Type="http://schemas.openxmlformats.org/officeDocument/2006/relationships/theme" Target="../theme/theme10.xml"/><Relationship Id="rId10" Type="http://schemas.openxmlformats.org/officeDocument/2006/relationships/slideLayout" Target="../slideLayouts/slideLayout272.xml"/><Relationship Id="rId19" Type="http://schemas.openxmlformats.org/officeDocument/2006/relationships/slideLayout" Target="../slideLayouts/slideLayout281.xml"/><Relationship Id="rId31" Type="http://schemas.openxmlformats.org/officeDocument/2006/relationships/slideLayout" Target="../slideLayouts/slideLayout293.xml"/><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slideLayout" Target="../slideLayouts/slideLayout276.xml"/><Relationship Id="rId22" Type="http://schemas.openxmlformats.org/officeDocument/2006/relationships/slideLayout" Target="../slideLayouts/slideLayout284.xml"/><Relationship Id="rId27" Type="http://schemas.openxmlformats.org/officeDocument/2006/relationships/slideLayout" Target="../slideLayouts/slideLayout289.xml"/><Relationship Id="rId30" Type="http://schemas.openxmlformats.org/officeDocument/2006/relationships/slideLayout" Target="../slideLayouts/slideLayout292.xml"/><Relationship Id="rId35" Type="http://schemas.openxmlformats.org/officeDocument/2006/relationships/slideLayout" Target="../slideLayouts/slideLayout2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slideLayout" Target="../slideLayouts/slideLayout310.xml"/><Relationship Id="rId18" Type="http://schemas.openxmlformats.org/officeDocument/2006/relationships/slideLayout" Target="../slideLayouts/slideLayout315.xml"/><Relationship Id="rId26" Type="http://schemas.openxmlformats.org/officeDocument/2006/relationships/image" Target="../media/image1.png"/><Relationship Id="rId3" Type="http://schemas.openxmlformats.org/officeDocument/2006/relationships/slideLayout" Target="../slideLayouts/slideLayout300.xml"/><Relationship Id="rId21" Type="http://schemas.openxmlformats.org/officeDocument/2006/relationships/slideLayout" Target="../slideLayouts/slideLayout318.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17" Type="http://schemas.openxmlformats.org/officeDocument/2006/relationships/slideLayout" Target="../slideLayouts/slideLayout314.xml"/><Relationship Id="rId25" Type="http://schemas.openxmlformats.org/officeDocument/2006/relationships/theme" Target="../theme/theme11.xml"/><Relationship Id="rId2" Type="http://schemas.openxmlformats.org/officeDocument/2006/relationships/slideLayout" Target="../slideLayouts/slideLayout299.xml"/><Relationship Id="rId16" Type="http://schemas.openxmlformats.org/officeDocument/2006/relationships/slideLayout" Target="../slideLayouts/slideLayout313.xml"/><Relationship Id="rId20" Type="http://schemas.openxmlformats.org/officeDocument/2006/relationships/slideLayout" Target="../slideLayouts/slideLayout317.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24" Type="http://schemas.openxmlformats.org/officeDocument/2006/relationships/slideLayout" Target="../slideLayouts/slideLayout321.xml"/><Relationship Id="rId5" Type="http://schemas.openxmlformats.org/officeDocument/2006/relationships/slideLayout" Target="../slideLayouts/slideLayout302.xml"/><Relationship Id="rId15" Type="http://schemas.openxmlformats.org/officeDocument/2006/relationships/slideLayout" Target="../slideLayouts/slideLayout312.xml"/><Relationship Id="rId23" Type="http://schemas.openxmlformats.org/officeDocument/2006/relationships/slideLayout" Target="../slideLayouts/slideLayout320.xml"/><Relationship Id="rId10" Type="http://schemas.openxmlformats.org/officeDocument/2006/relationships/slideLayout" Target="../slideLayouts/slideLayout307.xml"/><Relationship Id="rId19" Type="http://schemas.openxmlformats.org/officeDocument/2006/relationships/slideLayout" Target="../slideLayouts/slideLayout316.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slideLayout" Target="../slideLayouts/slideLayout311.xml"/><Relationship Id="rId22" Type="http://schemas.openxmlformats.org/officeDocument/2006/relationships/slideLayout" Target="../slideLayouts/slideLayout3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slideLayout" Target="../slideLayouts/slideLayout339.xml"/><Relationship Id="rId26" Type="http://schemas.openxmlformats.org/officeDocument/2006/relationships/slideLayout" Target="../slideLayouts/slideLayout347.xml"/><Relationship Id="rId3" Type="http://schemas.openxmlformats.org/officeDocument/2006/relationships/slideLayout" Target="../slideLayouts/slideLayout324.xml"/><Relationship Id="rId21" Type="http://schemas.openxmlformats.org/officeDocument/2006/relationships/slideLayout" Target="../slideLayouts/slideLayout342.xml"/><Relationship Id="rId34" Type="http://schemas.openxmlformats.org/officeDocument/2006/relationships/slideLayout" Target="../slideLayouts/slideLayout355.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5" Type="http://schemas.openxmlformats.org/officeDocument/2006/relationships/slideLayout" Target="../slideLayouts/slideLayout346.xml"/><Relationship Id="rId33" Type="http://schemas.openxmlformats.org/officeDocument/2006/relationships/slideLayout" Target="../slideLayouts/slideLayout354.xml"/><Relationship Id="rId38" Type="http://schemas.openxmlformats.org/officeDocument/2006/relationships/image" Target="../media/image8.png"/><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0" Type="http://schemas.openxmlformats.org/officeDocument/2006/relationships/slideLayout" Target="../slideLayouts/slideLayout341.xml"/><Relationship Id="rId29" Type="http://schemas.openxmlformats.org/officeDocument/2006/relationships/slideLayout" Target="../slideLayouts/slideLayout350.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24" Type="http://schemas.openxmlformats.org/officeDocument/2006/relationships/slideLayout" Target="../slideLayouts/slideLayout345.xml"/><Relationship Id="rId32" Type="http://schemas.openxmlformats.org/officeDocument/2006/relationships/slideLayout" Target="../slideLayouts/slideLayout353.xml"/><Relationship Id="rId37" Type="http://schemas.openxmlformats.org/officeDocument/2006/relationships/image" Target="../media/image1.png"/><Relationship Id="rId5" Type="http://schemas.openxmlformats.org/officeDocument/2006/relationships/slideLayout" Target="../slideLayouts/slideLayout326.xml"/><Relationship Id="rId15" Type="http://schemas.openxmlformats.org/officeDocument/2006/relationships/slideLayout" Target="../slideLayouts/slideLayout336.xml"/><Relationship Id="rId23" Type="http://schemas.openxmlformats.org/officeDocument/2006/relationships/slideLayout" Target="../slideLayouts/slideLayout344.xml"/><Relationship Id="rId28" Type="http://schemas.openxmlformats.org/officeDocument/2006/relationships/slideLayout" Target="../slideLayouts/slideLayout349.xml"/><Relationship Id="rId36" Type="http://schemas.openxmlformats.org/officeDocument/2006/relationships/theme" Target="../theme/theme12.xml"/><Relationship Id="rId10" Type="http://schemas.openxmlformats.org/officeDocument/2006/relationships/slideLayout" Target="../slideLayouts/slideLayout331.xml"/><Relationship Id="rId19" Type="http://schemas.openxmlformats.org/officeDocument/2006/relationships/slideLayout" Target="../slideLayouts/slideLayout340.xml"/><Relationship Id="rId31" Type="http://schemas.openxmlformats.org/officeDocument/2006/relationships/slideLayout" Target="../slideLayouts/slideLayout352.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 Id="rId22" Type="http://schemas.openxmlformats.org/officeDocument/2006/relationships/slideLayout" Target="../slideLayouts/slideLayout343.xml"/><Relationship Id="rId27" Type="http://schemas.openxmlformats.org/officeDocument/2006/relationships/slideLayout" Target="../slideLayouts/slideLayout348.xml"/><Relationship Id="rId30" Type="http://schemas.openxmlformats.org/officeDocument/2006/relationships/slideLayout" Target="../slideLayouts/slideLayout351.xml"/><Relationship Id="rId35" Type="http://schemas.openxmlformats.org/officeDocument/2006/relationships/slideLayout" Target="../slideLayouts/slideLayout35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3" Type="http://schemas.openxmlformats.org/officeDocument/2006/relationships/slideLayout" Target="../slideLayouts/slideLayout359.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42" Type="http://schemas.openxmlformats.org/officeDocument/2006/relationships/theme" Target="../theme/theme13.xml"/><Relationship Id="rId7" Type="http://schemas.openxmlformats.org/officeDocument/2006/relationships/slideLayout" Target="../slideLayouts/slideLayout363.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41" Type="http://schemas.openxmlformats.org/officeDocument/2006/relationships/slideLayout" Target="../slideLayouts/slideLayout397.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slideLayout" Target="../slideLayouts/slideLayout396.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05.xml"/><Relationship Id="rId3" Type="http://schemas.openxmlformats.org/officeDocument/2006/relationships/slideLayout" Target="../slideLayouts/slideLayout400.xml"/><Relationship Id="rId7" Type="http://schemas.openxmlformats.org/officeDocument/2006/relationships/slideLayout" Target="../slideLayouts/slideLayout404.xml"/><Relationship Id="rId12" Type="http://schemas.openxmlformats.org/officeDocument/2006/relationships/theme" Target="../theme/theme14.xml"/><Relationship Id="rId2" Type="http://schemas.openxmlformats.org/officeDocument/2006/relationships/slideLayout" Target="../slideLayouts/slideLayout399.xml"/><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slideLayout" Target="../slideLayouts/slideLayout408.xml"/><Relationship Id="rId5" Type="http://schemas.openxmlformats.org/officeDocument/2006/relationships/slideLayout" Target="../slideLayouts/slideLayout402.xml"/><Relationship Id="rId10" Type="http://schemas.openxmlformats.org/officeDocument/2006/relationships/slideLayout" Target="../slideLayouts/slideLayout407.xml"/><Relationship Id="rId4" Type="http://schemas.openxmlformats.org/officeDocument/2006/relationships/slideLayout" Target="../slideLayouts/slideLayout401.xml"/><Relationship Id="rId9" Type="http://schemas.openxmlformats.org/officeDocument/2006/relationships/slideLayout" Target="../slideLayouts/slideLayout40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2.xml"/><Relationship Id="rId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image" Target="../media/image8.png"/><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image" Target="../media/image1.pn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theme" Target="../theme/theme3.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image" Target="../media/image8.png"/><Relationship Id="rId3" Type="http://schemas.openxmlformats.org/officeDocument/2006/relationships/slideLayout" Target="../slideLayouts/slideLayout74.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image" Target="../media/image1.png"/><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theme" Target="../theme/theme4.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image" Target="../media/image8.png"/><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image" Target="../media/image1.png"/><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theme" Target="../theme/theme5.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21" Type="http://schemas.openxmlformats.org/officeDocument/2006/relationships/image" Target="../media/image12.png"/><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image" Target="../media/image11.png"/><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19" Type="http://schemas.openxmlformats.org/officeDocument/2006/relationships/theme" Target="../theme/theme6.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26" Type="http://schemas.openxmlformats.org/officeDocument/2006/relationships/slideLayout" Target="../slideLayouts/slideLayout186.xml"/><Relationship Id="rId39" Type="http://schemas.openxmlformats.org/officeDocument/2006/relationships/image" Target="../media/image8.png"/><Relationship Id="rId3" Type="http://schemas.openxmlformats.org/officeDocument/2006/relationships/slideLayout" Target="../slideLayouts/slideLayout163.xml"/><Relationship Id="rId21" Type="http://schemas.openxmlformats.org/officeDocument/2006/relationships/slideLayout" Target="../slideLayouts/slideLayout181.xml"/><Relationship Id="rId34" Type="http://schemas.openxmlformats.org/officeDocument/2006/relationships/slideLayout" Target="../slideLayouts/slideLayout194.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5" Type="http://schemas.openxmlformats.org/officeDocument/2006/relationships/slideLayout" Target="../slideLayouts/slideLayout185.xml"/><Relationship Id="rId33" Type="http://schemas.openxmlformats.org/officeDocument/2006/relationships/slideLayout" Target="../slideLayouts/slideLayout193.xml"/><Relationship Id="rId38" Type="http://schemas.openxmlformats.org/officeDocument/2006/relationships/image" Target="../media/image1.png"/><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slideLayout" Target="../slideLayouts/slideLayout180.xml"/><Relationship Id="rId29" Type="http://schemas.openxmlformats.org/officeDocument/2006/relationships/slideLayout" Target="../slideLayouts/slideLayout189.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24" Type="http://schemas.openxmlformats.org/officeDocument/2006/relationships/slideLayout" Target="../slideLayouts/slideLayout184.xml"/><Relationship Id="rId32" Type="http://schemas.openxmlformats.org/officeDocument/2006/relationships/slideLayout" Target="../slideLayouts/slideLayout192.xml"/><Relationship Id="rId37" Type="http://schemas.openxmlformats.org/officeDocument/2006/relationships/theme" Target="../theme/theme7.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23" Type="http://schemas.openxmlformats.org/officeDocument/2006/relationships/slideLayout" Target="../slideLayouts/slideLayout183.xml"/><Relationship Id="rId28" Type="http://schemas.openxmlformats.org/officeDocument/2006/relationships/slideLayout" Target="../slideLayouts/slideLayout188.xml"/><Relationship Id="rId36" Type="http://schemas.openxmlformats.org/officeDocument/2006/relationships/slideLayout" Target="../slideLayouts/slideLayout196.xml"/><Relationship Id="rId10" Type="http://schemas.openxmlformats.org/officeDocument/2006/relationships/slideLayout" Target="../slideLayouts/slideLayout170.xml"/><Relationship Id="rId19" Type="http://schemas.openxmlformats.org/officeDocument/2006/relationships/slideLayout" Target="../slideLayouts/slideLayout179.xml"/><Relationship Id="rId31" Type="http://schemas.openxmlformats.org/officeDocument/2006/relationships/slideLayout" Target="../slideLayouts/slideLayout191.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 Id="rId22" Type="http://schemas.openxmlformats.org/officeDocument/2006/relationships/slideLayout" Target="../slideLayouts/slideLayout182.xml"/><Relationship Id="rId27" Type="http://schemas.openxmlformats.org/officeDocument/2006/relationships/slideLayout" Target="../slideLayouts/slideLayout187.xml"/><Relationship Id="rId30" Type="http://schemas.openxmlformats.org/officeDocument/2006/relationships/slideLayout" Target="../slideLayouts/slideLayout190.xml"/><Relationship Id="rId35" Type="http://schemas.openxmlformats.org/officeDocument/2006/relationships/slideLayout" Target="../slideLayouts/slideLayout1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26" Type="http://schemas.openxmlformats.org/officeDocument/2006/relationships/slideLayout" Target="../slideLayouts/slideLayout222.xml"/><Relationship Id="rId3" Type="http://schemas.openxmlformats.org/officeDocument/2006/relationships/slideLayout" Target="../slideLayouts/slideLayout199.xml"/><Relationship Id="rId21" Type="http://schemas.openxmlformats.org/officeDocument/2006/relationships/slideLayout" Target="../slideLayouts/slideLayout217.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5" Type="http://schemas.openxmlformats.org/officeDocument/2006/relationships/slideLayout" Target="../slideLayouts/slideLayout221.xml"/><Relationship Id="rId33" Type="http://schemas.openxmlformats.org/officeDocument/2006/relationships/image" Target="../media/image1.png"/><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29" Type="http://schemas.openxmlformats.org/officeDocument/2006/relationships/slideLayout" Target="../slideLayouts/slideLayout225.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24" Type="http://schemas.openxmlformats.org/officeDocument/2006/relationships/slideLayout" Target="../slideLayouts/slideLayout220.xml"/><Relationship Id="rId32" Type="http://schemas.openxmlformats.org/officeDocument/2006/relationships/theme" Target="../theme/theme8.xml"/><Relationship Id="rId5" Type="http://schemas.openxmlformats.org/officeDocument/2006/relationships/slideLayout" Target="../slideLayouts/slideLayout201.xml"/><Relationship Id="rId15" Type="http://schemas.openxmlformats.org/officeDocument/2006/relationships/slideLayout" Target="../slideLayouts/slideLayout211.xml"/><Relationship Id="rId23" Type="http://schemas.openxmlformats.org/officeDocument/2006/relationships/slideLayout" Target="../slideLayouts/slideLayout219.xml"/><Relationship Id="rId28" Type="http://schemas.openxmlformats.org/officeDocument/2006/relationships/slideLayout" Target="../slideLayouts/slideLayout224.xml"/><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31" Type="http://schemas.openxmlformats.org/officeDocument/2006/relationships/slideLayout" Target="../slideLayouts/slideLayout227.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slideLayout" Target="../slideLayouts/slideLayout218.xml"/><Relationship Id="rId27" Type="http://schemas.openxmlformats.org/officeDocument/2006/relationships/slideLayout" Target="../slideLayouts/slideLayout223.xml"/><Relationship Id="rId30" Type="http://schemas.openxmlformats.org/officeDocument/2006/relationships/slideLayout" Target="../slideLayouts/slideLayout2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18" Type="http://schemas.openxmlformats.org/officeDocument/2006/relationships/slideLayout" Target="../slideLayouts/slideLayout245.xml"/><Relationship Id="rId26" Type="http://schemas.openxmlformats.org/officeDocument/2006/relationships/slideLayout" Target="../slideLayouts/slideLayout253.xml"/><Relationship Id="rId3" Type="http://schemas.openxmlformats.org/officeDocument/2006/relationships/slideLayout" Target="../slideLayouts/slideLayout230.xml"/><Relationship Id="rId21" Type="http://schemas.openxmlformats.org/officeDocument/2006/relationships/slideLayout" Target="../slideLayouts/slideLayout248.xml"/><Relationship Id="rId34" Type="http://schemas.openxmlformats.org/officeDocument/2006/relationships/slideLayout" Target="../slideLayouts/slideLayout261.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17" Type="http://schemas.openxmlformats.org/officeDocument/2006/relationships/slideLayout" Target="../slideLayouts/slideLayout244.xml"/><Relationship Id="rId25" Type="http://schemas.openxmlformats.org/officeDocument/2006/relationships/slideLayout" Target="../slideLayouts/slideLayout252.xml"/><Relationship Id="rId33" Type="http://schemas.openxmlformats.org/officeDocument/2006/relationships/slideLayout" Target="../slideLayouts/slideLayout260.xml"/><Relationship Id="rId38" Type="http://schemas.openxmlformats.org/officeDocument/2006/relationships/image" Target="../media/image8.png"/><Relationship Id="rId2" Type="http://schemas.openxmlformats.org/officeDocument/2006/relationships/slideLayout" Target="../slideLayouts/slideLayout229.xml"/><Relationship Id="rId16" Type="http://schemas.openxmlformats.org/officeDocument/2006/relationships/slideLayout" Target="../slideLayouts/slideLayout243.xml"/><Relationship Id="rId20" Type="http://schemas.openxmlformats.org/officeDocument/2006/relationships/slideLayout" Target="../slideLayouts/slideLayout247.xml"/><Relationship Id="rId29" Type="http://schemas.openxmlformats.org/officeDocument/2006/relationships/slideLayout" Target="../slideLayouts/slideLayout256.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24" Type="http://schemas.openxmlformats.org/officeDocument/2006/relationships/slideLayout" Target="../slideLayouts/slideLayout251.xml"/><Relationship Id="rId32" Type="http://schemas.openxmlformats.org/officeDocument/2006/relationships/slideLayout" Target="../slideLayouts/slideLayout259.xml"/><Relationship Id="rId37" Type="http://schemas.openxmlformats.org/officeDocument/2006/relationships/image" Target="../media/image1.png"/><Relationship Id="rId5" Type="http://schemas.openxmlformats.org/officeDocument/2006/relationships/slideLayout" Target="../slideLayouts/slideLayout232.xml"/><Relationship Id="rId15" Type="http://schemas.openxmlformats.org/officeDocument/2006/relationships/slideLayout" Target="../slideLayouts/slideLayout242.xml"/><Relationship Id="rId23" Type="http://schemas.openxmlformats.org/officeDocument/2006/relationships/slideLayout" Target="../slideLayouts/slideLayout250.xml"/><Relationship Id="rId28" Type="http://schemas.openxmlformats.org/officeDocument/2006/relationships/slideLayout" Target="../slideLayouts/slideLayout255.xml"/><Relationship Id="rId36" Type="http://schemas.openxmlformats.org/officeDocument/2006/relationships/theme" Target="../theme/theme9.xml"/><Relationship Id="rId10" Type="http://schemas.openxmlformats.org/officeDocument/2006/relationships/slideLayout" Target="../slideLayouts/slideLayout237.xml"/><Relationship Id="rId19" Type="http://schemas.openxmlformats.org/officeDocument/2006/relationships/slideLayout" Target="../slideLayouts/slideLayout246.xml"/><Relationship Id="rId31" Type="http://schemas.openxmlformats.org/officeDocument/2006/relationships/slideLayout" Target="../slideLayouts/slideLayout258.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 Id="rId22" Type="http://schemas.openxmlformats.org/officeDocument/2006/relationships/slideLayout" Target="../slideLayouts/slideLayout249.xml"/><Relationship Id="rId27" Type="http://schemas.openxmlformats.org/officeDocument/2006/relationships/slideLayout" Target="../slideLayouts/slideLayout254.xml"/><Relationship Id="rId30" Type="http://schemas.openxmlformats.org/officeDocument/2006/relationships/slideLayout" Target="../slideLayouts/slideLayout257.xml"/><Relationship Id="rId35" Type="http://schemas.openxmlformats.org/officeDocument/2006/relationships/slideLayout" Target="../slideLayouts/slideLayout2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February 2024.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63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February 2024.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340565072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 id="2147483957" r:id="rId21"/>
    <p:sldLayoutId id="2147483958" r:id="rId22"/>
    <p:sldLayoutId id="2147483959" r:id="rId23"/>
    <p:sldLayoutId id="2147483960" r:id="rId24"/>
    <p:sldLayoutId id="2147483961" r:id="rId25"/>
    <p:sldLayoutId id="2147483962" r:id="rId26"/>
    <p:sldLayoutId id="2147483963" r:id="rId27"/>
    <p:sldLayoutId id="2147483964" r:id="rId28"/>
    <p:sldLayoutId id="2147483965" r:id="rId29"/>
    <p:sldLayoutId id="2147483966" r:id="rId30"/>
    <p:sldLayoutId id="2147483967" r:id="rId31"/>
    <p:sldLayoutId id="2147483968" r:id="rId32"/>
    <p:sldLayoutId id="2147483969" r:id="rId33"/>
    <p:sldLayoutId id="2147483970" r:id="rId34"/>
    <p:sldLayoutId id="214748397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26">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a:t>Unit Controller Call Series © Sodexo, February 2024.  All rights Reserved</a:t>
            </a:r>
            <a:endParaRPr lang="fr-FR" dirty="0"/>
          </a:p>
        </p:txBody>
      </p:sp>
      <p:sp>
        <p:nvSpPr>
          <p:cNvPr id="3" name="Text Placeholder 2"/>
          <p:cNvSpPr>
            <a:spLocks noGrp="1"/>
          </p:cNvSpPr>
          <p:nvPr>
            <p:ph type="body" idx="1"/>
          </p:nvPr>
        </p:nvSpPr>
        <p:spPr>
          <a:xfrm>
            <a:off x="443281" y="1622320"/>
            <a:ext cx="11269295" cy="1564019"/>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5"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805559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 id="2147483994" r:id="rId22"/>
    <p:sldLayoutId id="2147483995" r:id="rId23"/>
    <p:sldLayoutId id="2147483996"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54"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79996" indent="-179996" algn="l" defTabSz="914354"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5981" indent="-143996" algn="l" defTabSz="914354"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79973" indent="-107997" algn="l" defTabSz="914354"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54"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Name presentation © Sodexo 2021.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fld id="{7AA8358C-4CCA-4334-89CA-A8E17871D280}" type="datetime2">
              <a:rPr lang="en-US" smtClean="0"/>
              <a:t>Tuesday, February 20, 2024</a:t>
            </a:fld>
            <a:endParaRPr lang="en-US"/>
          </a:p>
        </p:txBody>
      </p:sp>
    </p:spTree>
    <p:extLst>
      <p:ext uri="{BB962C8B-B14F-4D97-AF65-F5344CB8AC3E}">
        <p14:creationId xmlns:p14="http://schemas.microsoft.com/office/powerpoint/2010/main" val="630851360"/>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 id="2147484017" r:id="rId20"/>
    <p:sldLayoutId id="2147484018" r:id="rId21"/>
    <p:sldLayoutId id="2147484019" r:id="rId22"/>
    <p:sldLayoutId id="2147484020" r:id="rId23"/>
    <p:sldLayoutId id="2147484021" r:id="rId24"/>
    <p:sldLayoutId id="2147484022" r:id="rId25"/>
    <p:sldLayoutId id="2147484023" r:id="rId26"/>
    <p:sldLayoutId id="2147484024" r:id="rId27"/>
    <p:sldLayoutId id="2147484025" r:id="rId28"/>
    <p:sldLayoutId id="2147484026" r:id="rId29"/>
    <p:sldLayoutId id="2147484027" r:id="rId30"/>
    <p:sldLayoutId id="2147484028" r:id="rId31"/>
    <p:sldLayoutId id="2147484029" r:id="rId32"/>
    <p:sldLayoutId id="2147484030" r:id="rId33"/>
    <p:sldLayoutId id="2147484031" r:id="rId34"/>
    <p:sldLayoutId id="214748403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AU" dirty="0"/>
              <a:t>Section title 1, Subtitle                                                     Sodexo. Presentation Title</a:t>
            </a:r>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r>
              <a:rPr lang="en-US" dirty="0"/>
              <a:t>00 Month YYYY</a:t>
            </a:r>
            <a:endParaRPr lang="en-AU" dirty="0"/>
          </a:p>
        </p:txBody>
      </p:sp>
    </p:spTree>
    <p:extLst>
      <p:ext uri="{BB962C8B-B14F-4D97-AF65-F5344CB8AC3E}">
        <p14:creationId xmlns:p14="http://schemas.microsoft.com/office/powerpoint/2010/main" val="3961540609"/>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 id="2147484053" r:id="rId20"/>
    <p:sldLayoutId id="2147484054" r:id="rId21"/>
    <p:sldLayoutId id="2147484055" r:id="rId22"/>
    <p:sldLayoutId id="2147484056" r:id="rId23"/>
    <p:sldLayoutId id="2147484057" r:id="rId24"/>
    <p:sldLayoutId id="2147484058" r:id="rId25"/>
    <p:sldLayoutId id="2147484059" r:id="rId26"/>
    <p:sldLayoutId id="2147484060" r:id="rId27"/>
    <p:sldLayoutId id="2147484061" r:id="rId28"/>
    <p:sldLayoutId id="2147484062" r:id="rId29"/>
    <p:sldLayoutId id="2147484063" r:id="rId30"/>
    <p:sldLayoutId id="2147484064" r:id="rId31"/>
    <p:sldLayoutId id="2147484065" r:id="rId32"/>
    <p:sldLayoutId id="2147484066" r:id="rId33"/>
    <p:sldLayoutId id="2147484067" r:id="rId34"/>
    <p:sldLayoutId id="2147484068" r:id="rId35"/>
    <p:sldLayoutId id="2147484069" r:id="rId36"/>
    <p:sldLayoutId id="2147484070" r:id="rId37"/>
    <p:sldLayoutId id="2147484071" r:id="rId38"/>
    <p:sldLayoutId id="2147484072" r:id="rId39"/>
    <p:sldLayoutId id="2147484073" r:id="rId40"/>
    <p:sldLayoutId id="2147484074" r:id="rId4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248A18-D7F7-434F-A802-7710D11F3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9565B-D168-9F4F-9AC1-4E32D4B3C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EFFA1-A4C0-1F44-A9AE-8E65ED7AC7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817FC-D884-004B-B769-CCCB7ACE8BB6}" type="datetimeFigureOut">
              <a:rPr lang="en-US" smtClean="0"/>
              <a:t>2/20/2024</a:t>
            </a:fld>
            <a:endParaRPr lang="en-US"/>
          </a:p>
        </p:txBody>
      </p:sp>
      <p:sp>
        <p:nvSpPr>
          <p:cNvPr id="5" name="Footer Placeholder 4">
            <a:extLst>
              <a:ext uri="{FF2B5EF4-FFF2-40B4-BE49-F238E27FC236}">
                <a16:creationId xmlns:a16="http://schemas.microsoft.com/office/drawing/2014/main" id="{FEF06A90-D03C-CB46-9E42-5EFFBCD81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14EC4A-6BB6-B645-AF7C-D62B5D40D3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C49F3-C376-E145-B870-332E6C3646A1}" type="slidenum">
              <a:rPr lang="en-US" smtClean="0"/>
              <a:t>‹#›</a:t>
            </a:fld>
            <a:endParaRPr lang="en-US"/>
          </a:p>
        </p:txBody>
      </p:sp>
    </p:spTree>
    <p:extLst>
      <p:ext uri="{BB962C8B-B14F-4D97-AF65-F5344CB8AC3E}">
        <p14:creationId xmlns:p14="http://schemas.microsoft.com/office/powerpoint/2010/main" val="2035008213"/>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C2089B-8536-2E55-089B-BD54ACAC4BF8}"/>
              </a:ext>
            </a:extLst>
          </p:cNvPr>
          <p:cNvSpPr>
            <a:spLocks noGrp="1" noChangeArrowheads="1"/>
          </p:cNvSpPr>
          <p:nvPr>
            <p:ph type="title"/>
          </p:nvPr>
        </p:nvSpPr>
        <p:spPr bwMode="auto">
          <a:xfrm>
            <a:off x="664634" y="336550"/>
            <a:ext cx="107399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A9B399C-E2D8-84E6-17E8-C4C45BC29A90}"/>
              </a:ext>
            </a:extLst>
          </p:cNvPr>
          <p:cNvSpPr>
            <a:spLocks noGrp="1" noChangeArrowheads="1"/>
          </p:cNvSpPr>
          <p:nvPr>
            <p:ph type="body" idx="1"/>
          </p:nvPr>
        </p:nvSpPr>
        <p:spPr bwMode="auto">
          <a:xfrm>
            <a:off x="666752" y="1220788"/>
            <a:ext cx="10737849"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620838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sldNum="0" hdr="0" dt="0"/>
  <p:txStyles>
    <p:titleStyle>
      <a:lvl1pPr algn="l" rtl="0" eaLnBrk="0" fontAlgn="base" hangingPunct="0">
        <a:lnSpc>
          <a:spcPct val="90000"/>
        </a:lnSpc>
        <a:spcBef>
          <a:spcPct val="0"/>
        </a:spcBef>
        <a:spcAft>
          <a:spcPct val="0"/>
        </a:spcAft>
        <a:defRPr sz="3800">
          <a:solidFill>
            <a:schemeClr val="tx1"/>
          </a:solidFill>
          <a:latin typeface="HelveticaNeueLT Std Thin"/>
          <a:ea typeface="HelveticaNeueLT Std Thin" pitchFamily="34" charset="0"/>
          <a:cs typeface="HelveticaNeueLT Std Thin"/>
        </a:defRPr>
      </a:lvl1pPr>
      <a:lvl2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2pPr>
      <a:lvl3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3pPr>
      <a:lvl4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4pPr>
      <a:lvl5pPr algn="l" rtl="0" eaLnBrk="0" fontAlgn="base" hangingPunct="0">
        <a:lnSpc>
          <a:spcPct val="90000"/>
        </a:lnSpc>
        <a:spcBef>
          <a:spcPct val="0"/>
        </a:spcBef>
        <a:spcAft>
          <a:spcPct val="0"/>
        </a:spcAft>
        <a:defRPr sz="3800">
          <a:solidFill>
            <a:schemeClr val="tx1"/>
          </a:solidFill>
          <a:latin typeface="HelveticaNeueLT Std Thin" pitchFamily="34" charset="0"/>
          <a:ea typeface="HelveticaNeueLT Std Thin" pitchFamily="34" charset="0"/>
          <a:cs typeface="HelveticaNeueLT Std Thin" pitchFamily="34" charset="0"/>
        </a:defRPr>
      </a:lvl5pPr>
      <a:lvl6pPr marL="457200" algn="l" rtl="0" fontAlgn="base">
        <a:lnSpc>
          <a:spcPct val="90000"/>
        </a:lnSpc>
        <a:spcBef>
          <a:spcPct val="0"/>
        </a:spcBef>
        <a:spcAft>
          <a:spcPct val="0"/>
        </a:spcAft>
        <a:defRPr sz="2800">
          <a:solidFill>
            <a:schemeClr val="bg1"/>
          </a:solidFill>
          <a:latin typeface="Helvetica 45 Light" pitchFamily="34" charset="0"/>
          <a:cs typeface="Arial" charset="0"/>
        </a:defRPr>
      </a:lvl6pPr>
      <a:lvl7pPr marL="914400" algn="l" rtl="0" fontAlgn="base">
        <a:lnSpc>
          <a:spcPct val="90000"/>
        </a:lnSpc>
        <a:spcBef>
          <a:spcPct val="0"/>
        </a:spcBef>
        <a:spcAft>
          <a:spcPct val="0"/>
        </a:spcAft>
        <a:defRPr sz="2800">
          <a:solidFill>
            <a:schemeClr val="bg1"/>
          </a:solidFill>
          <a:latin typeface="Helvetica 45 Light" pitchFamily="34" charset="0"/>
          <a:cs typeface="Arial" charset="0"/>
        </a:defRPr>
      </a:lvl7pPr>
      <a:lvl8pPr marL="1371600" algn="l" rtl="0" fontAlgn="base">
        <a:lnSpc>
          <a:spcPct val="90000"/>
        </a:lnSpc>
        <a:spcBef>
          <a:spcPct val="0"/>
        </a:spcBef>
        <a:spcAft>
          <a:spcPct val="0"/>
        </a:spcAft>
        <a:defRPr sz="2800">
          <a:solidFill>
            <a:schemeClr val="bg1"/>
          </a:solidFill>
          <a:latin typeface="Helvetica 45 Light" pitchFamily="34" charset="0"/>
          <a:cs typeface="Arial" charset="0"/>
        </a:defRPr>
      </a:lvl8pPr>
      <a:lvl9pPr marL="1828800" algn="l" rtl="0" fontAlgn="base">
        <a:lnSpc>
          <a:spcPct val="90000"/>
        </a:lnSpc>
        <a:spcBef>
          <a:spcPct val="0"/>
        </a:spcBef>
        <a:spcAft>
          <a:spcPct val="0"/>
        </a:spcAft>
        <a:defRPr sz="2800">
          <a:solidFill>
            <a:schemeClr val="bg1"/>
          </a:solidFill>
          <a:latin typeface="Helvetica 45 Light" pitchFamily="34" charset="0"/>
          <a:cs typeface="Arial" charset="0"/>
        </a:defRPr>
      </a:lvl9pPr>
    </p:titleStyle>
    <p:bodyStyle>
      <a:lvl1pPr marL="228600" indent="-228600" algn="l" rtl="0" eaLnBrk="0" fontAlgn="base" hangingPunct="0">
        <a:spcBef>
          <a:spcPct val="50000"/>
        </a:spcBef>
        <a:spcAft>
          <a:spcPct val="0"/>
        </a:spcAft>
        <a:buClr>
          <a:srgbClr val="15B1F7"/>
        </a:buClr>
        <a:buSzPct val="80000"/>
        <a:buFont typeface="Arial" panose="020B0604020202020204" pitchFamily="34" charset="0"/>
        <a:buChar char="•"/>
        <a:defRPr sz="2400">
          <a:solidFill>
            <a:schemeClr val="tx1"/>
          </a:solidFill>
          <a:latin typeface="+mn-lt"/>
          <a:ea typeface="HelveticaNeueLT Std Lt" pitchFamily="34" charset="0"/>
          <a:cs typeface="HelveticaNeueLT Std Lt" pitchFamily="34" charset="0"/>
        </a:defRPr>
      </a:lvl1pPr>
      <a:lvl2pPr marL="685800" indent="-228600" algn="l" rtl="0" eaLnBrk="0" fontAlgn="base" hangingPunct="0">
        <a:spcBef>
          <a:spcPct val="25000"/>
        </a:spcBef>
        <a:spcAft>
          <a:spcPct val="0"/>
        </a:spcAft>
        <a:buClr>
          <a:srgbClr val="15B1F7"/>
        </a:buClr>
        <a:buFont typeface="Lucida Grande"/>
        <a:buChar char="–"/>
        <a:defRPr sz="2000">
          <a:solidFill>
            <a:schemeClr val="tx1"/>
          </a:solidFill>
          <a:latin typeface="+mn-lt"/>
          <a:ea typeface="HelveticaNeueLT Std Lt" pitchFamily="34" charset="0"/>
          <a:cs typeface="HelveticaNeueLT Std Lt" pitchFamily="34" charset="0"/>
        </a:defRPr>
      </a:lvl2pPr>
      <a:lvl3pPr marL="1084263" indent="-169863" algn="l" rtl="0" eaLnBrk="0" fontAlgn="base" hangingPunct="0">
        <a:spcBef>
          <a:spcPct val="25000"/>
        </a:spcBef>
        <a:spcAft>
          <a:spcPct val="0"/>
        </a:spcAft>
        <a:buClr>
          <a:srgbClr val="15B1F7"/>
        </a:buClr>
        <a:buFont typeface="Lucida Grande"/>
        <a:buChar char="–"/>
        <a:defRPr>
          <a:solidFill>
            <a:schemeClr val="tx1"/>
          </a:solidFill>
          <a:latin typeface="+mn-lt"/>
          <a:ea typeface="HelveticaNeueLT Std Lt" pitchFamily="34" charset="0"/>
          <a:cs typeface="HelveticaNeueLT Std Lt" pitchFamily="34" charset="0"/>
        </a:defRPr>
      </a:lvl3pPr>
      <a:lvl4pPr marL="1541463" indent="-169863" algn="l" rtl="0" eaLnBrk="0" fontAlgn="base" hangingPunct="0">
        <a:spcBef>
          <a:spcPct val="25000"/>
        </a:spcBef>
        <a:spcAft>
          <a:spcPct val="0"/>
        </a:spcAft>
        <a:buClr>
          <a:srgbClr val="15B1F7"/>
        </a:buClr>
        <a:buFont typeface="Lucida Grande"/>
        <a:buChar char="–"/>
        <a:defRPr sz="1600">
          <a:solidFill>
            <a:schemeClr val="tx1"/>
          </a:solidFill>
          <a:latin typeface="+mn-lt"/>
          <a:ea typeface="HelveticaNeueLT Std Lt" pitchFamily="34" charset="0"/>
          <a:cs typeface="HelveticaNeueLT Std Lt" pitchFamily="34" charset="0"/>
        </a:defRPr>
      </a:lvl4pPr>
      <a:lvl5pPr marL="1998663" indent="-169863" algn="l" rtl="0" eaLnBrk="0" fontAlgn="base" hangingPunct="0">
        <a:spcBef>
          <a:spcPct val="25000"/>
        </a:spcBef>
        <a:spcAft>
          <a:spcPct val="0"/>
        </a:spcAft>
        <a:buClr>
          <a:srgbClr val="15B1F7"/>
        </a:buClr>
        <a:buFont typeface="Lucida Grande"/>
        <a:buChar char="–"/>
        <a:defRPr sz="1400">
          <a:solidFill>
            <a:schemeClr val="tx1"/>
          </a:solidFill>
          <a:latin typeface="+mn-lt"/>
          <a:ea typeface="HelveticaNeueLT Std Lt" pitchFamily="34" charset="0"/>
          <a:cs typeface="HelveticaNeueLT Std Lt" pitchFamily="34" charset="0"/>
        </a:defRPr>
      </a:lvl5pPr>
      <a:lvl6pPr marL="24558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6pPr>
      <a:lvl7pPr marL="29130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7pPr>
      <a:lvl8pPr marL="33702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8pPr>
      <a:lvl9pPr marL="38274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8">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February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9"/>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772475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8">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February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9"/>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3566144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February 2024.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410318623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0" name="Footer Placeholder 12"/>
          <p:cNvSpPr>
            <a:spLocks noGrp="1"/>
          </p:cNvSpPr>
          <p:nvPr>
            <p:ph type="ftr" sz="quarter" idx="3"/>
          </p:nvPr>
        </p:nvSpPr>
        <p:spPr>
          <a:xfrm>
            <a:off x="914400" y="6324600"/>
            <a:ext cx="8160000" cy="317720"/>
          </a:xfrm>
          <a:prstGeom prst="rect">
            <a:avLst/>
          </a:prstGeom>
        </p:spPr>
        <p:txBody>
          <a:bodyPr/>
          <a:lstStyle>
            <a:lvl1pPr>
              <a:defRPr sz="900"/>
            </a:lvl1pPr>
          </a:lstStyle>
          <a:p>
            <a:pPr eaLnBrk="0" hangingPunct="0">
              <a:lnSpc>
                <a:spcPct val="90000"/>
              </a:lnSpc>
              <a:buClr>
                <a:schemeClr val="accent3"/>
              </a:buClr>
              <a:buSzPct val="120000"/>
              <a:tabLst>
                <a:tab pos="1082675" algn="l"/>
                <a:tab pos="1616075" algn="l"/>
                <a:tab pos="2149475" algn="l"/>
                <a:tab pos="8077200" algn="r"/>
              </a:tabLst>
            </a:pPr>
            <a:r>
              <a:rPr lang="en-US" i="1"/>
              <a:t>Unit Controller Call Series © Sodexo, February 2024.  All rights Reserved</a:t>
            </a:r>
          </a:p>
        </p:txBody>
      </p:sp>
      <p:pic>
        <p:nvPicPr>
          <p:cNvPr id="4" name="Picture 3">
            <a:extLst>
              <a:ext uri="{FF2B5EF4-FFF2-40B4-BE49-F238E27FC236}">
                <a16:creationId xmlns:a16="http://schemas.microsoft.com/office/drawing/2014/main" id="{5FC21557-7EA7-9F71-72D2-C3097E599D63}"/>
              </a:ext>
            </a:extLst>
          </p:cNvPr>
          <p:cNvPicPr>
            <a:picLocks noChangeAspect="1"/>
          </p:cNvPicPr>
          <p:nvPr userDrawn="1"/>
        </p:nvPicPr>
        <p:blipFill>
          <a:blip r:embed="rId20"/>
          <a:stretch>
            <a:fillRect/>
          </a:stretch>
        </p:blipFill>
        <p:spPr>
          <a:xfrm>
            <a:off x="10514122" y="6268038"/>
            <a:ext cx="1128371" cy="374282"/>
          </a:xfrm>
          <a:prstGeom prst="rect">
            <a:avLst/>
          </a:prstGeom>
        </p:spPr>
      </p:pic>
    </p:spTree>
    <p:extLst>
      <p:ext uri="{BB962C8B-B14F-4D97-AF65-F5344CB8AC3E}">
        <p14:creationId xmlns:p14="http://schemas.microsoft.com/office/powerpoint/2010/main" val="316967710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1"/>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1"/>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8">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February 2024.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9"/>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71220867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 id="2147483860" r:id="rId29"/>
    <p:sldLayoutId id="2147483861" r:id="rId30"/>
    <p:sldLayoutId id="2147483862" r:id="rId31"/>
    <p:sldLayoutId id="2147483863" r:id="rId32"/>
    <p:sldLayoutId id="2147483864" r:id="rId33"/>
    <p:sldLayoutId id="2147483865" r:id="rId34"/>
    <p:sldLayoutId id="2147483866" r:id="rId35"/>
    <p:sldLayoutId id="2147483867"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February 2024.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820725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February 2024.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77116479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 id="2147483931" r:id="rId31"/>
    <p:sldLayoutId id="2147483932" r:id="rId32"/>
    <p:sldLayoutId id="2147483933" r:id="rId33"/>
    <p:sldLayoutId id="2147483934" r:id="rId34"/>
    <p:sldLayoutId id="214748393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97.xml"/><Relationship Id="rId6" Type="http://schemas.openxmlformats.org/officeDocument/2006/relationships/hyperlink" Target="mailto:corinne.szabo@sodexo.com" TargetMode="External"/><Relationship Id="rId5" Type="http://schemas.openxmlformats.org/officeDocument/2006/relationships/image" Target="../media/image2.jpeg"/><Relationship Id="rId4" Type="http://schemas.openxmlformats.org/officeDocument/2006/relationships/hyperlink" Target="https://researchleap.com/contemporary-data-science-finance-students-comparative-study-essential-features-commonly-used-statistical-software/"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mailto:AccountsReceivableNorAm@sodexo.com" TargetMode="External"/><Relationship Id="rId1" Type="http://schemas.openxmlformats.org/officeDocument/2006/relationships/slideLayout" Target="../slideLayouts/slideLayout39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tmp"/><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99.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35.jpeg"/><Relationship Id="rId18" Type="http://schemas.openxmlformats.org/officeDocument/2006/relationships/customXml" Target="../ink/ink8.xml"/><Relationship Id="rId3" Type="http://schemas.openxmlformats.org/officeDocument/2006/relationships/image" Target="../media/image31.png"/><Relationship Id="rId21" Type="http://schemas.openxmlformats.org/officeDocument/2006/relationships/image" Target="../media/image36.png"/><Relationship Id="rId7" Type="http://schemas.openxmlformats.org/officeDocument/2006/relationships/image" Target="../media/image33.svg"/><Relationship Id="rId12" Type="http://schemas.openxmlformats.org/officeDocument/2006/relationships/customXml" Target="../ink/ink5.xml"/><Relationship Id="rId17" Type="http://schemas.openxmlformats.org/officeDocument/2006/relationships/image" Target="../media/image16.png"/><Relationship Id="rId2" Type="http://schemas.openxmlformats.org/officeDocument/2006/relationships/notesSlide" Target="../notesSlides/notesSlide13.xml"/><Relationship Id="rId16" Type="http://schemas.openxmlformats.org/officeDocument/2006/relationships/customXml" Target="../ink/ink7.xml"/><Relationship Id="rId20" Type="http://schemas.openxmlformats.org/officeDocument/2006/relationships/customXml" Target="../ink/ink10.xml"/><Relationship Id="rId1" Type="http://schemas.openxmlformats.org/officeDocument/2006/relationships/slideLayout" Target="../slideLayouts/slideLayout46.xml"/><Relationship Id="rId6" Type="http://schemas.openxmlformats.org/officeDocument/2006/relationships/image" Target="../media/image32.png"/><Relationship Id="rId11" Type="http://schemas.openxmlformats.org/officeDocument/2006/relationships/customXml" Target="../ink/ink4.xml"/><Relationship Id="rId5" Type="http://schemas.openxmlformats.org/officeDocument/2006/relationships/image" Target="../media/image100.png"/><Relationship Id="rId15" Type="http://schemas.openxmlformats.org/officeDocument/2006/relationships/image" Target="../media/image15.png"/><Relationship Id="rId23" Type="http://schemas.openxmlformats.org/officeDocument/2006/relationships/image" Target="../media/image38.png"/><Relationship Id="rId10" Type="http://schemas.openxmlformats.org/officeDocument/2006/relationships/image" Target="../media/image34.png"/><Relationship Id="rId19" Type="http://schemas.openxmlformats.org/officeDocument/2006/relationships/customXml" Target="../ink/ink9.xml"/><Relationship Id="rId4" Type="http://schemas.openxmlformats.org/officeDocument/2006/relationships/customXml" Target="../ink/ink1.xml"/><Relationship Id="rId9" Type="http://schemas.openxmlformats.org/officeDocument/2006/relationships/customXml" Target="../ink/ink3.xml"/><Relationship Id="rId14" Type="http://schemas.openxmlformats.org/officeDocument/2006/relationships/customXml" Target="../ink/ink6.xml"/><Relationship Id="rId22"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96.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79.xml"/><Relationship Id="rId5" Type="http://schemas.openxmlformats.org/officeDocument/2006/relationships/image" Target="../media/image44.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5.tmp"/><Relationship Id="rId1" Type="http://schemas.openxmlformats.org/officeDocument/2006/relationships/slideLayout" Target="../slideLayouts/slideLayout179.xml"/></Relationships>
</file>

<file path=ppt/slides/_rels/slide21.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35.jpeg"/><Relationship Id="rId18" Type="http://schemas.openxmlformats.org/officeDocument/2006/relationships/customXml" Target="../ink/ink18.xml"/><Relationship Id="rId3" Type="http://schemas.openxmlformats.org/officeDocument/2006/relationships/image" Target="../media/image31.png"/><Relationship Id="rId21" Type="http://schemas.openxmlformats.org/officeDocument/2006/relationships/image" Target="../media/image36.png"/><Relationship Id="rId7" Type="http://schemas.openxmlformats.org/officeDocument/2006/relationships/image" Target="../media/image33.svg"/><Relationship Id="rId12" Type="http://schemas.openxmlformats.org/officeDocument/2006/relationships/customXml" Target="../ink/ink15.xml"/><Relationship Id="rId17" Type="http://schemas.openxmlformats.org/officeDocument/2006/relationships/image" Target="../media/image42.png"/><Relationship Id="rId2" Type="http://schemas.openxmlformats.org/officeDocument/2006/relationships/notesSlide" Target="../notesSlides/notesSlide15.xml"/><Relationship Id="rId16" Type="http://schemas.openxmlformats.org/officeDocument/2006/relationships/customXml" Target="../ink/ink17.xml"/><Relationship Id="rId20" Type="http://schemas.openxmlformats.org/officeDocument/2006/relationships/customXml" Target="../ink/ink20.xml"/><Relationship Id="rId1" Type="http://schemas.openxmlformats.org/officeDocument/2006/relationships/slideLayout" Target="../slideLayouts/slideLayout46.xml"/><Relationship Id="rId6" Type="http://schemas.openxmlformats.org/officeDocument/2006/relationships/image" Target="../media/image32.png"/><Relationship Id="rId11" Type="http://schemas.openxmlformats.org/officeDocument/2006/relationships/customXml" Target="../ink/ink14.xml"/><Relationship Id="rId5" Type="http://schemas.openxmlformats.org/officeDocument/2006/relationships/image" Target="../media/image400.png"/><Relationship Id="rId15" Type="http://schemas.openxmlformats.org/officeDocument/2006/relationships/image" Target="../media/image410.png"/><Relationship Id="rId23" Type="http://schemas.openxmlformats.org/officeDocument/2006/relationships/image" Target="../media/image38.png"/><Relationship Id="rId10" Type="http://schemas.openxmlformats.org/officeDocument/2006/relationships/image" Target="../media/image34.png"/><Relationship Id="rId19" Type="http://schemas.openxmlformats.org/officeDocument/2006/relationships/customXml" Target="../ink/ink19.xml"/><Relationship Id="rId4" Type="http://schemas.openxmlformats.org/officeDocument/2006/relationships/customXml" Target="../ink/ink11.xml"/><Relationship Id="rId9" Type="http://schemas.openxmlformats.org/officeDocument/2006/relationships/customXml" Target="../ink/ink13.xml"/><Relationship Id="rId14" Type="http://schemas.openxmlformats.org/officeDocument/2006/relationships/customXml" Target="../ink/ink16.xml"/><Relationship Id="rId22" Type="http://schemas.openxmlformats.org/officeDocument/2006/relationships/image" Target="../media/image3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svg"/><Relationship Id="rId2" Type="http://schemas.openxmlformats.org/officeDocument/2006/relationships/notesSlide" Target="../notesSlides/notesSlide17.xml"/><Relationship Id="rId1" Type="http://schemas.openxmlformats.org/officeDocument/2006/relationships/slideLayout" Target="../slideLayouts/slideLayout71.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35.jpeg"/><Relationship Id="rId10" Type="http://schemas.openxmlformats.org/officeDocument/2006/relationships/image" Target="../media/image52.png"/><Relationship Id="rId4" Type="http://schemas.openxmlformats.org/officeDocument/2006/relationships/image" Target="../media/image47.svg"/><Relationship Id="rId9" Type="http://schemas.openxmlformats.org/officeDocument/2006/relationships/image" Target="../media/image51.sv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1.xml"/><Relationship Id="rId5" Type="http://schemas.openxmlformats.org/officeDocument/2006/relationships/image" Target="../media/image55.sv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20.xml"/><Relationship Id="rId6" Type="http://schemas.openxmlformats.org/officeDocument/2006/relationships/image" Target="../media/image60.png"/><Relationship Id="rId5" Type="http://schemas.openxmlformats.org/officeDocument/2006/relationships/image" Target="../media/image59.svg"/><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hyperlink" Target="https://www.htnovo.net/2019/05/outlook-nuovi-simboli-posta.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35.jpe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21.xml"/><Relationship Id="rId1" Type="http://schemas.openxmlformats.org/officeDocument/2006/relationships/slideLayout" Target="../slideLayouts/slideLayout45.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3.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35.jpeg"/><Relationship Id="rId18" Type="http://schemas.openxmlformats.org/officeDocument/2006/relationships/customXml" Target="../ink/ink28.xml"/><Relationship Id="rId3" Type="http://schemas.openxmlformats.org/officeDocument/2006/relationships/image" Target="../media/image31.png"/><Relationship Id="rId21" Type="http://schemas.openxmlformats.org/officeDocument/2006/relationships/image" Target="../media/image36.png"/><Relationship Id="rId7" Type="http://schemas.openxmlformats.org/officeDocument/2006/relationships/image" Target="../media/image33.svg"/><Relationship Id="rId12" Type="http://schemas.openxmlformats.org/officeDocument/2006/relationships/customXml" Target="../ink/ink25.xml"/><Relationship Id="rId17" Type="http://schemas.openxmlformats.org/officeDocument/2006/relationships/image" Target="../media/image42.png"/><Relationship Id="rId2" Type="http://schemas.openxmlformats.org/officeDocument/2006/relationships/notesSlide" Target="../notesSlides/notesSlide22.xml"/><Relationship Id="rId16" Type="http://schemas.openxmlformats.org/officeDocument/2006/relationships/customXml" Target="../ink/ink27.xml"/><Relationship Id="rId20" Type="http://schemas.openxmlformats.org/officeDocument/2006/relationships/customXml" Target="../ink/ink30.xml"/><Relationship Id="rId1" Type="http://schemas.openxmlformats.org/officeDocument/2006/relationships/slideLayout" Target="../slideLayouts/slideLayout46.xml"/><Relationship Id="rId6" Type="http://schemas.openxmlformats.org/officeDocument/2006/relationships/image" Target="../media/image32.png"/><Relationship Id="rId11" Type="http://schemas.openxmlformats.org/officeDocument/2006/relationships/customXml" Target="../ink/ink24.xml"/><Relationship Id="rId5" Type="http://schemas.openxmlformats.org/officeDocument/2006/relationships/image" Target="../media/image400.png"/><Relationship Id="rId15" Type="http://schemas.openxmlformats.org/officeDocument/2006/relationships/image" Target="../media/image410.png"/><Relationship Id="rId23" Type="http://schemas.openxmlformats.org/officeDocument/2006/relationships/image" Target="../media/image38.png"/><Relationship Id="rId10" Type="http://schemas.openxmlformats.org/officeDocument/2006/relationships/image" Target="../media/image34.png"/><Relationship Id="rId19" Type="http://schemas.openxmlformats.org/officeDocument/2006/relationships/customXml" Target="../ink/ink29.xml"/><Relationship Id="rId4" Type="http://schemas.openxmlformats.org/officeDocument/2006/relationships/customXml" Target="../ink/ink21.xml"/><Relationship Id="rId9" Type="http://schemas.openxmlformats.org/officeDocument/2006/relationships/customXml" Target="../ink/ink23.xml"/><Relationship Id="rId14" Type="http://schemas.openxmlformats.org/officeDocument/2006/relationships/customXml" Target="../ink/ink26.xml"/><Relationship Id="rId22" Type="http://schemas.openxmlformats.org/officeDocument/2006/relationships/image" Target="../media/image37.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7.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127.xml"/></Relationships>
</file>

<file path=ppt/slides/_rels/slide35.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2" Type="http://schemas.openxmlformats.org/officeDocument/2006/relationships/notesSlide" Target="../notesSlides/notesSlide26.xml"/><Relationship Id="rId1" Type="http://schemas.openxmlformats.org/officeDocument/2006/relationships/slideLayout" Target="../slideLayouts/slideLayout107.xml"/><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 Id="rId14" Type="http://schemas.openxmlformats.org/officeDocument/2006/relationships/image" Target="../media/image91.svg"/></Relationships>
</file>

<file path=ppt/slides/_rels/slide36.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png"/><Relationship Id="rId7" Type="http://schemas.openxmlformats.org/officeDocument/2006/relationships/image" Target="../media/image96.jpeg"/><Relationship Id="rId2" Type="http://schemas.openxmlformats.org/officeDocument/2006/relationships/notesSlide" Target="../notesSlides/notesSlide27.xml"/><Relationship Id="rId1" Type="http://schemas.openxmlformats.org/officeDocument/2006/relationships/slideLayout" Target="../slideLayouts/slideLayout160.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 Id="rId9" Type="http://schemas.openxmlformats.org/officeDocument/2006/relationships/image" Target="../media/image98.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98.xml"/><Relationship Id="rId5" Type="http://schemas.openxmlformats.org/officeDocument/2006/relationships/image" Target="../media/image22.png"/><Relationship Id="rId4" Type="http://schemas.openxmlformats.org/officeDocument/2006/relationships/image" Target="../media/image21.tiff"/></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04.xml"/><Relationship Id="rId4" Type="http://schemas.openxmlformats.org/officeDocument/2006/relationships/hyperlink" Target="https://www.mindful.sodexo.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357.xml"/><Relationship Id="rId4" Type="http://schemas.openxmlformats.org/officeDocument/2006/relationships/hyperlink" Target="mailto:AccountsReceivableNorAm@sodexo.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alphaModFix amt="35000"/>
            <a:extLst>
              <a:ext uri="{837473B0-CC2E-450A-ABE3-18F120FF3D39}">
                <a1611:picAttrSrcUrl xmlns:a1611="http://schemas.microsoft.com/office/drawing/2016/11/main" r:id="rId4"/>
              </a:ext>
            </a:extLst>
          </a:blip>
          <a:srcRect l="219" r="12061"/>
          <a:stretch/>
        </p:blipFill>
        <p:spPr>
          <a:xfrm>
            <a:off x="20" y="10"/>
            <a:ext cx="12191980" cy="6857990"/>
          </a:xfrm>
          <a:noFill/>
        </p:spPr>
      </p:pic>
      <p:sp>
        <p:nvSpPr>
          <p:cNvPr id="24" name="Text Placeholder 2">
            <a:extLst>
              <a:ext uri="{FF2B5EF4-FFF2-40B4-BE49-F238E27FC236}">
                <a16:creationId xmlns:a16="http://schemas.microsoft.com/office/drawing/2014/main" id="{7B08A79D-1288-CF8C-15B5-C442C157FE4A}"/>
              </a:ext>
              <a:ext uri="{C183D7F6-B498-43B3-948B-1728B52AA6E4}">
                <adec:decorative xmlns:adec="http://schemas.microsoft.com/office/drawing/2017/decorative" val="1"/>
              </a:ext>
            </a:extLst>
          </p:cNvPr>
          <p:cNvSpPr>
            <a:spLocks noGrp="1"/>
          </p:cNvSpPr>
          <p:nvPr>
            <p:ph type="body" sz="quarter" idx="60"/>
          </p:nvPr>
        </p:nvSpPr>
        <p:spPr>
          <a:xfrm>
            <a:off x="0" y="34225"/>
            <a:ext cx="4419600" cy="407100"/>
          </a:xfrm>
        </p:spPr>
        <p:txBody>
          <a:bodyPr/>
          <a:lstStyle/>
          <a:p>
            <a:endParaRPr lang="en-US" dirty="0"/>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title" idx="4294967295"/>
          </p:nvPr>
        </p:nvSpPr>
        <p:spPr>
          <a:xfrm>
            <a:off x="0" y="441325"/>
            <a:ext cx="4419600" cy="3206750"/>
          </a:xfrm>
          <a:prstGeom prst="round2SameRect">
            <a:avLst>
              <a:gd name="adj1" fmla="val 0"/>
              <a:gd name="adj2" fmla="val 12536"/>
            </a:avLst>
          </a:prstGeom>
          <a:blipFill>
            <a:blip r:embed="rId5"/>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3700" b="1" i="0" u="none" strike="noStrike" kern="1200" cap="none" spc="0" normalizeH="0" baseline="0" noProof="0" dirty="0">
                <a:ln>
                  <a:noFill/>
                </a:ln>
                <a:solidFill>
                  <a:schemeClr val="tx2"/>
                </a:solidFill>
                <a:effectLst/>
                <a:uLnTx/>
                <a:uFillTx/>
                <a:latin typeface="+mn-lt"/>
                <a:ea typeface="+mn-ea"/>
                <a:cs typeface="+mn-cs"/>
              </a:rPr>
              <a:t>FY24 Unit Controller Call </a:t>
            </a:r>
            <a:r>
              <a:rPr kumimoji="0" lang="en-US" sz="3700" b="1" i="0" u="none" strike="noStrike" kern="1200" cap="none" spc="0" normalizeH="0" baseline="0" noProof="0" dirty="0">
                <a:ln>
                  <a:noFill/>
                </a:ln>
                <a:solidFill>
                  <a:schemeClr val="tx2"/>
                </a:solidFill>
                <a:effectLst/>
                <a:uLnTx/>
                <a:uFillTx/>
                <a:latin typeface="+mn-lt"/>
                <a:ea typeface="+mn-ea"/>
                <a:cs typeface="+mn-cs"/>
              </a:rPr>
              <a:t>Series</a:t>
            </a: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r>
              <a:rPr lang="en-US" sz="3700" kern="1200" dirty="0">
                <a:solidFill>
                  <a:schemeClr val="tx2"/>
                </a:solidFill>
                <a:latin typeface="+mn-lt"/>
                <a:ea typeface="+mn-ea"/>
                <a:cs typeface="+mn-cs"/>
              </a:rPr>
              <a:t>February</a:t>
            </a:r>
            <a:r>
              <a:rPr lang="fr-FR" sz="3700" kern="1200" dirty="0">
                <a:solidFill>
                  <a:schemeClr val="tx2"/>
                </a:solidFill>
                <a:latin typeface="+mn-lt"/>
                <a:ea typeface="+mn-ea"/>
                <a:cs typeface="+mn-cs"/>
              </a:rPr>
              <a:t>, 2024</a:t>
            </a:r>
            <a:endParaRPr kumimoji="0" lang="fr-FR" sz="37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TextBox 1">
            <a:extLst>
              <a:ext uri="{FF2B5EF4-FFF2-40B4-BE49-F238E27FC236}">
                <a16:creationId xmlns:a16="http://schemas.microsoft.com/office/drawing/2014/main" id="{89F4A397-4405-4D1C-308E-6BB848B6DE4E}"/>
              </a:ext>
            </a:extLst>
          </p:cNvPr>
          <p:cNvSpPr txBox="1"/>
          <p:nvPr/>
        </p:nvSpPr>
        <p:spPr>
          <a:xfrm>
            <a:off x="7713233" y="5982250"/>
            <a:ext cx="4130936"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283897"/>
                </a:solidFill>
                <a:effectLst/>
                <a:uLnTx/>
                <a:uFillTx/>
                <a:latin typeface="Calibri" panose="020F0502020204030204" pitchFamily="34" charset="0"/>
                <a:ea typeface="Calibri" panose="020F0502020204030204" pitchFamily="34" charset="0"/>
                <a:cs typeface="+mn-cs"/>
                <a:hlinkClick r:id="rId6">
                  <a:extLst>
                    <a:ext uri="{A12FA001-AC4F-418D-AE19-62706E023703}">
                      <ahyp:hlinkClr xmlns:ahyp="http://schemas.microsoft.com/office/drawing/2018/hyperlinkcolor" val="tx"/>
                    </a:ext>
                  </a:extLst>
                </a:hlinkClick>
              </a:rPr>
              <a:t>corinne.szabo@sodexo.com</a:t>
            </a:r>
            <a:endParaRPr kumimoji="0" lang="en-US" sz="2400" b="0" i="0" u="none" strike="noStrike" kern="1200" cap="none" spc="0" normalizeH="0" baseline="0" noProof="0" dirty="0">
              <a:ln>
                <a:noFill/>
              </a:ln>
              <a:solidFill>
                <a:srgbClr val="283897"/>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048BD1A5-A154-3B93-ADEE-94CB3A4DF0B7}"/>
              </a:ext>
            </a:extLst>
          </p:cNvPr>
          <p:cNvGrpSpPr/>
          <p:nvPr/>
        </p:nvGrpSpPr>
        <p:grpSpPr>
          <a:xfrm>
            <a:off x="0" y="3869867"/>
            <a:ext cx="4999582" cy="2343215"/>
            <a:chOff x="290011" y="4480560"/>
            <a:chExt cx="4999582" cy="2343215"/>
          </a:xfrm>
        </p:grpSpPr>
        <p:sp>
          <p:nvSpPr>
            <p:cNvPr id="4" name="Flowchart: Sequential Access Storage 3">
              <a:extLst>
                <a:ext uri="{FF2B5EF4-FFF2-40B4-BE49-F238E27FC236}">
                  <a16:creationId xmlns:a16="http://schemas.microsoft.com/office/drawing/2014/main" id="{41901E72-79D1-534D-C1DD-D7D15E0FC68D}"/>
                </a:ext>
              </a:extLst>
            </p:cNvPr>
            <p:cNvSpPr/>
            <p:nvPr/>
          </p:nvSpPr>
          <p:spPr>
            <a:xfrm>
              <a:off x="290011" y="4480560"/>
              <a:ext cx="4709591" cy="2343215"/>
            </a:xfrm>
            <a:prstGeom prst="flowChartMagneticTap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C43EE17B-FB5B-4725-BAB6-E993EA1958A4}"/>
                </a:ext>
              </a:extLst>
            </p:cNvPr>
            <p:cNvSpPr txBox="1"/>
            <p:nvPr/>
          </p:nvSpPr>
          <p:spPr>
            <a:xfrm>
              <a:off x="869993" y="4860521"/>
              <a:ext cx="4419600" cy="1636089"/>
            </a:xfrm>
            <a:prstGeom prst="rect">
              <a:avLst/>
            </a:prstGeom>
            <a:noFill/>
          </p:spPr>
          <p:txBody>
            <a:bodyPr wrap="square" rtlCol="0">
              <a:spAutoFit/>
            </a:bodyPr>
            <a:lstStyle/>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dirty="0">
                  <a:ln>
                    <a:noFill/>
                  </a:ln>
                  <a:solidFill>
                    <a:prstClr val="white"/>
                  </a:solidFill>
                  <a:effectLst/>
                  <a:uLnTx/>
                  <a:uFillTx/>
                  <a:latin typeface="Arial" panose="020B0604020202020204"/>
                  <a:ea typeface="+mn-ea"/>
                  <a:cs typeface="+mn-cs"/>
                </a:rPr>
                <a:t>We’ll get started momentarily</a:t>
              </a:r>
            </a:p>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dirty="0">
                  <a:ln>
                    <a:noFill/>
                  </a:ln>
                  <a:solidFill>
                    <a:prstClr val="white"/>
                  </a:solidFill>
                  <a:effectLst/>
                  <a:uLnTx/>
                  <a:uFillTx/>
                  <a:latin typeface="Arial" panose="020B0604020202020204"/>
                  <a:ea typeface="+mn-ea"/>
                  <a:cs typeface="+mn-cs"/>
                </a:rPr>
                <a:t>PLEASE keep lines muted</a:t>
              </a:r>
            </a:p>
            <a:p>
              <a:pPr marL="0" marR="0" lvl="0" indent="0" algn="l" defTabSz="1088470" rtl="0" eaLnBrk="1" fontAlgn="auto" latinLnBrk="0" hangingPunct="1">
                <a:lnSpc>
                  <a:spcPct val="100000"/>
                </a:lnSpc>
                <a:spcBef>
                  <a:spcPts val="0"/>
                </a:spcBef>
                <a:spcAft>
                  <a:spcPts val="600"/>
                </a:spcAft>
                <a:buClrTx/>
                <a:buSzTx/>
                <a:buFontTx/>
                <a:buNone/>
                <a:tabLst/>
                <a:defRPr/>
              </a:pPr>
              <a:endParaRPr kumimoji="0" lang="en-US" sz="2133" b="0" i="0" u="none" strike="noStrike" kern="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dirty="0">
                  <a:ln>
                    <a:noFill/>
                  </a:ln>
                  <a:solidFill>
                    <a:prstClr val="white"/>
                  </a:solidFill>
                  <a:effectLst/>
                  <a:uLnTx/>
                  <a:uFillTx/>
                  <a:latin typeface="Arial" panose="020B0604020202020204"/>
                  <a:ea typeface="+mn-ea"/>
                  <a:cs typeface="+mn-cs"/>
                </a:rPr>
                <a:t>This call will be recorded</a:t>
              </a:r>
            </a:p>
          </p:txBody>
        </p:sp>
      </p:gr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yment Fraud">
            <a:extLst>
              <a:ext uri="{FF2B5EF4-FFF2-40B4-BE49-F238E27FC236}">
                <a16:creationId xmlns:a16="http://schemas.microsoft.com/office/drawing/2014/main" id="{842DD7FE-B3B5-473B-BED5-19E81F1F963F}"/>
              </a:ext>
            </a:extLst>
          </p:cNvPr>
          <p:cNvSpPr>
            <a:spLocks noGrp="1"/>
          </p:cNvSpPr>
          <p:nvPr>
            <p:ph type="title"/>
          </p:nvPr>
        </p:nvSpPr>
        <p:spPr>
          <a:xfrm>
            <a:off x="546520" y="350332"/>
            <a:ext cx="10926077" cy="710552"/>
          </a:xfrm>
          <a:solidFill>
            <a:srgbClr val="25359C"/>
          </a:solidFill>
        </p:spPr>
        <p:txBody>
          <a:bodyPr anchor="ctr"/>
          <a:lstStyle/>
          <a:p>
            <a:r>
              <a:rPr lang="en-US" sz="3200" dirty="0">
                <a:solidFill>
                  <a:schemeClr val="bg1"/>
                </a:solidFill>
              </a:rPr>
              <a:t>Payment Fraud</a:t>
            </a:r>
          </a:p>
        </p:txBody>
      </p:sp>
      <p:sp>
        <p:nvSpPr>
          <p:cNvPr id="3" name="Text Placeholder 2" descr="Threat Actors are continuing their efforts posing as Sodexo employee to commit fraud against our clients. &#10;&#10;Tell customers NEVER to conduct electronic funds transactions with Sodexo via email. &#10;Always call the AR Department to verify any requests and to check the sender’s domain&#10;&#10;Ensure that any requests for funds transfer received have 2nd and/or 3rd level validation procedures in place (i.e., DM/GM approvals, always call your customer to verify legitimacy etc.)&#10;&#10;Using email for financial transactions in general is strongly discouraged&#10;&#10;Immediately contact FSS Accounts Receivables department if you suspect possible fraud at:  AccountsReceivable.NorAm@sodexo.com or 1-800-828-7762, Option 2, Option 2 &#10;&#10;Thank you, your actions are making a difference!&#10;">
            <a:extLst>
              <a:ext uri="{FF2B5EF4-FFF2-40B4-BE49-F238E27FC236}">
                <a16:creationId xmlns:a16="http://schemas.microsoft.com/office/drawing/2014/main" id="{B0D606DB-7AD7-458F-B550-45E1957F9C53}"/>
              </a:ext>
              <a:ext uri="{C183D7F6-B498-43B3-948B-1728B52AA6E4}">
                <adec:decorative xmlns:adec="http://schemas.microsoft.com/office/drawing/2017/decorative" val="0"/>
              </a:ext>
            </a:extLst>
          </p:cNvPr>
          <p:cNvSpPr>
            <a:spLocks noGrp="1"/>
          </p:cNvSpPr>
          <p:nvPr>
            <p:ph type="body" sz="quarter" idx="12"/>
          </p:nvPr>
        </p:nvSpPr>
        <p:spPr>
          <a:xfrm>
            <a:off x="546520" y="1220755"/>
            <a:ext cx="11022088" cy="4931637"/>
          </a:xfrm>
        </p:spPr>
        <p:txBody>
          <a:bodyPr>
            <a:normAutofit fontScale="70000" lnSpcReduction="20000"/>
          </a:bodyPr>
          <a:lstStyle/>
          <a:p>
            <a:pPr marL="0" indent="0">
              <a:buNone/>
            </a:pPr>
            <a:r>
              <a:rPr lang="en-US" sz="2667" dirty="0">
                <a:solidFill>
                  <a:srgbClr val="FF0000"/>
                </a:solidFill>
              </a:rPr>
              <a:t>Threat Actors are continuing their efforts posing as Sodexo employee to commit fraud against our clients</a:t>
            </a:r>
            <a:r>
              <a:rPr lang="en-US" sz="2667" dirty="0">
                <a:solidFill>
                  <a:schemeClr val="tx1"/>
                </a:solidFill>
              </a:rPr>
              <a:t>. </a:t>
            </a:r>
          </a:p>
          <a:p>
            <a:pPr marL="0" indent="0">
              <a:buNone/>
            </a:pPr>
            <a:endParaRPr lang="en-US" sz="2133" dirty="0">
              <a:solidFill>
                <a:schemeClr val="tx1"/>
              </a:solidFill>
            </a:endParaRPr>
          </a:p>
          <a:p>
            <a:pPr marL="852467" lvl="1" indent="-380990">
              <a:buFont typeface="Wingdings" panose="05000000000000000000" pitchFamily="2" charset="2"/>
              <a:buChar char="§"/>
            </a:pPr>
            <a:r>
              <a:rPr lang="en-US" sz="2800" dirty="0">
                <a:solidFill>
                  <a:schemeClr val="tx1"/>
                </a:solidFill>
              </a:rPr>
              <a:t>Tell customers </a:t>
            </a:r>
            <a:r>
              <a:rPr lang="en-US" sz="2800" b="1" dirty="0">
                <a:solidFill>
                  <a:schemeClr val="tx1"/>
                </a:solidFill>
              </a:rPr>
              <a:t>NEVER</a:t>
            </a:r>
            <a:r>
              <a:rPr lang="en-US" sz="2800" dirty="0">
                <a:solidFill>
                  <a:schemeClr val="tx1"/>
                </a:solidFill>
              </a:rPr>
              <a:t> to conduct electronic funds transactions with Sodexo via email. </a:t>
            </a:r>
            <a:br>
              <a:rPr lang="en-US" sz="2800" dirty="0">
                <a:solidFill>
                  <a:schemeClr val="tx1"/>
                </a:solidFill>
              </a:rPr>
            </a:br>
            <a:r>
              <a:rPr lang="en-US" sz="2800" dirty="0">
                <a:solidFill>
                  <a:schemeClr val="tx1"/>
                </a:solidFill>
              </a:rPr>
              <a:t>Always call the AR Department to verify any requests and to check the sender’s domain</a:t>
            </a:r>
          </a:p>
          <a:p>
            <a:pPr lvl="1" indent="0">
              <a:buNone/>
            </a:pPr>
            <a:endParaRPr lang="en-US" sz="2800" dirty="0">
              <a:solidFill>
                <a:schemeClr val="tx1"/>
              </a:solidFill>
            </a:endParaRPr>
          </a:p>
          <a:p>
            <a:pPr marL="852467" lvl="1" indent="-380990">
              <a:buFont typeface="Wingdings" panose="05000000000000000000" pitchFamily="2" charset="2"/>
              <a:buChar char="§"/>
            </a:pPr>
            <a:r>
              <a:rPr lang="en-US" sz="2667" dirty="0">
                <a:solidFill>
                  <a:schemeClr val="tx1"/>
                </a:solidFill>
              </a:rPr>
              <a:t>Ensure that any requests for funds transfer received have 2nd and/or 3rd level validation procedures in place (i.e., DM/GM approvals, always call your customer to verify legitimacy etc.)</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800" dirty="0">
                <a:solidFill>
                  <a:schemeClr val="tx1"/>
                </a:solidFill>
              </a:rPr>
              <a:t>Using email for financial transactions in general is strongly discouraged</a:t>
            </a:r>
          </a:p>
          <a:p>
            <a:pPr marL="852467" lvl="1" indent="-380990">
              <a:buFont typeface="Wingdings" panose="05000000000000000000" pitchFamily="2" charset="2"/>
              <a:buChar char="§"/>
            </a:pPr>
            <a:endParaRPr lang="en-US" sz="2800" dirty="0">
              <a:solidFill>
                <a:schemeClr val="tx1"/>
              </a:solidFill>
            </a:endParaRPr>
          </a:p>
          <a:p>
            <a:pPr marL="852467" lvl="1" indent="-380990">
              <a:buFont typeface="Wingdings" panose="05000000000000000000" pitchFamily="2" charset="2"/>
              <a:buChar char="§"/>
            </a:pPr>
            <a:r>
              <a:rPr lang="en-US" sz="2800" dirty="0">
                <a:solidFill>
                  <a:schemeClr val="tx1"/>
                </a:solidFill>
              </a:rPr>
              <a:t>Immediately contact FSS Accounts Receivables department if you suspect possible fraud at:  </a:t>
            </a:r>
            <a:r>
              <a:rPr lang="en-US" sz="2800" dirty="0">
                <a:solidFill>
                  <a:schemeClr val="tx1"/>
                </a:solidFill>
                <a:hlinkClick r:id="rId2"/>
              </a:rPr>
              <a:t>AccountsReceivable.NorAm@sodexo.com</a:t>
            </a:r>
            <a:r>
              <a:rPr lang="en-US" sz="2800" dirty="0">
                <a:solidFill>
                  <a:schemeClr val="tx1"/>
                </a:solidFill>
              </a:rPr>
              <a:t> or 1-800-828-7762, Option 2, Option 2 </a:t>
            </a:r>
          </a:p>
          <a:p>
            <a:pPr marL="257168" indent="-257168">
              <a:buFont typeface="Wingdings" panose="05000000000000000000" pitchFamily="2" charset="2"/>
              <a:buChar char="Ø"/>
            </a:pPr>
            <a:endParaRPr lang="en-US" dirty="0">
              <a:solidFill>
                <a:schemeClr val="tx1"/>
              </a:solidFill>
            </a:endParaRPr>
          </a:p>
          <a:p>
            <a:pPr marL="257168" indent="-257168">
              <a:buFont typeface="Wingdings" panose="05000000000000000000" pitchFamily="2" charset="2"/>
              <a:buChar char="Ø"/>
            </a:pPr>
            <a:endParaRPr lang="en-US" dirty="0"/>
          </a:p>
          <a:p>
            <a:pPr marL="0" indent="0">
              <a:buNone/>
            </a:pPr>
            <a:r>
              <a:rPr lang="en-US" sz="2667" dirty="0">
                <a:solidFill>
                  <a:srgbClr val="FF0000"/>
                </a:solidFill>
              </a:rPr>
              <a:t>Thank you, your actions are making a difference!</a:t>
            </a:r>
          </a:p>
        </p:txBody>
      </p:sp>
    </p:spTree>
    <p:extLst>
      <p:ext uri="{BB962C8B-B14F-4D97-AF65-F5344CB8AC3E}">
        <p14:creationId xmlns:p14="http://schemas.microsoft.com/office/powerpoint/2010/main" val="64726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A147-903B-3379-6F53-6735C0B8FF4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2679340-A27F-4007-91B4-6A30A00E4841}"/>
              </a:ext>
            </a:extLst>
          </p:cNvPr>
          <p:cNvSpPr>
            <a:spLocks noGrp="1"/>
          </p:cNvSpPr>
          <p:nvPr>
            <p:ph type="body" sz="quarter" idx="61"/>
          </p:nvPr>
        </p:nvSpPr>
        <p:spPr/>
        <p:txBody>
          <a:bodyPr/>
          <a:lstStyle/>
          <a:p>
            <a:r>
              <a:rPr lang="en-US" sz="9600" dirty="0"/>
              <a:t>Q&amp;A</a:t>
            </a:r>
          </a:p>
          <a:p>
            <a:endParaRPr lang="en-US" dirty="0"/>
          </a:p>
        </p:txBody>
      </p:sp>
      <p:sp>
        <p:nvSpPr>
          <p:cNvPr id="2" name="Footer Placeholder 1">
            <a:extLst>
              <a:ext uri="{FF2B5EF4-FFF2-40B4-BE49-F238E27FC236}">
                <a16:creationId xmlns:a16="http://schemas.microsoft.com/office/drawing/2014/main" id="{1F0E38DA-7187-48AA-7499-34F2470E431C}"/>
              </a:ext>
            </a:extLst>
          </p:cNvPr>
          <p:cNvSpPr>
            <a:spLocks noGrp="1"/>
          </p:cNvSpPr>
          <p:nvPr>
            <p:ph type="ftr" sz="quarter" idx="63"/>
          </p:nvPr>
        </p:nvSpPr>
        <p:spPr/>
        <p:txBody>
          <a:bodyPr/>
          <a:lstStyle/>
          <a:p>
            <a:r>
              <a:rPr lang="en-US"/>
              <a:t>Unit Controller Call Series © Sodexo, February 2024.  All rights Reserved</a:t>
            </a:r>
          </a:p>
        </p:txBody>
      </p:sp>
    </p:spTree>
    <p:extLst>
      <p:ext uri="{BB962C8B-B14F-4D97-AF65-F5344CB8AC3E}">
        <p14:creationId xmlns:p14="http://schemas.microsoft.com/office/powerpoint/2010/main" val="2751883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108FE-C133-4FAD-87CD-E16BFFCA067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8BC0591-32CA-FED0-56B4-36B62E9B153B}"/>
              </a:ext>
            </a:extLst>
          </p:cNvPr>
          <p:cNvSpPr>
            <a:spLocks noGrp="1"/>
          </p:cNvSpPr>
          <p:nvPr>
            <p:ph type="body" sz="quarter" idx="61"/>
          </p:nvPr>
        </p:nvSpPr>
        <p:spPr>
          <a:xfrm>
            <a:off x="442913" y="438149"/>
            <a:ext cx="4256085" cy="3922836"/>
          </a:xfrm>
        </p:spPr>
        <p:txBody>
          <a:bodyPr/>
          <a:lstStyle/>
          <a:p>
            <a:r>
              <a:rPr lang="en-US" dirty="0"/>
              <a:t>E=Vision / E=</a:t>
            </a:r>
            <a:r>
              <a:rPr lang="en-US" dirty="0" err="1"/>
              <a:t>nterprise</a:t>
            </a:r>
            <a:r>
              <a:rPr lang="en-US" dirty="0"/>
              <a:t> Analysis Training</a:t>
            </a: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25359C"/>
              </a:solidFill>
              <a:effectLst/>
              <a:uLnTx/>
              <a:uFillTx/>
              <a:latin typeface="Arial" panose="020B0604020202020204"/>
              <a:ea typeface="+mn-ea"/>
              <a:cs typeface="+mn-cs"/>
            </a:endParaRP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5359C"/>
                </a:solidFill>
                <a:effectLst/>
                <a:uLnTx/>
                <a:uFillTx/>
                <a:latin typeface="Arial" panose="020B0604020202020204"/>
                <a:ea typeface="+mn-ea"/>
                <a:cs typeface="+mn-cs"/>
              </a:rPr>
              <a:t>Coming February 27, 2024</a:t>
            </a:r>
          </a:p>
          <a:p>
            <a:endParaRPr lang="en-US" dirty="0"/>
          </a:p>
        </p:txBody>
      </p:sp>
      <p:sp>
        <p:nvSpPr>
          <p:cNvPr id="2" name="Footer Placeholder 1">
            <a:extLst>
              <a:ext uri="{FF2B5EF4-FFF2-40B4-BE49-F238E27FC236}">
                <a16:creationId xmlns:a16="http://schemas.microsoft.com/office/drawing/2014/main" id="{6CB79DBA-5E22-17B0-CE84-AA7151A4A76C}"/>
              </a:ext>
            </a:extLst>
          </p:cNvPr>
          <p:cNvSpPr>
            <a:spLocks noGrp="1"/>
          </p:cNvSpPr>
          <p:nvPr>
            <p:ph type="ftr" sz="quarter" idx="63"/>
          </p:nvPr>
        </p:nvSpPr>
        <p:spPr/>
        <p:txBody>
          <a:bodyPr/>
          <a:lstStyle/>
          <a:p>
            <a:r>
              <a:rPr lang="en-US"/>
              <a:t>Unit Controller Call Series © Sodexo, February 2024.  All rights Reserved</a:t>
            </a:r>
          </a:p>
        </p:txBody>
      </p:sp>
    </p:spTree>
    <p:extLst>
      <p:ext uri="{BB962C8B-B14F-4D97-AF65-F5344CB8AC3E}">
        <p14:creationId xmlns:p14="http://schemas.microsoft.com/office/powerpoint/2010/main" val="779913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omputer&#10;&#10;Description automatically generated">
            <a:extLst>
              <a:ext uri="{FF2B5EF4-FFF2-40B4-BE49-F238E27FC236}">
                <a16:creationId xmlns:a16="http://schemas.microsoft.com/office/drawing/2014/main" id="{9585EFE2-48B6-1228-81BC-EFB6330ECF22}"/>
              </a:ext>
            </a:extLst>
          </p:cNvPr>
          <p:cNvPicPr>
            <a:picLocks noChangeAspect="1"/>
          </p:cNvPicPr>
          <p:nvPr/>
        </p:nvPicPr>
        <p:blipFill rotWithShape="1">
          <a:blip r:embed="rId3"/>
          <a:srcRect l="571" t="701" r="1"/>
          <a:stretch/>
        </p:blipFill>
        <p:spPr>
          <a:xfrm>
            <a:off x="543788" y="2172500"/>
            <a:ext cx="5486400" cy="2689891"/>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C358F7C3-581D-905E-91CD-4FBC2114CE75}"/>
              </a:ext>
            </a:extLst>
          </p:cNvPr>
          <p:cNvSpPr/>
          <p:nvPr/>
        </p:nvSpPr>
        <p:spPr>
          <a:xfrm>
            <a:off x="5573110" y="2335450"/>
            <a:ext cx="429508" cy="97892"/>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846686C-C80F-C967-4B11-1EF4FB5BD5DC}"/>
              </a:ext>
            </a:extLst>
          </p:cNvPr>
          <p:cNvSpPr txBox="1"/>
          <p:nvPr/>
        </p:nvSpPr>
        <p:spPr>
          <a:xfrm>
            <a:off x="6649495" y="2276353"/>
            <a:ext cx="5061317" cy="3826945"/>
          </a:xfrm>
          <a:prstGeom prst="rect">
            <a:avLst/>
          </a:prstGeom>
          <a:solidFill>
            <a:schemeClr val="accent1">
              <a:lumMod val="20000"/>
              <a:lumOff val="80000"/>
            </a:schemeClr>
          </a:solidFill>
        </p:spPr>
        <p:txBody>
          <a:bodyPr wrap="square" rtlCol="0" anchor="b">
            <a:spAutoFit/>
          </a:bodyPr>
          <a:lstStyle/>
          <a:p>
            <a:pPr marL="380990" marR="0" lvl="0" indent="-380990" algn="l" defTabSz="1088470" rtl="0" eaLnBrk="1" fontAlgn="auto" latinLnBrk="0" hangingPunct="1">
              <a:lnSpc>
                <a:spcPct val="100000"/>
              </a:lnSpc>
              <a:spcBef>
                <a:spcPts val="0"/>
              </a:spcBef>
              <a:spcAft>
                <a:spcPts val="0"/>
              </a:spcAft>
              <a:buClr>
                <a:srgbClr val="EE0000"/>
              </a:buClr>
              <a:buSzTx/>
              <a:buFont typeface="Wingdings" panose="05000000000000000000" pitchFamily="2" charset="2"/>
              <a:buChar char=""/>
              <a:tabLst/>
              <a:defRPr/>
            </a:pPr>
            <a:endParaRPr kumimoji="0" lang="en-US" sz="1867" b="0" i="0" u="none" strike="noStrike" kern="1200" cap="none" spc="0" normalizeH="0" baseline="0" noProof="0" dirty="0">
              <a:ln>
                <a:noFill/>
              </a:ln>
              <a:solidFill>
                <a:srgbClr val="2A295C"/>
              </a:solidFill>
              <a:effectLst/>
              <a:uLnTx/>
              <a:uFillTx/>
              <a:latin typeface="Arial" panose="020B0604020202020204"/>
              <a:ea typeface="+mn-ea"/>
              <a:cs typeface="+mn-cs"/>
            </a:endParaRPr>
          </a:p>
          <a:p>
            <a:pPr marL="380990" marR="0" lvl="0" indent="-380990" algn="l" defTabSz="1088470" rtl="0" eaLnBrk="1" fontAlgn="auto" latinLnBrk="0" hangingPunct="1">
              <a:lnSpc>
                <a:spcPct val="100000"/>
              </a:lnSpc>
              <a:spcBef>
                <a:spcPts val="0"/>
              </a:spcBef>
              <a:spcAft>
                <a:spcPts val="0"/>
              </a:spcAft>
              <a:buClr>
                <a:srgbClr val="EE0000"/>
              </a:buClr>
              <a:buSzTx/>
              <a:buFont typeface="Wingdings" panose="05000000000000000000" pitchFamily="2" charset="2"/>
              <a:buChar char=""/>
              <a:tabLst/>
              <a:defRPr/>
            </a:pPr>
            <a:endParaRPr kumimoji="0" lang="en-US" sz="933" b="0" i="0" u="none" strike="noStrike" kern="1200" cap="none" spc="0" normalizeH="0" baseline="0" noProof="0" dirty="0">
              <a:ln>
                <a:noFill/>
              </a:ln>
              <a:solidFill>
                <a:srgbClr val="2A295C"/>
              </a:solidFill>
              <a:effectLst/>
              <a:uLnTx/>
              <a:uFillTx/>
              <a:latin typeface="Arial" panose="020B0604020202020204"/>
              <a:ea typeface="+mn-ea"/>
              <a:cs typeface="+mn-cs"/>
            </a:endParaRPr>
          </a:p>
          <a:p>
            <a:pPr marL="309026" marR="0" lvl="0" indent="-237061" algn="l" defTabSz="1088470" rtl="0" eaLnBrk="1" fontAlgn="auto" latinLnBrk="0" hangingPunct="1">
              <a:lnSpc>
                <a:spcPct val="100000"/>
              </a:lnSpc>
              <a:spcBef>
                <a:spcPts val="0"/>
              </a:spcBef>
              <a:spcAft>
                <a:spcPts val="0"/>
              </a:spcAft>
              <a:buClr>
                <a:srgbClr val="2A295C"/>
              </a:buClr>
              <a:buSzTx/>
              <a:buFont typeface="Wingdings" panose="05000000000000000000" pitchFamily="2" charset="2"/>
              <a:buChar char="§"/>
              <a:tabLst/>
              <a:defRPr/>
            </a:pPr>
            <a:r>
              <a:rPr kumimoji="0" lang="en-US" sz="1867" b="1" i="0" u="none" strike="noStrike" kern="1200" cap="none" spc="0" normalizeH="0" baseline="0" noProof="0" dirty="0">
                <a:ln>
                  <a:noFill/>
                </a:ln>
                <a:solidFill>
                  <a:srgbClr val="2A295C"/>
                </a:solidFill>
                <a:effectLst/>
                <a:uLnTx/>
                <a:uFillTx/>
                <a:latin typeface="Arial" panose="020B0604020202020204"/>
                <a:ea typeface="+mn-ea"/>
                <a:cs typeface="+mn-cs"/>
              </a:rPr>
              <a:t>Available to anyone with unit financial responsibilities</a:t>
            </a:r>
          </a:p>
          <a:p>
            <a:pPr marL="309026" marR="0" lvl="0" indent="-237061" algn="l" defTabSz="1088470" rtl="0" eaLnBrk="1" fontAlgn="auto" latinLnBrk="0" hangingPunct="1">
              <a:lnSpc>
                <a:spcPct val="100000"/>
              </a:lnSpc>
              <a:spcBef>
                <a:spcPts val="0"/>
              </a:spcBef>
              <a:spcAft>
                <a:spcPts val="0"/>
              </a:spcAft>
              <a:buClr>
                <a:srgbClr val="2A295C"/>
              </a:buClr>
              <a:buSzTx/>
              <a:buFont typeface="Wingdings" panose="05000000000000000000" pitchFamily="2" charset="2"/>
              <a:buChar char="§"/>
              <a:tabLst/>
              <a:defRPr/>
            </a:pPr>
            <a:endParaRPr kumimoji="0" lang="en-US" sz="933" b="0" i="0" u="none" strike="noStrike" kern="1200" cap="none" spc="0" normalizeH="0" baseline="0" noProof="0" dirty="0">
              <a:ln>
                <a:noFill/>
              </a:ln>
              <a:solidFill>
                <a:srgbClr val="2A295C"/>
              </a:solidFill>
              <a:effectLst/>
              <a:uLnTx/>
              <a:uFillTx/>
              <a:latin typeface="Arial" panose="020B0604020202020204"/>
              <a:ea typeface="+mn-ea"/>
              <a:cs typeface="+mn-cs"/>
            </a:endParaRPr>
          </a:p>
          <a:p>
            <a:pPr marL="309026" marR="0" lvl="0" indent="-237061" algn="l" defTabSz="1088470" rtl="0" eaLnBrk="1" fontAlgn="auto" latinLnBrk="0" hangingPunct="1">
              <a:lnSpc>
                <a:spcPct val="100000"/>
              </a:lnSpc>
              <a:spcBef>
                <a:spcPts val="0"/>
              </a:spcBef>
              <a:spcAft>
                <a:spcPts val="0"/>
              </a:spcAft>
              <a:buClr>
                <a:srgbClr val="2A295C"/>
              </a:buClr>
              <a:buSzTx/>
              <a:buFont typeface="Wingdings" panose="05000000000000000000" pitchFamily="2" charset="2"/>
              <a:buChar char="§"/>
              <a:tabLst/>
              <a:defRPr/>
            </a:pPr>
            <a:r>
              <a:rPr kumimoji="0" lang="en-US" sz="1867" b="0" i="0" u="none" strike="noStrike" kern="1200" cap="none" spc="0" normalizeH="0" baseline="0" noProof="0" dirty="0">
                <a:ln>
                  <a:noFill/>
                </a:ln>
                <a:solidFill>
                  <a:srgbClr val="2A295C"/>
                </a:solidFill>
                <a:effectLst/>
                <a:uLnTx/>
                <a:uFillTx/>
                <a:latin typeface="Arial" panose="020B0604020202020204"/>
                <a:ea typeface="+mn-ea"/>
                <a:cs typeface="+mn-cs"/>
              </a:rPr>
              <a:t>Attend an interactive virtual learning experience</a:t>
            </a:r>
          </a:p>
          <a:p>
            <a:pPr marL="309026" marR="0" lvl="0" indent="-237061" algn="l" defTabSz="1088470" rtl="0" eaLnBrk="1" fontAlgn="auto" latinLnBrk="0" hangingPunct="1">
              <a:lnSpc>
                <a:spcPct val="100000"/>
              </a:lnSpc>
              <a:spcBef>
                <a:spcPts val="0"/>
              </a:spcBef>
              <a:spcAft>
                <a:spcPts val="0"/>
              </a:spcAft>
              <a:buClr>
                <a:srgbClr val="2A295C"/>
              </a:buClr>
              <a:buSzTx/>
              <a:buFont typeface="Wingdings" panose="05000000000000000000" pitchFamily="2" charset="2"/>
              <a:buChar char="§"/>
              <a:tabLst/>
              <a:defRPr/>
            </a:pPr>
            <a:endParaRPr kumimoji="0" lang="en-US" sz="933" b="0" i="0" u="none" strike="noStrike" kern="1200" cap="none" spc="0" normalizeH="0" baseline="0" noProof="0" dirty="0">
              <a:ln>
                <a:noFill/>
              </a:ln>
              <a:solidFill>
                <a:srgbClr val="2A295C"/>
              </a:solidFill>
              <a:effectLst/>
              <a:uLnTx/>
              <a:uFillTx/>
              <a:latin typeface="Arial" panose="020B0604020202020204"/>
              <a:ea typeface="+mn-ea"/>
              <a:cs typeface="+mn-cs"/>
            </a:endParaRPr>
          </a:p>
          <a:p>
            <a:pPr marL="309026" marR="0" lvl="0" indent="-237061" algn="l" defTabSz="1088470" rtl="0" eaLnBrk="1" fontAlgn="auto" latinLnBrk="0" hangingPunct="1">
              <a:lnSpc>
                <a:spcPct val="100000"/>
              </a:lnSpc>
              <a:spcBef>
                <a:spcPts val="0"/>
              </a:spcBef>
              <a:spcAft>
                <a:spcPts val="0"/>
              </a:spcAft>
              <a:buClr>
                <a:srgbClr val="2A295C"/>
              </a:buClr>
              <a:buSzTx/>
              <a:buFont typeface="Wingdings" panose="05000000000000000000" pitchFamily="2" charset="2"/>
              <a:buChar char="§"/>
              <a:tabLst/>
              <a:defRPr/>
            </a:pPr>
            <a:r>
              <a:rPr kumimoji="0" lang="en-US" sz="1867" b="0" i="0" u="none" strike="noStrike" kern="1200" cap="none" spc="0" normalizeH="0" baseline="0" noProof="0" dirty="0">
                <a:ln>
                  <a:noFill/>
                </a:ln>
                <a:solidFill>
                  <a:srgbClr val="2A295C"/>
                </a:solidFill>
                <a:effectLst/>
                <a:uLnTx/>
                <a:uFillTx/>
                <a:latin typeface="Arial" panose="020B0604020202020204"/>
                <a:ea typeface="+mn-ea"/>
                <a:cs typeface="+mn-cs"/>
              </a:rPr>
              <a:t>Featuring hands-on, instructor-led training</a:t>
            </a:r>
          </a:p>
          <a:p>
            <a:pPr marL="309026" marR="0" lvl="0" indent="-237061" algn="l" defTabSz="1088470" rtl="0" eaLnBrk="1" fontAlgn="auto" latinLnBrk="0" hangingPunct="1">
              <a:lnSpc>
                <a:spcPct val="100000"/>
              </a:lnSpc>
              <a:spcBef>
                <a:spcPts val="0"/>
              </a:spcBef>
              <a:spcAft>
                <a:spcPts val="0"/>
              </a:spcAft>
              <a:buClr>
                <a:srgbClr val="2A295C"/>
              </a:buClr>
              <a:buSzTx/>
              <a:buFont typeface="Wingdings" panose="05000000000000000000" pitchFamily="2" charset="2"/>
              <a:buChar char="§"/>
              <a:tabLst/>
              <a:defRPr/>
            </a:pPr>
            <a:endParaRPr kumimoji="0" lang="en-US" sz="933" b="0" i="0" u="none" strike="noStrike" kern="1200" cap="none" spc="0" normalizeH="0" baseline="0" noProof="0" dirty="0">
              <a:ln>
                <a:noFill/>
              </a:ln>
              <a:solidFill>
                <a:srgbClr val="2A295C"/>
              </a:solidFill>
              <a:effectLst/>
              <a:uLnTx/>
              <a:uFillTx/>
              <a:latin typeface="Arial" panose="020B0604020202020204"/>
              <a:ea typeface="+mn-ea"/>
              <a:cs typeface="+mn-cs"/>
            </a:endParaRPr>
          </a:p>
          <a:p>
            <a:pPr marL="309026" marR="0" lvl="0" indent="-237061" algn="l" defTabSz="1088470" rtl="0" eaLnBrk="1" fontAlgn="auto" latinLnBrk="0" hangingPunct="1">
              <a:lnSpc>
                <a:spcPct val="100000"/>
              </a:lnSpc>
              <a:spcBef>
                <a:spcPts val="0"/>
              </a:spcBef>
              <a:spcAft>
                <a:spcPts val="0"/>
              </a:spcAft>
              <a:buClr>
                <a:srgbClr val="2A295C"/>
              </a:buClr>
              <a:buSzTx/>
              <a:buFont typeface="Wingdings" panose="05000000000000000000" pitchFamily="2" charset="2"/>
              <a:buChar char="§"/>
              <a:tabLst/>
              <a:defRPr/>
            </a:pPr>
            <a:r>
              <a:rPr kumimoji="0" lang="en-US" sz="1867" b="0" i="0" u="none" strike="noStrike" kern="1200" cap="none" spc="0" normalizeH="0" baseline="0" noProof="0" dirty="0">
                <a:ln>
                  <a:noFill/>
                </a:ln>
                <a:solidFill>
                  <a:srgbClr val="2A295C"/>
                </a:solidFill>
                <a:effectLst/>
                <a:uLnTx/>
                <a:uFillTx/>
                <a:latin typeface="Arial" panose="020B0604020202020204"/>
                <a:ea typeface="+mn-ea"/>
                <a:cs typeface="+mn-cs"/>
              </a:rPr>
              <a:t>Focused on the E=Vision and Enterprise Analysis tools</a:t>
            </a:r>
          </a:p>
          <a:p>
            <a:pPr marL="309026" marR="0" lvl="0" indent="-237061" algn="l" defTabSz="1088470" rtl="0" eaLnBrk="1" fontAlgn="auto" latinLnBrk="0" hangingPunct="1">
              <a:lnSpc>
                <a:spcPct val="100000"/>
              </a:lnSpc>
              <a:spcBef>
                <a:spcPts val="0"/>
              </a:spcBef>
              <a:spcAft>
                <a:spcPts val="0"/>
              </a:spcAft>
              <a:buClr>
                <a:srgbClr val="2A295C"/>
              </a:buClr>
              <a:buSzTx/>
              <a:buFont typeface="Wingdings" panose="05000000000000000000" pitchFamily="2" charset="2"/>
              <a:buChar char="§"/>
              <a:tabLst/>
              <a:defRPr/>
            </a:pPr>
            <a:endParaRPr kumimoji="0" lang="en-US" sz="933" b="0" i="0" u="none" strike="noStrike" kern="1200" cap="none" spc="0" normalizeH="0" baseline="0" noProof="0" dirty="0">
              <a:ln>
                <a:noFill/>
              </a:ln>
              <a:solidFill>
                <a:srgbClr val="2A295C"/>
              </a:solidFill>
              <a:effectLst/>
              <a:uLnTx/>
              <a:uFillTx/>
              <a:latin typeface="Arial" panose="020B0604020202020204"/>
              <a:ea typeface="+mn-ea"/>
              <a:cs typeface="+mn-cs"/>
            </a:endParaRPr>
          </a:p>
          <a:p>
            <a:pPr marL="309026" marR="0" lvl="0" indent="-237061" algn="l" defTabSz="1088470" rtl="0" eaLnBrk="1" fontAlgn="auto" latinLnBrk="0" hangingPunct="1">
              <a:lnSpc>
                <a:spcPct val="100000"/>
              </a:lnSpc>
              <a:spcBef>
                <a:spcPts val="0"/>
              </a:spcBef>
              <a:spcAft>
                <a:spcPts val="0"/>
              </a:spcAft>
              <a:buClr>
                <a:srgbClr val="2A295C"/>
              </a:buClr>
              <a:buSzTx/>
              <a:buFont typeface="Wingdings" panose="05000000000000000000" pitchFamily="2" charset="2"/>
              <a:buChar char="§"/>
              <a:tabLst/>
              <a:defRPr/>
            </a:pPr>
            <a:r>
              <a:rPr kumimoji="0" lang="en-US" sz="1867" b="0" i="0" u="none" strike="noStrike" kern="1200" cap="none" spc="0" normalizeH="0" baseline="0" noProof="0" dirty="0">
                <a:ln>
                  <a:noFill/>
                </a:ln>
                <a:solidFill>
                  <a:srgbClr val="2A295C"/>
                </a:solidFill>
                <a:effectLst/>
                <a:uLnTx/>
                <a:uFillTx/>
                <a:latin typeface="Arial" panose="020B0604020202020204"/>
                <a:ea typeface="+mn-ea"/>
                <a:cs typeface="+mn-cs"/>
              </a:rPr>
              <a:t>Led by Sodexo Finance subject matter experts (SMEs)</a:t>
            </a:r>
          </a:p>
          <a:p>
            <a:pPr marL="309026" marR="0" lvl="0" indent="-237061" algn="l" defTabSz="1088470" rtl="0" eaLnBrk="1" fontAlgn="auto" latinLnBrk="0" hangingPunct="1">
              <a:lnSpc>
                <a:spcPct val="100000"/>
              </a:lnSpc>
              <a:spcBef>
                <a:spcPts val="0"/>
              </a:spcBef>
              <a:spcAft>
                <a:spcPts val="0"/>
              </a:spcAft>
              <a:buClr>
                <a:srgbClr val="2A295C"/>
              </a:buClr>
              <a:buSzTx/>
              <a:buFont typeface="Wingdings" panose="05000000000000000000" pitchFamily="2" charset="2"/>
              <a:buChar char="§"/>
              <a:tabLst/>
              <a:defRPr/>
            </a:pPr>
            <a:endParaRPr kumimoji="0" lang="en-US" sz="933" b="0"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19" name="Rectangle: Rounded Corners 18">
            <a:extLst>
              <a:ext uri="{FF2B5EF4-FFF2-40B4-BE49-F238E27FC236}">
                <a16:creationId xmlns:a16="http://schemas.microsoft.com/office/drawing/2014/main" id="{DF0E7ED8-7941-72B8-3FF3-F1324B658D3A}"/>
              </a:ext>
            </a:extLst>
          </p:cNvPr>
          <p:cNvSpPr/>
          <p:nvPr/>
        </p:nvSpPr>
        <p:spPr>
          <a:xfrm>
            <a:off x="7595193" y="1738281"/>
            <a:ext cx="3169920" cy="8534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AB8F5DB5-6C22-438A-BC61-C9D298548E38}"/>
              </a:ext>
            </a:extLst>
          </p:cNvPr>
          <p:cNvSpPr>
            <a:spLocks noGrp="1"/>
          </p:cNvSpPr>
          <p:nvPr>
            <p:ph type="ftr" sz="quarter" idx="11"/>
          </p:nvPr>
        </p:nvSpPr>
        <p:spPr>
          <a:xfrm>
            <a:off x="439432" y="6548341"/>
            <a:ext cx="4632960" cy="115544"/>
          </a:xfrm>
        </p:spPr>
        <p:txBody>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751"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February 2024.  All rights Reserved</a:t>
            </a:r>
            <a:endParaRPr kumimoji="0" lang="en-US" sz="751"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10" name="Title 9">
            <a:extLst>
              <a:ext uri="{FF2B5EF4-FFF2-40B4-BE49-F238E27FC236}">
                <a16:creationId xmlns:a16="http://schemas.microsoft.com/office/drawing/2014/main" id="{239E71F5-2B84-4064-8FF1-9AD5E755BDDB}"/>
              </a:ext>
            </a:extLst>
          </p:cNvPr>
          <p:cNvSpPr>
            <a:spLocks noGrp="1"/>
          </p:cNvSpPr>
          <p:nvPr>
            <p:ph type="title"/>
          </p:nvPr>
        </p:nvSpPr>
        <p:spPr>
          <a:xfrm>
            <a:off x="443280" y="496765"/>
            <a:ext cx="11309289" cy="332399"/>
          </a:xfrm>
        </p:spPr>
        <p:txBody>
          <a:bodyPr/>
          <a:lstStyle/>
          <a:p>
            <a:r>
              <a:rPr lang="en-US" sz="2400" dirty="0"/>
              <a:t>Register for E=Vision and Enterprise Analysis: Platform Reviews on Feb. 27 </a:t>
            </a:r>
          </a:p>
        </p:txBody>
      </p:sp>
      <p:sp>
        <p:nvSpPr>
          <p:cNvPr id="11" name="TextBox 10">
            <a:extLst>
              <a:ext uri="{FF2B5EF4-FFF2-40B4-BE49-F238E27FC236}">
                <a16:creationId xmlns:a16="http://schemas.microsoft.com/office/drawing/2014/main" id="{1818EACE-9733-4EB0-9C38-3FEDD0AAEBA9}"/>
              </a:ext>
            </a:extLst>
          </p:cNvPr>
          <p:cNvSpPr txBox="1"/>
          <p:nvPr/>
        </p:nvSpPr>
        <p:spPr>
          <a:xfrm>
            <a:off x="439432" y="1054116"/>
            <a:ext cx="11309289" cy="748795"/>
          </a:xfrm>
          <a:prstGeom prst="rect">
            <a:avLst/>
          </a:prstGeom>
          <a:noFill/>
        </p:spPr>
        <p:txBody>
          <a:bodyPr wrap="square">
            <a:spAutoFit/>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A295C"/>
                </a:solidFill>
                <a:effectLst/>
                <a:uLnTx/>
                <a:uFillTx/>
                <a:latin typeface="Arial" panose="020B0604020202020204"/>
                <a:ea typeface="+mn-ea"/>
                <a:cs typeface="+mn-cs"/>
              </a:rPr>
              <a:t>Join the experts for an in-depth review of the tools used to help you make important financial decisions, including managing your inventory and avoiding waste</a:t>
            </a:r>
          </a:p>
        </p:txBody>
      </p:sp>
      <p:pic>
        <p:nvPicPr>
          <p:cNvPr id="12" name="Picture 11" descr="A qr code on a white background&#10;&#10;Description automatically generated">
            <a:extLst>
              <a:ext uri="{FF2B5EF4-FFF2-40B4-BE49-F238E27FC236}">
                <a16:creationId xmlns:a16="http://schemas.microsoft.com/office/drawing/2014/main" id="{F5E01E3B-E34A-4B45-C47D-D784B5014C54}"/>
              </a:ext>
            </a:extLst>
          </p:cNvPr>
          <p:cNvPicPr>
            <a:picLocks noChangeAspect="1"/>
          </p:cNvPicPr>
          <p:nvPr/>
        </p:nvPicPr>
        <p:blipFill>
          <a:blip r:embed="rId4"/>
          <a:stretch>
            <a:fillRect/>
          </a:stretch>
        </p:blipFill>
        <p:spPr>
          <a:xfrm>
            <a:off x="418769" y="3932876"/>
            <a:ext cx="2438400" cy="2438400"/>
          </a:xfrm>
          <a:prstGeom prst="rect">
            <a:avLst/>
          </a:prstGeom>
          <a:effectLst>
            <a:softEdge rad="31750"/>
          </a:effectLst>
        </p:spPr>
      </p:pic>
      <p:pic>
        <p:nvPicPr>
          <p:cNvPr id="17" name="Graphic 16">
            <a:extLst>
              <a:ext uri="{FF2B5EF4-FFF2-40B4-BE49-F238E27FC236}">
                <a16:creationId xmlns:a16="http://schemas.microsoft.com/office/drawing/2014/main" id="{8B0F00DE-8575-5A8D-DEC8-E87C046D23D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706" t="3362" b="19846"/>
          <a:stretch/>
        </p:blipFill>
        <p:spPr>
          <a:xfrm>
            <a:off x="7669783" y="1729122"/>
            <a:ext cx="3020743" cy="868569"/>
          </a:xfrm>
          <a:prstGeom prst="rect">
            <a:avLst/>
          </a:prstGeom>
        </p:spPr>
      </p:pic>
      <p:sp>
        <p:nvSpPr>
          <p:cNvPr id="7" name="TextBox 6">
            <a:extLst>
              <a:ext uri="{FF2B5EF4-FFF2-40B4-BE49-F238E27FC236}">
                <a16:creationId xmlns:a16="http://schemas.microsoft.com/office/drawing/2014/main" id="{E4322F07-C1B4-258D-17F9-7BE87E834A6D}"/>
              </a:ext>
            </a:extLst>
          </p:cNvPr>
          <p:cNvSpPr txBox="1"/>
          <p:nvPr/>
        </p:nvSpPr>
        <p:spPr>
          <a:xfrm>
            <a:off x="3348250" y="4988271"/>
            <a:ext cx="3232861" cy="1077026"/>
          </a:xfrm>
          <a:prstGeom prst="rect">
            <a:avLst/>
          </a:prstGeom>
          <a:noFill/>
        </p:spPr>
        <p:txBody>
          <a:bodyPr wrap="square" rtlCol="0">
            <a:spAutoFit/>
          </a:bodyPr>
          <a:lstStyle/>
          <a:p>
            <a:pPr marL="0" marR="0" lvl="0" indent="0" algn="l" defTabSz="1088470" rtl="0" eaLnBrk="1" fontAlgn="auto" latinLnBrk="0" hangingPunct="1">
              <a:lnSpc>
                <a:spcPct val="100000"/>
              </a:lnSpc>
              <a:spcBef>
                <a:spcPts val="0"/>
              </a:spcBef>
              <a:spcAft>
                <a:spcPts val="0"/>
              </a:spcAft>
              <a:buClr>
                <a:srgbClr val="EE0000"/>
              </a:buClr>
              <a:buSzTx/>
              <a:buFontTx/>
              <a:buNone/>
              <a:tabLst/>
              <a:defRPr/>
            </a:pPr>
            <a:r>
              <a:rPr kumimoji="0" lang="en-US" sz="2133" b="1" i="0" u="none" strike="noStrike" kern="1200" cap="none" spc="0" normalizeH="0" baseline="0" noProof="0" dirty="0">
                <a:ln>
                  <a:noFill/>
                </a:ln>
                <a:solidFill>
                  <a:srgbClr val="283897"/>
                </a:solidFill>
                <a:effectLst/>
                <a:uLnTx/>
                <a:uFillTx/>
                <a:latin typeface="Arial" panose="020B0604020202020204"/>
                <a:ea typeface="+mn-ea"/>
                <a:cs typeface="+mn-cs"/>
              </a:rPr>
              <a:t>Scan the QR code or  </a:t>
            </a:r>
          </a:p>
          <a:p>
            <a:pPr marL="0" marR="0" lvl="0" indent="0" algn="l" defTabSz="1088470" rtl="0" eaLnBrk="1" fontAlgn="auto" latinLnBrk="0" hangingPunct="1">
              <a:lnSpc>
                <a:spcPct val="100000"/>
              </a:lnSpc>
              <a:spcBef>
                <a:spcPts val="0"/>
              </a:spcBef>
              <a:spcAft>
                <a:spcPts val="0"/>
              </a:spcAft>
              <a:buClr>
                <a:srgbClr val="EE0000"/>
              </a:buClr>
              <a:buSzTx/>
              <a:buFontTx/>
              <a:buNone/>
              <a:tabLst/>
              <a:defRPr/>
            </a:pPr>
            <a:r>
              <a:rPr kumimoji="0" lang="en-US" sz="2133" b="1" i="0" u="none" strike="noStrike" kern="1200" cap="none" spc="0" normalizeH="0" baseline="0" noProof="0" dirty="0">
                <a:ln>
                  <a:noFill/>
                </a:ln>
                <a:solidFill>
                  <a:srgbClr val="283897"/>
                </a:solidFill>
                <a:effectLst/>
                <a:uLnTx/>
                <a:uFillTx/>
                <a:latin typeface="Arial" panose="020B0604020202020204"/>
                <a:ea typeface="+mn-ea"/>
                <a:cs typeface="+mn-cs"/>
              </a:rPr>
              <a:t>     search keyword  </a:t>
            </a:r>
          </a:p>
          <a:p>
            <a:pPr marL="0" marR="0" lvl="0" indent="0" algn="l" defTabSz="1088470" rtl="0" eaLnBrk="1" fontAlgn="auto" latinLnBrk="0" hangingPunct="1">
              <a:lnSpc>
                <a:spcPct val="100000"/>
              </a:lnSpc>
              <a:spcBef>
                <a:spcPts val="0"/>
              </a:spcBef>
              <a:spcAft>
                <a:spcPts val="0"/>
              </a:spcAft>
              <a:buClr>
                <a:srgbClr val="EE0000"/>
              </a:buClr>
              <a:buSzTx/>
              <a:buFontTx/>
              <a:buNone/>
              <a:tabLst/>
              <a:defRPr/>
            </a:pPr>
            <a:r>
              <a:rPr kumimoji="0" lang="en-US" sz="2133" b="1" i="0" u="none" strike="noStrike" kern="1200" cap="none" spc="0" normalizeH="0" baseline="0" noProof="0" dirty="0">
                <a:ln>
                  <a:noFill/>
                </a:ln>
                <a:solidFill>
                  <a:srgbClr val="283897"/>
                </a:solidFill>
                <a:effectLst/>
                <a:uLnTx/>
                <a:uFillTx/>
                <a:latin typeface="Arial" panose="020B0604020202020204"/>
                <a:ea typeface="+mn-ea"/>
                <a:cs typeface="+mn-cs"/>
              </a:rPr>
              <a:t> ‘E=Vision’ in Ingenium</a:t>
            </a:r>
          </a:p>
        </p:txBody>
      </p:sp>
      <p:pic>
        <p:nvPicPr>
          <p:cNvPr id="9" name="Graphic 8" descr="Arrow: Clockwise curve with solid fill">
            <a:extLst>
              <a:ext uri="{FF2B5EF4-FFF2-40B4-BE49-F238E27FC236}">
                <a16:creationId xmlns:a16="http://schemas.microsoft.com/office/drawing/2014/main" id="{A158EB5D-E431-412C-993C-F332E0E0BC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2681188" y="5176479"/>
            <a:ext cx="1097280" cy="1097280"/>
          </a:xfrm>
          <a:prstGeom prst="rect">
            <a:avLst/>
          </a:prstGeom>
        </p:spPr>
      </p:pic>
      <p:sp>
        <p:nvSpPr>
          <p:cNvPr id="18" name="Rectangle 17">
            <a:extLst>
              <a:ext uri="{FF2B5EF4-FFF2-40B4-BE49-F238E27FC236}">
                <a16:creationId xmlns:a16="http://schemas.microsoft.com/office/drawing/2014/main" id="{83E19100-52C9-B9D8-F481-7ED2FDAF933F}"/>
              </a:ext>
            </a:extLst>
          </p:cNvPr>
          <p:cNvSpPr/>
          <p:nvPr/>
        </p:nvSpPr>
        <p:spPr>
          <a:xfrm>
            <a:off x="5072393" y="2986417"/>
            <a:ext cx="1089423" cy="697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8A3D55CB-782A-C989-301D-D1BCDAFB63CF}"/>
              </a:ext>
            </a:extLst>
          </p:cNvPr>
          <p:cNvSpPr/>
          <p:nvPr/>
        </p:nvSpPr>
        <p:spPr>
          <a:xfrm>
            <a:off x="1351014" y="2687581"/>
            <a:ext cx="1158581" cy="3915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0A513A03-691A-931C-08EF-6E342E2200EC}"/>
              </a:ext>
            </a:extLst>
          </p:cNvPr>
          <p:cNvSpPr txBox="1"/>
          <p:nvPr/>
        </p:nvSpPr>
        <p:spPr>
          <a:xfrm>
            <a:off x="1426887" y="2320837"/>
            <a:ext cx="1008120" cy="338554"/>
          </a:xfrm>
          <a:prstGeom prst="rect">
            <a:avLst/>
          </a:prstGeom>
          <a:solidFill>
            <a:schemeClr val="bg1"/>
          </a:solidFill>
          <a:effectLst>
            <a:softEdge rad="63500"/>
          </a:effectLst>
        </p:spPr>
        <p:txBody>
          <a:bodyPr wrap="square" rtlCol="0">
            <a:spAutoFit/>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a:ea typeface="+mn-ea"/>
                <a:cs typeface="+mn-cs"/>
              </a:rPr>
              <a:t>Phase 1</a:t>
            </a:r>
          </a:p>
        </p:txBody>
      </p:sp>
      <p:sp>
        <p:nvSpPr>
          <p:cNvPr id="24" name="TextBox 23">
            <a:extLst>
              <a:ext uri="{FF2B5EF4-FFF2-40B4-BE49-F238E27FC236}">
                <a16:creationId xmlns:a16="http://schemas.microsoft.com/office/drawing/2014/main" id="{29A74F40-05A2-C34F-7720-BCDF22486163}"/>
              </a:ext>
            </a:extLst>
          </p:cNvPr>
          <p:cNvSpPr txBox="1"/>
          <p:nvPr/>
        </p:nvSpPr>
        <p:spPr>
          <a:xfrm>
            <a:off x="4653094" y="2354673"/>
            <a:ext cx="1928017" cy="584775"/>
          </a:xfrm>
          <a:prstGeom prst="rect">
            <a:avLst/>
          </a:prstGeom>
          <a:solidFill>
            <a:schemeClr val="bg1"/>
          </a:solidFill>
          <a:effectLst>
            <a:softEdge rad="63500"/>
          </a:effectLst>
        </p:spPr>
        <p:txBody>
          <a:bodyPr wrap="square" rtlCol="0">
            <a:spAutoFit/>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a:ea typeface="+mn-ea"/>
                <a:cs typeface="+mn-cs"/>
              </a:rPr>
              <a:t>Financial Acumen </a:t>
            </a: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a:ea typeface="+mn-ea"/>
                <a:cs typeface="+mn-cs"/>
              </a:rPr>
              <a:t>&amp; Managing Costs</a:t>
            </a:r>
          </a:p>
        </p:txBody>
      </p:sp>
    </p:spTree>
    <p:extLst>
      <p:ext uri="{BB962C8B-B14F-4D97-AF65-F5344CB8AC3E}">
        <p14:creationId xmlns:p14="http://schemas.microsoft.com/office/powerpoint/2010/main" val="27868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uilding with glass windows">
            <a:extLst>
              <a:ext uri="{FF2B5EF4-FFF2-40B4-BE49-F238E27FC236}">
                <a16:creationId xmlns:a16="http://schemas.microsoft.com/office/drawing/2014/main" id="{FACC1DD8-E4D6-BD82-1B9D-B68BB8B17C73}"/>
              </a:ext>
            </a:extLst>
          </p:cNvPr>
          <p:cNvPicPr>
            <a:picLocks noGrp="1" noChangeAspect="1"/>
          </p:cNvPicPr>
          <p:nvPr>
            <p:ph type="pic" sz="quarter" idx="64"/>
          </p:nvPr>
        </p:nvPicPr>
        <p:blipFill>
          <a:blip r:embed="rId3">
            <a:extLst>
              <a:ext uri="{28A0092B-C50C-407E-A947-70E740481C1C}">
                <a14:useLocalDpi xmlns:a14="http://schemas.microsoft.com/office/drawing/2010/main" val="0"/>
              </a:ext>
            </a:extLst>
          </a:blip>
          <a:srcRect t="13698" b="13698"/>
          <a:stretch>
            <a:fillRect/>
          </a:stretch>
        </p:blipFill>
        <p:spPr/>
      </p:pic>
      <p:sp>
        <p:nvSpPr>
          <p:cNvPr id="12" name="Text Placeholder 3">
            <a:extLst>
              <a:ext uri="{FF2B5EF4-FFF2-40B4-BE49-F238E27FC236}">
                <a16:creationId xmlns:a16="http://schemas.microsoft.com/office/drawing/2014/main" id="{03A0AAA8-7013-2620-39FA-350D38B5F301}"/>
              </a:ext>
            </a:extLst>
          </p:cNvPr>
          <p:cNvSpPr>
            <a:spLocks noGrp="1"/>
          </p:cNvSpPr>
          <p:nvPr>
            <p:ph type="body" sz="quarter" idx="60"/>
          </p:nvPr>
        </p:nvSpPr>
        <p:spPr>
          <a:xfrm>
            <a:off x="442912" y="0"/>
            <a:ext cx="4256087" cy="438150"/>
          </a:xfrm>
        </p:spPr>
        <p:txBody>
          <a:bodyPr/>
          <a:lstStyle/>
          <a:p>
            <a:endParaRPr lang="en-US" dirty="0"/>
          </a:p>
        </p:txBody>
      </p:sp>
      <p:sp>
        <p:nvSpPr>
          <p:cNvPr id="5" name="Text Placeholder 4">
            <a:extLst>
              <a:ext uri="{FF2B5EF4-FFF2-40B4-BE49-F238E27FC236}">
                <a16:creationId xmlns:a16="http://schemas.microsoft.com/office/drawing/2014/main" id="{40D9FE91-0E50-AA80-AFE2-96F744578AA6}"/>
              </a:ext>
            </a:extLst>
          </p:cNvPr>
          <p:cNvSpPr>
            <a:spLocks noGrp="1"/>
          </p:cNvSpPr>
          <p:nvPr>
            <p:ph type="body" sz="quarter" idx="61"/>
          </p:nvPr>
        </p:nvSpPr>
        <p:spPr>
          <a:xfrm>
            <a:off x="442911" y="438150"/>
            <a:ext cx="4256087" cy="3206750"/>
          </a:xfrm>
        </p:spPr>
        <p:txBody>
          <a:bodyPr wrap="square">
            <a:normAutofit/>
          </a:bodyPr>
          <a:lstStyle/>
          <a:p>
            <a:pPr>
              <a:spcAft>
                <a:spcPts val="600"/>
              </a:spcAft>
            </a:pPr>
            <a:r>
              <a:rPr lang="en-US" dirty="0"/>
              <a:t>Finance Shared Services Update</a:t>
            </a:r>
          </a:p>
        </p:txBody>
      </p:sp>
    </p:spTree>
    <p:extLst>
      <p:ext uri="{BB962C8B-B14F-4D97-AF65-F5344CB8AC3E}">
        <p14:creationId xmlns:p14="http://schemas.microsoft.com/office/powerpoint/2010/main" val="222357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245EBE7-CB2C-E222-DAA8-4BA5C7525ACF}"/>
              </a:ext>
            </a:extLst>
          </p:cNvPr>
          <p:cNvSpPr>
            <a:spLocks noGrp="1"/>
          </p:cNvSpPr>
          <p:nvPr>
            <p:ph type="title"/>
          </p:nvPr>
        </p:nvSpPr>
        <p:spPr>
          <a:xfrm>
            <a:off x="443280" y="385965"/>
            <a:ext cx="10515600" cy="553998"/>
          </a:xfrm>
        </p:spPr>
        <p:txBody>
          <a:bodyPr/>
          <a:lstStyle/>
          <a:p>
            <a:r>
              <a:rPr lang="en-US" sz="4000" dirty="0"/>
              <a:t>Today’s Topics</a:t>
            </a:r>
          </a:p>
        </p:txBody>
      </p:sp>
      <p:sp>
        <p:nvSpPr>
          <p:cNvPr id="11" name="TextBox 10">
            <a:extLst>
              <a:ext uri="{FF2B5EF4-FFF2-40B4-BE49-F238E27FC236}">
                <a16:creationId xmlns:a16="http://schemas.microsoft.com/office/drawing/2014/main" id="{C99CB59B-55B8-12D2-F458-CAEE7AF5CB42}"/>
              </a:ext>
            </a:extLst>
          </p:cNvPr>
          <p:cNvSpPr txBox="1"/>
          <p:nvPr/>
        </p:nvSpPr>
        <p:spPr>
          <a:xfrm>
            <a:off x="942043" y="2120949"/>
            <a:ext cx="10515600" cy="206210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600" dirty="0">
                <a:solidFill>
                  <a:schemeClr val="tx2"/>
                </a:solidFill>
              </a:rPr>
              <a:t>Finance Shared Services &amp; Banking Optimization</a:t>
            </a:r>
          </a:p>
          <a:p>
            <a:pPr marL="285750" indent="-285750">
              <a:spcAft>
                <a:spcPts val="1200"/>
              </a:spcAft>
              <a:buFont typeface="Arial" panose="020B0604020202020204" pitchFamily="34" charset="0"/>
              <a:buChar char="•"/>
            </a:pPr>
            <a:r>
              <a:rPr lang="en-US" sz="3600" dirty="0" err="1">
                <a:solidFill>
                  <a:schemeClr val="tx2"/>
                </a:solidFill>
              </a:rPr>
              <a:t>SoFinance</a:t>
            </a:r>
            <a:endParaRPr lang="en-US" sz="3600" dirty="0">
              <a:solidFill>
                <a:schemeClr val="tx2"/>
              </a:solidFill>
            </a:endParaRPr>
          </a:p>
          <a:p>
            <a:pPr marL="285750" indent="-285750">
              <a:spcAft>
                <a:spcPts val="1200"/>
              </a:spcAft>
              <a:buFont typeface="Arial" panose="020B0604020202020204" pitchFamily="34" charset="0"/>
              <a:buChar char="•"/>
            </a:pPr>
            <a:r>
              <a:rPr lang="en-US" sz="3600" dirty="0">
                <a:solidFill>
                  <a:schemeClr val="tx2"/>
                </a:solidFill>
              </a:rPr>
              <a:t>Segment Support Re-Structure</a:t>
            </a:r>
          </a:p>
        </p:txBody>
      </p:sp>
      <p:sp>
        <p:nvSpPr>
          <p:cNvPr id="3" name="Footer Placeholder 2">
            <a:extLst>
              <a:ext uri="{FF2B5EF4-FFF2-40B4-BE49-F238E27FC236}">
                <a16:creationId xmlns:a16="http://schemas.microsoft.com/office/drawing/2014/main" id="{8010F488-251F-1FFD-BA23-9487EA01F414}"/>
              </a:ext>
            </a:extLst>
          </p:cNvPr>
          <p:cNvSpPr>
            <a:spLocks noGrp="1"/>
          </p:cNvSpPr>
          <p:nvPr>
            <p:ph type="ftr" sz="quarter" idx="11"/>
          </p:nvPr>
        </p:nvSpPr>
        <p:spPr/>
        <p:txBody>
          <a:bodyPr/>
          <a:lstStyle/>
          <a:p>
            <a:r>
              <a:rPr lang="en-US"/>
              <a:t>Unit Controller Call Series © Sodexo, February 2024.  All rights Reserved</a:t>
            </a:r>
          </a:p>
        </p:txBody>
      </p:sp>
    </p:spTree>
    <p:extLst>
      <p:ext uri="{BB962C8B-B14F-4D97-AF65-F5344CB8AC3E}">
        <p14:creationId xmlns:p14="http://schemas.microsoft.com/office/powerpoint/2010/main" val="151318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2F7F5401-4B58-7786-11F5-D2E56BFBE1CE}"/>
              </a:ext>
            </a:extLst>
          </p:cNvPr>
          <p:cNvGrpSpPr/>
          <p:nvPr/>
        </p:nvGrpSpPr>
        <p:grpSpPr>
          <a:xfrm>
            <a:off x="3719513" y="2204005"/>
            <a:ext cx="4743450" cy="4116388"/>
            <a:chOff x="2195513" y="1689100"/>
            <a:chExt cx="4743450" cy="4116388"/>
          </a:xfrm>
          <a:solidFill>
            <a:srgbClr val="777777"/>
          </a:solidFill>
        </p:grpSpPr>
        <p:sp>
          <p:nvSpPr>
            <p:cNvPr id="48" name="Freeform 11">
              <a:extLst>
                <a:ext uri="{FF2B5EF4-FFF2-40B4-BE49-F238E27FC236}">
                  <a16:creationId xmlns:a16="http://schemas.microsoft.com/office/drawing/2014/main" id="{E80A3AB7-B074-72D8-D0F3-32464D1E53E2}"/>
                </a:ext>
              </a:extLst>
            </p:cNvPr>
            <p:cNvSpPr>
              <a:spLocks/>
            </p:cNvSpPr>
            <p:nvPr/>
          </p:nvSpPr>
          <p:spPr bwMode="auto">
            <a:xfrm>
              <a:off x="4172268" y="1689100"/>
              <a:ext cx="2374900" cy="1384300"/>
            </a:xfrm>
            <a:custGeom>
              <a:avLst/>
              <a:gdLst/>
              <a:ahLst/>
              <a:cxnLst>
                <a:cxn ang="0">
                  <a:pos x="991" y="0"/>
                </a:cxn>
                <a:cxn ang="0">
                  <a:pos x="503" y="0"/>
                </a:cxn>
                <a:cxn ang="0">
                  <a:pos x="503" y="0"/>
                </a:cxn>
                <a:cxn ang="0">
                  <a:pos x="503" y="0"/>
                </a:cxn>
                <a:cxn ang="0">
                  <a:pos x="261" y="418"/>
                </a:cxn>
                <a:cxn ang="0">
                  <a:pos x="218" y="493"/>
                </a:cxn>
                <a:cxn ang="0">
                  <a:pos x="0" y="872"/>
                </a:cxn>
                <a:cxn ang="0">
                  <a:pos x="1012" y="872"/>
                </a:cxn>
                <a:cxn ang="0">
                  <a:pos x="1496" y="872"/>
                </a:cxn>
                <a:cxn ang="0">
                  <a:pos x="991" y="0"/>
                </a:cxn>
              </a:cxnLst>
              <a:rect l="0" t="0" r="r" b="b"/>
              <a:pathLst>
                <a:path w="1496" h="872">
                  <a:moveTo>
                    <a:pt x="991" y="0"/>
                  </a:moveTo>
                  <a:lnTo>
                    <a:pt x="503" y="0"/>
                  </a:lnTo>
                  <a:lnTo>
                    <a:pt x="503" y="0"/>
                  </a:lnTo>
                  <a:lnTo>
                    <a:pt x="503" y="0"/>
                  </a:lnTo>
                  <a:lnTo>
                    <a:pt x="261" y="418"/>
                  </a:lnTo>
                  <a:lnTo>
                    <a:pt x="218" y="493"/>
                  </a:lnTo>
                  <a:lnTo>
                    <a:pt x="0" y="872"/>
                  </a:lnTo>
                  <a:lnTo>
                    <a:pt x="1012" y="872"/>
                  </a:lnTo>
                  <a:lnTo>
                    <a:pt x="1496" y="872"/>
                  </a:lnTo>
                  <a:lnTo>
                    <a:pt x="991"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82124" tIns="41061" rIns="82124" bIns="41061" anchor="ct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12">
              <a:extLst>
                <a:ext uri="{FF2B5EF4-FFF2-40B4-BE49-F238E27FC236}">
                  <a16:creationId xmlns:a16="http://schemas.microsoft.com/office/drawing/2014/main" id="{FF05DB41-543A-85B8-6B8C-399167733109}"/>
                </a:ext>
              </a:extLst>
            </p:cNvPr>
            <p:cNvSpPr>
              <a:spLocks/>
            </p:cNvSpPr>
            <p:nvPr/>
          </p:nvSpPr>
          <p:spPr bwMode="auto">
            <a:xfrm>
              <a:off x="4951413" y="3071019"/>
              <a:ext cx="1987550" cy="2057400"/>
            </a:xfrm>
            <a:custGeom>
              <a:avLst/>
              <a:gdLst/>
              <a:ahLst/>
              <a:cxnLst>
                <a:cxn ang="0">
                  <a:pos x="1008" y="0"/>
                </a:cxn>
                <a:cxn ang="0">
                  <a:pos x="524" y="0"/>
                </a:cxn>
                <a:cxn ang="0">
                  <a:pos x="0" y="0"/>
                </a:cxn>
                <a:cxn ang="0">
                  <a:pos x="508" y="881"/>
                </a:cxn>
                <a:cxn ang="0">
                  <a:pos x="747" y="1296"/>
                </a:cxn>
                <a:cxn ang="0">
                  <a:pos x="1135" y="629"/>
                </a:cxn>
                <a:cxn ang="0">
                  <a:pos x="1252" y="425"/>
                </a:cxn>
                <a:cxn ang="0">
                  <a:pos x="1008" y="0"/>
                </a:cxn>
              </a:cxnLst>
              <a:rect l="0" t="0" r="r" b="b"/>
              <a:pathLst>
                <a:path w="1252" h="1296">
                  <a:moveTo>
                    <a:pt x="1008" y="0"/>
                  </a:moveTo>
                  <a:lnTo>
                    <a:pt x="524" y="0"/>
                  </a:lnTo>
                  <a:lnTo>
                    <a:pt x="0" y="0"/>
                  </a:lnTo>
                  <a:lnTo>
                    <a:pt x="508" y="881"/>
                  </a:lnTo>
                  <a:lnTo>
                    <a:pt x="747" y="1296"/>
                  </a:lnTo>
                  <a:lnTo>
                    <a:pt x="1135" y="629"/>
                  </a:lnTo>
                  <a:lnTo>
                    <a:pt x="1252" y="425"/>
                  </a:lnTo>
                  <a:lnTo>
                    <a:pt x="1008"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82124" tIns="41061" rIns="82124" bIns="41061" anchor="ct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Freeform 13">
              <a:extLst>
                <a:ext uri="{FF2B5EF4-FFF2-40B4-BE49-F238E27FC236}">
                  <a16:creationId xmlns:a16="http://schemas.microsoft.com/office/drawing/2014/main" id="{C2FF440A-3745-43F0-ED7A-18D90B6D7FD9}"/>
                </a:ext>
              </a:extLst>
            </p:cNvPr>
            <p:cNvSpPr>
              <a:spLocks/>
            </p:cNvSpPr>
            <p:nvPr/>
          </p:nvSpPr>
          <p:spPr bwMode="auto">
            <a:xfrm>
              <a:off x="4160838" y="3751263"/>
              <a:ext cx="1982788" cy="2054225"/>
            </a:xfrm>
            <a:custGeom>
              <a:avLst/>
              <a:gdLst/>
              <a:ahLst/>
              <a:cxnLst>
                <a:cxn ang="0">
                  <a:pos x="1009" y="456"/>
                </a:cxn>
                <a:cxn ang="0">
                  <a:pos x="746" y="0"/>
                </a:cxn>
                <a:cxn ang="0">
                  <a:pos x="504" y="421"/>
                </a:cxn>
                <a:cxn ang="0">
                  <a:pos x="502" y="421"/>
                </a:cxn>
                <a:cxn ang="0">
                  <a:pos x="502" y="421"/>
                </a:cxn>
                <a:cxn ang="0">
                  <a:pos x="502" y="421"/>
                </a:cxn>
                <a:cxn ang="0">
                  <a:pos x="504" y="421"/>
                </a:cxn>
                <a:cxn ang="0">
                  <a:pos x="239" y="879"/>
                </a:cxn>
                <a:cxn ang="0">
                  <a:pos x="0" y="1294"/>
                </a:cxn>
                <a:cxn ang="0">
                  <a:pos x="1005" y="1294"/>
                </a:cxn>
                <a:cxn ang="0">
                  <a:pos x="1249" y="869"/>
                </a:cxn>
                <a:cxn ang="0">
                  <a:pos x="1009" y="456"/>
                </a:cxn>
              </a:cxnLst>
              <a:rect l="0" t="0" r="r" b="b"/>
              <a:pathLst>
                <a:path w="1249" h="1294">
                  <a:moveTo>
                    <a:pt x="1009" y="456"/>
                  </a:moveTo>
                  <a:lnTo>
                    <a:pt x="746" y="0"/>
                  </a:lnTo>
                  <a:lnTo>
                    <a:pt x="504" y="421"/>
                  </a:lnTo>
                  <a:lnTo>
                    <a:pt x="502" y="421"/>
                  </a:lnTo>
                  <a:lnTo>
                    <a:pt x="502" y="421"/>
                  </a:lnTo>
                  <a:lnTo>
                    <a:pt x="502" y="421"/>
                  </a:lnTo>
                  <a:lnTo>
                    <a:pt x="504" y="421"/>
                  </a:lnTo>
                  <a:lnTo>
                    <a:pt x="239" y="879"/>
                  </a:lnTo>
                  <a:lnTo>
                    <a:pt x="0" y="1294"/>
                  </a:lnTo>
                  <a:lnTo>
                    <a:pt x="1005" y="1294"/>
                  </a:lnTo>
                  <a:lnTo>
                    <a:pt x="1249" y="869"/>
                  </a:lnTo>
                  <a:lnTo>
                    <a:pt x="1009" y="456"/>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82124" tIns="41061" rIns="82124" bIns="41061" anchor="ct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1" name="Freeform 15">
              <a:extLst>
                <a:ext uri="{FF2B5EF4-FFF2-40B4-BE49-F238E27FC236}">
                  <a16:creationId xmlns:a16="http://schemas.microsoft.com/office/drawing/2014/main" id="{F38AC2EA-E33D-5465-1797-1EFFAB072ABE}"/>
                </a:ext>
              </a:extLst>
            </p:cNvPr>
            <p:cNvSpPr>
              <a:spLocks/>
            </p:cNvSpPr>
            <p:nvPr/>
          </p:nvSpPr>
          <p:spPr bwMode="auto">
            <a:xfrm>
              <a:off x="2582863" y="4419600"/>
              <a:ext cx="2374900" cy="1385888"/>
            </a:xfrm>
            <a:custGeom>
              <a:avLst/>
              <a:gdLst/>
              <a:ahLst/>
              <a:cxnLst>
                <a:cxn ang="0">
                  <a:pos x="1496" y="0"/>
                </a:cxn>
                <a:cxn ang="0">
                  <a:pos x="482" y="0"/>
                </a:cxn>
                <a:cxn ang="0">
                  <a:pos x="0" y="0"/>
                </a:cxn>
                <a:cxn ang="0">
                  <a:pos x="505" y="873"/>
                </a:cxn>
                <a:cxn ang="0">
                  <a:pos x="994" y="873"/>
                </a:cxn>
                <a:cxn ang="0">
                  <a:pos x="994" y="873"/>
                </a:cxn>
                <a:cxn ang="0">
                  <a:pos x="991" y="873"/>
                </a:cxn>
                <a:cxn ang="0">
                  <a:pos x="1231" y="458"/>
                </a:cxn>
                <a:cxn ang="0">
                  <a:pos x="1496" y="0"/>
                </a:cxn>
              </a:cxnLst>
              <a:rect l="0" t="0" r="r" b="b"/>
              <a:pathLst>
                <a:path w="1496" h="873">
                  <a:moveTo>
                    <a:pt x="1496" y="0"/>
                  </a:moveTo>
                  <a:lnTo>
                    <a:pt x="482" y="0"/>
                  </a:lnTo>
                  <a:lnTo>
                    <a:pt x="0" y="0"/>
                  </a:lnTo>
                  <a:lnTo>
                    <a:pt x="505" y="873"/>
                  </a:lnTo>
                  <a:lnTo>
                    <a:pt x="994" y="873"/>
                  </a:lnTo>
                  <a:lnTo>
                    <a:pt x="994" y="873"/>
                  </a:lnTo>
                  <a:lnTo>
                    <a:pt x="991" y="873"/>
                  </a:lnTo>
                  <a:lnTo>
                    <a:pt x="1231" y="458"/>
                  </a:lnTo>
                  <a:lnTo>
                    <a:pt x="1496"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82124" tIns="41061" rIns="82124" bIns="41061" anchor="ct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2" name="Freeform 18">
              <a:extLst>
                <a:ext uri="{FF2B5EF4-FFF2-40B4-BE49-F238E27FC236}">
                  <a16:creationId xmlns:a16="http://schemas.microsoft.com/office/drawing/2014/main" id="{C2371D90-4097-2B5E-F84A-A0D2D2C45512}"/>
                </a:ext>
              </a:extLst>
            </p:cNvPr>
            <p:cNvSpPr>
              <a:spLocks/>
            </p:cNvSpPr>
            <p:nvPr/>
          </p:nvSpPr>
          <p:spPr bwMode="auto">
            <a:xfrm>
              <a:off x="2195513" y="2360613"/>
              <a:ext cx="1987550" cy="2058988"/>
            </a:xfrm>
            <a:custGeom>
              <a:avLst/>
              <a:gdLst/>
              <a:ahLst/>
              <a:cxnLst>
                <a:cxn ang="0">
                  <a:pos x="744" y="418"/>
                </a:cxn>
                <a:cxn ang="0">
                  <a:pos x="505" y="0"/>
                </a:cxn>
                <a:cxn ang="0">
                  <a:pos x="0" y="874"/>
                </a:cxn>
                <a:cxn ang="0">
                  <a:pos x="244" y="1297"/>
                </a:cxn>
                <a:cxn ang="0">
                  <a:pos x="726" y="1297"/>
                </a:cxn>
                <a:cxn ang="0">
                  <a:pos x="1252" y="1297"/>
                </a:cxn>
                <a:cxn ang="0">
                  <a:pos x="744" y="418"/>
                </a:cxn>
              </a:cxnLst>
              <a:rect l="0" t="0" r="r" b="b"/>
              <a:pathLst>
                <a:path w="1252" h="1297">
                  <a:moveTo>
                    <a:pt x="744" y="418"/>
                  </a:moveTo>
                  <a:lnTo>
                    <a:pt x="505" y="0"/>
                  </a:lnTo>
                  <a:lnTo>
                    <a:pt x="0" y="874"/>
                  </a:lnTo>
                  <a:lnTo>
                    <a:pt x="244" y="1297"/>
                  </a:lnTo>
                  <a:lnTo>
                    <a:pt x="726" y="1297"/>
                  </a:lnTo>
                  <a:lnTo>
                    <a:pt x="1252" y="1297"/>
                  </a:lnTo>
                  <a:lnTo>
                    <a:pt x="744" y="418"/>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82124" tIns="41061" rIns="82124" bIns="41061" anchor="ct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3" name="Freeform 27">
              <a:extLst>
                <a:ext uri="{FF2B5EF4-FFF2-40B4-BE49-F238E27FC236}">
                  <a16:creationId xmlns:a16="http://schemas.microsoft.com/office/drawing/2014/main" id="{4C3F7BFA-DCD9-939D-E661-A8602820C2E5}"/>
                </a:ext>
              </a:extLst>
            </p:cNvPr>
            <p:cNvSpPr>
              <a:spLocks/>
            </p:cNvSpPr>
            <p:nvPr/>
          </p:nvSpPr>
          <p:spPr bwMode="auto">
            <a:xfrm>
              <a:off x="2997201" y="1689100"/>
              <a:ext cx="1987550" cy="2058988"/>
            </a:xfrm>
            <a:custGeom>
              <a:avLst/>
              <a:gdLst/>
              <a:ahLst/>
              <a:cxnLst>
                <a:cxn ang="0">
                  <a:pos x="244" y="0"/>
                </a:cxn>
                <a:cxn ang="0">
                  <a:pos x="244" y="0"/>
                </a:cxn>
                <a:cxn ang="0">
                  <a:pos x="0" y="423"/>
                </a:cxn>
                <a:cxn ang="0">
                  <a:pos x="239" y="841"/>
                </a:cxn>
                <a:cxn ang="0">
                  <a:pos x="239" y="841"/>
                </a:cxn>
                <a:cxn ang="0">
                  <a:pos x="242" y="841"/>
                </a:cxn>
                <a:cxn ang="0">
                  <a:pos x="242" y="841"/>
                </a:cxn>
                <a:cxn ang="0">
                  <a:pos x="404" y="1123"/>
                </a:cxn>
                <a:cxn ang="0">
                  <a:pos x="502" y="1297"/>
                </a:cxn>
                <a:cxn ang="0">
                  <a:pos x="747" y="874"/>
                </a:cxn>
                <a:cxn ang="0">
                  <a:pos x="749" y="874"/>
                </a:cxn>
                <a:cxn ang="0">
                  <a:pos x="749" y="872"/>
                </a:cxn>
                <a:cxn ang="0">
                  <a:pos x="749" y="872"/>
                </a:cxn>
                <a:cxn ang="0">
                  <a:pos x="747" y="872"/>
                </a:cxn>
                <a:cxn ang="0">
                  <a:pos x="1010" y="418"/>
                </a:cxn>
                <a:cxn ang="0">
                  <a:pos x="1252" y="0"/>
                </a:cxn>
                <a:cxn ang="0">
                  <a:pos x="1252" y="0"/>
                </a:cxn>
                <a:cxn ang="0">
                  <a:pos x="244" y="0"/>
                </a:cxn>
              </a:cxnLst>
              <a:rect l="0" t="0" r="r" b="b"/>
              <a:pathLst>
                <a:path w="1252" h="1297">
                  <a:moveTo>
                    <a:pt x="244" y="0"/>
                  </a:moveTo>
                  <a:lnTo>
                    <a:pt x="244" y="0"/>
                  </a:lnTo>
                  <a:lnTo>
                    <a:pt x="0" y="423"/>
                  </a:lnTo>
                  <a:lnTo>
                    <a:pt x="239" y="841"/>
                  </a:lnTo>
                  <a:lnTo>
                    <a:pt x="239" y="841"/>
                  </a:lnTo>
                  <a:lnTo>
                    <a:pt x="242" y="841"/>
                  </a:lnTo>
                  <a:lnTo>
                    <a:pt x="242" y="841"/>
                  </a:lnTo>
                  <a:lnTo>
                    <a:pt x="404" y="1123"/>
                  </a:lnTo>
                  <a:lnTo>
                    <a:pt x="502" y="1297"/>
                  </a:lnTo>
                  <a:lnTo>
                    <a:pt x="747" y="874"/>
                  </a:lnTo>
                  <a:lnTo>
                    <a:pt x="749" y="874"/>
                  </a:lnTo>
                  <a:lnTo>
                    <a:pt x="749" y="872"/>
                  </a:lnTo>
                  <a:lnTo>
                    <a:pt x="749" y="872"/>
                  </a:lnTo>
                  <a:lnTo>
                    <a:pt x="747" y="872"/>
                  </a:lnTo>
                  <a:lnTo>
                    <a:pt x="1010" y="418"/>
                  </a:lnTo>
                  <a:lnTo>
                    <a:pt x="1252" y="0"/>
                  </a:lnTo>
                  <a:lnTo>
                    <a:pt x="1252" y="0"/>
                  </a:lnTo>
                  <a:lnTo>
                    <a:pt x="244"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6667"/>
                </a:srgbClr>
              </a:outerShdw>
            </a:effectLst>
          </p:spPr>
          <p:txBody>
            <a:bodyPr lIns="82124" tIns="41061" rIns="82124" bIns="41061" anchor="ct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101" name="Group 55">
            <a:extLst>
              <a:ext uri="{FF2B5EF4-FFF2-40B4-BE49-F238E27FC236}">
                <a16:creationId xmlns:a16="http://schemas.microsoft.com/office/drawing/2014/main" id="{14E1DC07-648E-5745-EA60-76C464FB7260}"/>
              </a:ext>
            </a:extLst>
          </p:cNvPr>
          <p:cNvGrpSpPr>
            <a:grpSpLocks/>
          </p:cNvGrpSpPr>
          <p:nvPr/>
        </p:nvGrpSpPr>
        <p:grpSpPr bwMode="auto">
          <a:xfrm>
            <a:off x="3719513" y="2875518"/>
            <a:ext cx="1992312" cy="2062162"/>
            <a:chOff x="2195513" y="2360613"/>
            <a:chExt cx="1991519" cy="2061369"/>
          </a:xfrm>
        </p:grpSpPr>
        <p:sp>
          <p:nvSpPr>
            <p:cNvPr id="4129" name="Freeform 18">
              <a:extLst>
                <a:ext uri="{FF2B5EF4-FFF2-40B4-BE49-F238E27FC236}">
                  <a16:creationId xmlns:a16="http://schemas.microsoft.com/office/drawing/2014/main" id="{078D5C20-F2FF-DF1B-4324-180CF98A9709}"/>
                </a:ext>
              </a:extLst>
            </p:cNvPr>
            <p:cNvSpPr>
              <a:spLocks/>
            </p:cNvSpPr>
            <p:nvPr/>
          </p:nvSpPr>
          <p:spPr bwMode="auto">
            <a:xfrm>
              <a:off x="2195513" y="2360613"/>
              <a:ext cx="1987550" cy="2058988"/>
            </a:xfrm>
            <a:custGeom>
              <a:avLst/>
              <a:gdLst>
                <a:gd name="T0" fmla="*/ 744 w 1252"/>
                <a:gd name="T1" fmla="*/ 418 h 1297"/>
                <a:gd name="T2" fmla="*/ 505 w 1252"/>
                <a:gd name="T3" fmla="*/ 0 h 1297"/>
                <a:gd name="T4" fmla="*/ 0 w 1252"/>
                <a:gd name="T5" fmla="*/ 874 h 1297"/>
                <a:gd name="T6" fmla="*/ 244 w 1252"/>
                <a:gd name="T7" fmla="*/ 1297 h 1297"/>
                <a:gd name="T8" fmla="*/ 726 w 1252"/>
                <a:gd name="T9" fmla="*/ 1297 h 1297"/>
                <a:gd name="T10" fmla="*/ 1252 w 1252"/>
                <a:gd name="T11" fmla="*/ 1297 h 1297"/>
                <a:gd name="T12" fmla="*/ 744 w 1252"/>
                <a:gd name="T13" fmla="*/ 418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297">
                  <a:moveTo>
                    <a:pt x="744" y="418"/>
                  </a:moveTo>
                  <a:lnTo>
                    <a:pt x="505" y="0"/>
                  </a:lnTo>
                  <a:lnTo>
                    <a:pt x="0" y="874"/>
                  </a:lnTo>
                  <a:lnTo>
                    <a:pt x="244" y="1297"/>
                  </a:lnTo>
                  <a:lnTo>
                    <a:pt x="726" y="1297"/>
                  </a:lnTo>
                  <a:lnTo>
                    <a:pt x="1252" y="1297"/>
                  </a:lnTo>
                  <a:lnTo>
                    <a:pt x="744" y="418"/>
                  </a:lnTo>
                  <a:close/>
                </a:path>
              </a:pathLst>
            </a:custGeom>
            <a:solidFill>
              <a:srgbClr val="08D8E2"/>
            </a:solidFill>
            <a:ln w="9525" cap="flat" cmpd="sng" algn="ctr">
              <a:solidFill>
                <a:srgbClr val="06CEC9"/>
              </a:solidFill>
              <a:prstDash val="solid"/>
              <a:round/>
              <a:headEnd type="none" w="med" len="med"/>
              <a:tailEnd type="none" w="med" len="med"/>
            </a:ln>
          </p:spPr>
          <p:txBody>
            <a:bodyPr lIns="82124" tIns="41061" rIns="82124" bIns="4106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30" name="Freeform 34">
              <a:extLst>
                <a:ext uri="{FF2B5EF4-FFF2-40B4-BE49-F238E27FC236}">
                  <a16:creationId xmlns:a16="http://schemas.microsoft.com/office/drawing/2014/main" id="{0619FE62-0AB3-2DAB-9C16-C82B9C292580}"/>
                </a:ext>
              </a:extLst>
            </p:cNvPr>
            <p:cNvSpPr>
              <a:spLocks/>
            </p:cNvSpPr>
            <p:nvPr/>
          </p:nvSpPr>
          <p:spPr bwMode="auto">
            <a:xfrm>
              <a:off x="2963069" y="3026569"/>
              <a:ext cx="1223963" cy="1395413"/>
            </a:xfrm>
            <a:custGeom>
              <a:avLst/>
              <a:gdLst>
                <a:gd name="T0" fmla="*/ 263 w 771"/>
                <a:gd name="T1" fmla="*/ 0 h 879"/>
                <a:gd name="T2" fmla="*/ 0 w 771"/>
                <a:gd name="T3" fmla="*/ 458 h 879"/>
                <a:gd name="T4" fmla="*/ 245 w 771"/>
                <a:gd name="T5" fmla="*/ 879 h 879"/>
                <a:gd name="T6" fmla="*/ 771 w 771"/>
                <a:gd name="T7" fmla="*/ 879 h 879"/>
                <a:gd name="T8" fmla="*/ 263 w 771"/>
                <a:gd name="T9" fmla="*/ 0 h 8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79">
                  <a:moveTo>
                    <a:pt x="263" y="0"/>
                  </a:moveTo>
                  <a:lnTo>
                    <a:pt x="0" y="458"/>
                  </a:lnTo>
                  <a:lnTo>
                    <a:pt x="245" y="879"/>
                  </a:lnTo>
                  <a:lnTo>
                    <a:pt x="771" y="879"/>
                  </a:lnTo>
                  <a:lnTo>
                    <a:pt x="263" y="0"/>
                  </a:lnTo>
                  <a:close/>
                </a:path>
              </a:pathLst>
            </a:custGeom>
            <a:gradFill rotWithShape="1">
              <a:gsLst>
                <a:gs pos="0">
                  <a:srgbClr val="01315D">
                    <a:alpha val="28000"/>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102" name="Group 60">
            <a:extLst>
              <a:ext uri="{FF2B5EF4-FFF2-40B4-BE49-F238E27FC236}">
                <a16:creationId xmlns:a16="http://schemas.microsoft.com/office/drawing/2014/main" id="{FE68132B-AEF2-AA05-54D9-DA706BB94C33}"/>
              </a:ext>
            </a:extLst>
          </p:cNvPr>
          <p:cNvGrpSpPr>
            <a:grpSpLocks/>
          </p:cNvGrpSpPr>
          <p:nvPr/>
        </p:nvGrpSpPr>
        <p:grpSpPr bwMode="auto">
          <a:xfrm>
            <a:off x="4106863" y="4934505"/>
            <a:ext cx="2374900" cy="1385888"/>
            <a:chOff x="2582863" y="4419600"/>
            <a:chExt cx="2374900" cy="1385888"/>
          </a:xfrm>
        </p:grpSpPr>
        <p:sp>
          <p:nvSpPr>
            <p:cNvPr id="4127" name="Freeform 15">
              <a:extLst>
                <a:ext uri="{FF2B5EF4-FFF2-40B4-BE49-F238E27FC236}">
                  <a16:creationId xmlns:a16="http://schemas.microsoft.com/office/drawing/2014/main" id="{BE3B65EA-E261-85CD-3A90-AEB91D77A4C7}"/>
                </a:ext>
              </a:extLst>
            </p:cNvPr>
            <p:cNvSpPr>
              <a:spLocks/>
            </p:cNvSpPr>
            <p:nvPr/>
          </p:nvSpPr>
          <p:spPr bwMode="auto">
            <a:xfrm>
              <a:off x="2582863" y="4419600"/>
              <a:ext cx="2374900" cy="1385888"/>
            </a:xfrm>
            <a:custGeom>
              <a:avLst/>
              <a:gdLst>
                <a:gd name="T0" fmla="*/ 1496 w 1496"/>
                <a:gd name="T1" fmla="*/ 0 h 873"/>
                <a:gd name="T2" fmla="*/ 482 w 1496"/>
                <a:gd name="T3" fmla="*/ 0 h 873"/>
                <a:gd name="T4" fmla="*/ 0 w 1496"/>
                <a:gd name="T5" fmla="*/ 0 h 873"/>
                <a:gd name="T6" fmla="*/ 505 w 1496"/>
                <a:gd name="T7" fmla="*/ 873 h 873"/>
                <a:gd name="T8" fmla="*/ 994 w 1496"/>
                <a:gd name="T9" fmla="*/ 873 h 873"/>
                <a:gd name="T10" fmla="*/ 994 w 1496"/>
                <a:gd name="T11" fmla="*/ 873 h 873"/>
                <a:gd name="T12" fmla="*/ 991 w 1496"/>
                <a:gd name="T13" fmla="*/ 873 h 873"/>
                <a:gd name="T14" fmla="*/ 1231 w 1496"/>
                <a:gd name="T15" fmla="*/ 458 h 873"/>
                <a:gd name="T16" fmla="*/ 1496 w 1496"/>
                <a:gd name="T17" fmla="*/ 0 h 8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6" h="873">
                  <a:moveTo>
                    <a:pt x="1496" y="0"/>
                  </a:moveTo>
                  <a:lnTo>
                    <a:pt x="482" y="0"/>
                  </a:lnTo>
                  <a:lnTo>
                    <a:pt x="0" y="0"/>
                  </a:lnTo>
                  <a:lnTo>
                    <a:pt x="505" y="873"/>
                  </a:lnTo>
                  <a:lnTo>
                    <a:pt x="994" y="873"/>
                  </a:lnTo>
                  <a:lnTo>
                    <a:pt x="991" y="873"/>
                  </a:lnTo>
                  <a:lnTo>
                    <a:pt x="1231" y="458"/>
                  </a:lnTo>
                  <a:lnTo>
                    <a:pt x="1496" y="0"/>
                  </a:lnTo>
                  <a:close/>
                </a:path>
              </a:pathLst>
            </a:custGeom>
            <a:solidFill>
              <a:srgbClr val="0199A1"/>
            </a:solidFill>
            <a:ln w="9525" cap="flat" cmpd="sng" algn="ctr">
              <a:solidFill>
                <a:srgbClr val="048C89"/>
              </a:solidFill>
              <a:prstDash val="solid"/>
              <a:round/>
              <a:headEnd type="none" w="med" len="med"/>
              <a:tailEnd type="none" w="med" len="med"/>
            </a:ln>
          </p:spPr>
          <p:txBody>
            <a:bodyPr lIns="82124" tIns="41061" rIns="82124" bIns="4106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8" name="Freeform 33">
              <a:extLst>
                <a:ext uri="{FF2B5EF4-FFF2-40B4-BE49-F238E27FC236}">
                  <a16:creationId xmlns:a16="http://schemas.microsoft.com/office/drawing/2014/main" id="{87DB14BA-280D-6A09-D466-754F96A246CA}"/>
                </a:ext>
              </a:extLst>
            </p:cNvPr>
            <p:cNvSpPr>
              <a:spLocks/>
            </p:cNvSpPr>
            <p:nvPr/>
          </p:nvSpPr>
          <p:spPr bwMode="auto">
            <a:xfrm>
              <a:off x="3348038" y="4419600"/>
              <a:ext cx="1609725" cy="727075"/>
            </a:xfrm>
            <a:custGeom>
              <a:avLst/>
              <a:gdLst>
                <a:gd name="T0" fmla="*/ 0 w 1014"/>
                <a:gd name="T1" fmla="*/ 0 h 458"/>
                <a:gd name="T2" fmla="*/ 263 w 1014"/>
                <a:gd name="T3" fmla="*/ 458 h 458"/>
                <a:gd name="T4" fmla="*/ 749 w 1014"/>
                <a:gd name="T5" fmla="*/ 458 h 458"/>
                <a:gd name="T6" fmla="*/ 1014 w 1014"/>
                <a:gd name="T7" fmla="*/ 0 h 458"/>
                <a:gd name="T8" fmla="*/ 0 w 1014"/>
                <a:gd name="T9" fmla="*/ 0 h 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4" h="458">
                  <a:moveTo>
                    <a:pt x="0" y="0"/>
                  </a:moveTo>
                  <a:lnTo>
                    <a:pt x="263" y="458"/>
                  </a:lnTo>
                  <a:lnTo>
                    <a:pt x="749" y="458"/>
                  </a:lnTo>
                  <a:lnTo>
                    <a:pt x="1014" y="0"/>
                  </a:lnTo>
                  <a:lnTo>
                    <a:pt x="0" y="0"/>
                  </a:lnTo>
                  <a:close/>
                </a:path>
              </a:pathLst>
            </a:custGeom>
            <a:gradFill rotWithShape="1">
              <a:gsLst>
                <a:gs pos="0">
                  <a:srgbClr val="01315D">
                    <a:alpha val="28000"/>
                  </a:srgbClr>
                </a:gs>
                <a:gs pos="100000">
                  <a:srgbClr val="FFFFFF">
                    <a:alpha val="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103" name="Group 63">
            <a:extLst>
              <a:ext uri="{FF2B5EF4-FFF2-40B4-BE49-F238E27FC236}">
                <a16:creationId xmlns:a16="http://schemas.microsoft.com/office/drawing/2014/main" id="{E9EC4D20-4FE8-715C-39A4-FA41A92A1260}"/>
              </a:ext>
            </a:extLst>
          </p:cNvPr>
          <p:cNvGrpSpPr>
            <a:grpSpLocks/>
          </p:cNvGrpSpPr>
          <p:nvPr/>
        </p:nvGrpSpPr>
        <p:grpSpPr bwMode="auto">
          <a:xfrm>
            <a:off x="4521200" y="2204005"/>
            <a:ext cx="1987550" cy="2063750"/>
            <a:chOff x="2997201" y="1689100"/>
            <a:chExt cx="1987550" cy="2063750"/>
          </a:xfrm>
        </p:grpSpPr>
        <p:sp>
          <p:nvSpPr>
            <p:cNvPr id="4125" name="Freeform 27">
              <a:extLst>
                <a:ext uri="{FF2B5EF4-FFF2-40B4-BE49-F238E27FC236}">
                  <a16:creationId xmlns:a16="http://schemas.microsoft.com/office/drawing/2014/main" id="{80421130-B398-E223-FA24-E93AB5D5A5B2}"/>
                </a:ext>
              </a:extLst>
            </p:cNvPr>
            <p:cNvSpPr>
              <a:spLocks/>
            </p:cNvSpPr>
            <p:nvPr/>
          </p:nvSpPr>
          <p:spPr bwMode="auto">
            <a:xfrm>
              <a:off x="2997201" y="1689100"/>
              <a:ext cx="1987550" cy="2058988"/>
            </a:xfrm>
            <a:custGeom>
              <a:avLst/>
              <a:gdLst>
                <a:gd name="T0" fmla="*/ 244 w 1252"/>
                <a:gd name="T1" fmla="*/ 0 h 1297"/>
                <a:gd name="T2" fmla="*/ 244 w 1252"/>
                <a:gd name="T3" fmla="*/ 0 h 1297"/>
                <a:gd name="T4" fmla="*/ 0 w 1252"/>
                <a:gd name="T5" fmla="*/ 423 h 1297"/>
                <a:gd name="T6" fmla="*/ 239 w 1252"/>
                <a:gd name="T7" fmla="*/ 841 h 1297"/>
                <a:gd name="T8" fmla="*/ 239 w 1252"/>
                <a:gd name="T9" fmla="*/ 841 h 1297"/>
                <a:gd name="T10" fmla="*/ 242 w 1252"/>
                <a:gd name="T11" fmla="*/ 841 h 1297"/>
                <a:gd name="T12" fmla="*/ 242 w 1252"/>
                <a:gd name="T13" fmla="*/ 841 h 1297"/>
                <a:gd name="T14" fmla="*/ 404 w 1252"/>
                <a:gd name="T15" fmla="*/ 1123 h 1297"/>
                <a:gd name="T16" fmla="*/ 502 w 1252"/>
                <a:gd name="T17" fmla="*/ 1297 h 1297"/>
                <a:gd name="T18" fmla="*/ 747 w 1252"/>
                <a:gd name="T19" fmla="*/ 874 h 1297"/>
                <a:gd name="T20" fmla="*/ 749 w 1252"/>
                <a:gd name="T21" fmla="*/ 874 h 1297"/>
                <a:gd name="T22" fmla="*/ 749 w 1252"/>
                <a:gd name="T23" fmla="*/ 872 h 1297"/>
                <a:gd name="T24" fmla="*/ 749 w 1252"/>
                <a:gd name="T25" fmla="*/ 872 h 1297"/>
                <a:gd name="T26" fmla="*/ 747 w 1252"/>
                <a:gd name="T27" fmla="*/ 872 h 1297"/>
                <a:gd name="T28" fmla="*/ 1010 w 1252"/>
                <a:gd name="T29" fmla="*/ 418 h 1297"/>
                <a:gd name="T30" fmla="*/ 1252 w 1252"/>
                <a:gd name="T31" fmla="*/ 0 h 1297"/>
                <a:gd name="T32" fmla="*/ 1252 w 1252"/>
                <a:gd name="T33" fmla="*/ 0 h 1297"/>
                <a:gd name="T34" fmla="*/ 244 w 1252"/>
                <a:gd name="T35" fmla="*/ 0 h 12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52" h="1297">
                  <a:moveTo>
                    <a:pt x="244" y="0"/>
                  </a:moveTo>
                  <a:lnTo>
                    <a:pt x="244" y="0"/>
                  </a:lnTo>
                  <a:lnTo>
                    <a:pt x="0" y="423"/>
                  </a:lnTo>
                  <a:lnTo>
                    <a:pt x="239" y="841"/>
                  </a:lnTo>
                  <a:lnTo>
                    <a:pt x="242" y="841"/>
                  </a:lnTo>
                  <a:lnTo>
                    <a:pt x="404" y="1123"/>
                  </a:lnTo>
                  <a:lnTo>
                    <a:pt x="502" y="1297"/>
                  </a:lnTo>
                  <a:lnTo>
                    <a:pt x="747" y="874"/>
                  </a:lnTo>
                  <a:lnTo>
                    <a:pt x="749" y="874"/>
                  </a:lnTo>
                  <a:lnTo>
                    <a:pt x="749" y="872"/>
                  </a:lnTo>
                  <a:lnTo>
                    <a:pt x="747" y="872"/>
                  </a:lnTo>
                  <a:lnTo>
                    <a:pt x="1010" y="418"/>
                  </a:lnTo>
                  <a:lnTo>
                    <a:pt x="1252" y="0"/>
                  </a:lnTo>
                  <a:lnTo>
                    <a:pt x="244" y="0"/>
                  </a:lnTo>
                  <a:close/>
                </a:path>
              </a:pathLst>
            </a:custGeom>
            <a:solidFill>
              <a:srgbClr val="08A7EE"/>
            </a:solidFill>
            <a:ln w="9525" cap="flat" cmpd="sng" algn="ctr">
              <a:solidFill>
                <a:srgbClr val="0195F9"/>
              </a:solidFill>
              <a:prstDash val="solid"/>
              <a:round/>
              <a:headEnd type="none" w="med" len="med"/>
              <a:tailEnd type="none" w="med" len="med"/>
            </a:ln>
          </p:spPr>
          <p:txBody>
            <a:bodyPr lIns="82124" tIns="41061" rIns="82124" bIns="4106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6" name="Freeform 35">
              <a:extLst>
                <a:ext uri="{FF2B5EF4-FFF2-40B4-BE49-F238E27FC236}">
                  <a16:creationId xmlns:a16="http://schemas.microsoft.com/office/drawing/2014/main" id="{5D2E0AE3-D0CF-D6FD-43B3-25BB961554AF}"/>
                </a:ext>
              </a:extLst>
            </p:cNvPr>
            <p:cNvSpPr>
              <a:spLocks/>
            </p:cNvSpPr>
            <p:nvPr/>
          </p:nvSpPr>
          <p:spPr bwMode="auto">
            <a:xfrm>
              <a:off x="3380584" y="2357437"/>
              <a:ext cx="1219200" cy="1395413"/>
            </a:xfrm>
            <a:custGeom>
              <a:avLst/>
              <a:gdLst>
                <a:gd name="T0" fmla="*/ 260 w 768"/>
                <a:gd name="T1" fmla="*/ 879 h 879"/>
                <a:gd name="T2" fmla="*/ 505 w 768"/>
                <a:gd name="T3" fmla="*/ 456 h 879"/>
                <a:gd name="T4" fmla="*/ 507 w 768"/>
                <a:gd name="T5" fmla="*/ 456 h 879"/>
                <a:gd name="T6" fmla="*/ 507 w 768"/>
                <a:gd name="T7" fmla="*/ 454 h 879"/>
                <a:gd name="T8" fmla="*/ 507 w 768"/>
                <a:gd name="T9" fmla="*/ 454 h 879"/>
                <a:gd name="T10" fmla="*/ 505 w 768"/>
                <a:gd name="T11" fmla="*/ 454 h 879"/>
                <a:gd name="T12" fmla="*/ 768 w 768"/>
                <a:gd name="T13" fmla="*/ 0 h 879"/>
                <a:gd name="T14" fmla="*/ 242 w 768"/>
                <a:gd name="T15" fmla="*/ 0 h 879"/>
                <a:gd name="T16" fmla="*/ 0 w 768"/>
                <a:gd name="T17" fmla="*/ 423 h 879"/>
                <a:gd name="T18" fmla="*/ 162 w 768"/>
                <a:gd name="T19" fmla="*/ 705 h 879"/>
                <a:gd name="T20" fmla="*/ 260 w 768"/>
                <a:gd name="T21" fmla="*/ 879 h 8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8" h="879">
                  <a:moveTo>
                    <a:pt x="260" y="879"/>
                  </a:moveTo>
                  <a:lnTo>
                    <a:pt x="505" y="456"/>
                  </a:lnTo>
                  <a:lnTo>
                    <a:pt x="507" y="456"/>
                  </a:lnTo>
                  <a:lnTo>
                    <a:pt x="507" y="454"/>
                  </a:lnTo>
                  <a:lnTo>
                    <a:pt x="505" y="454"/>
                  </a:lnTo>
                  <a:lnTo>
                    <a:pt x="768" y="0"/>
                  </a:lnTo>
                  <a:lnTo>
                    <a:pt x="242" y="0"/>
                  </a:lnTo>
                  <a:lnTo>
                    <a:pt x="0" y="423"/>
                  </a:lnTo>
                  <a:lnTo>
                    <a:pt x="162" y="705"/>
                  </a:lnTo>
                  <a:lnTo>
                    <a:pt x="260" y="879"/>
                  </a:lnTo>
                  <a:close/>
                </a:path>
              </a:pathLst>
            </a:custGeom>
            <a:gradFill rotWithShape="1">
              <a:gsLst>
                <a:gs pos="0">
                  <a:srgbClr val="01315D">
                    <a:alpha val="28000"/>
                  </a:srgbClr>
                </a:gs>
                <a:gs pos="100000">
                  <a:srgbClr val="FFFFFF">
                    <a:alpha val="0"/>
                  </a:srgbClr>
                </a:gs>
              </a:gsLst>
              <a:lin ang="8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104" name="Group 66">
            <a:extLst>
              <a:ext uri="{FF2B5EF4-FFF2-40B4-BE49-F238E27FC236}">
                <a16:creationId xmlns:a16="http://schemas.microsoft.com/office/drawing/2014/main" id="{61C8644C-DAE2-65E5-CA5B-C386C153BEF2}"/>
              </a:ext>
            </a:extLst>
          </p:cNvPr>
          <p:cNvGrpSpPr>
            <a:grpSpLocks/>
          </p:cNvGrpSpPr>
          <p:nvPr/>
        </p:nvGrpSpPr>
        <p:grpSpPr bwMode="auto">
          <a:xfrm>
            <a:off x="5683250" y="4266169"/>
            <a:ext cx="1982788" cy="2054225"/>
            <a:chOff x="4160838" y="3751263"/>
            <a:chExt cx="1982788" cy="2054225"/>
          </a:xfrm>
        </p:grpSpPr>
        <p:sp>
          <p:nvSpPr>
            <p:cNvPr id="4123" name="Freeform 13">
              <a:extLst>
                <a:ext uri="{FF2B5EF4-FFF2-40B4-BE49-F238E27FC236}">
                  <a16:creationId xmlns:a16="http://schemas.microsoft.com/office/drawing/2014/main" id="{837F0393-CE98-E817-FD43-55B62EEF429B}"/>
                </a:ext>
              </a:extLst>
            </p:cNvPr>
            <p:cNvSpPr>
              <a:spLocks/>
            </p:cNvSpPr>
            <p:nvPr/>
          </p:nvSpPr>
          <p:spPr bwMode="auto">
            <a:xfrm>
              <a:off x="4160838" y="3751263"/>
              <a:ext cx="1982788" cy="2054225"/>
            </a:xfrm>
            <a:custGeom>
              <a:avLst/>
              <a:gdLst>
                <a:gd name="T0" fmla="*/ 1009 w 1249"/>
                <a:gd name="T1" fmla="*/ 456 h 1294"/>
                <a:gd name="T2" fmla="*/ 746 w 1249"/>
                <a:gd name="T3" fmla="*/ 0 h 1294"/>
                <a:gd name="T4" fmla="*/ 504 w 1249"/>
                <a:gd name="T5" fmla="*/ 421 h 1294"/>
                <a:gd name="T6" fmla="*/ 502 w 1249"/>
                <a:gd name="T7" fmla="*/ 421 h 1294"/>
                <a:gd name="T8" fmla="*/ 502 w 1249"/>
                <a:gd name="T9" fmla="*/ 421 h 1294"/>
                <a:gd name="T10" fmla="*/ 502 w 1249"/>
                <a:gd name="T11" fmla="*/ 421 h 1294"/>
                <a:gd name="T12" fmla="*/ 504 w 1249"/>
                <a:gd name="T13" fmla="*/ 421 h 1294"/>
                <a:gd name="T14" fmla="*/ 239 w 1249"/>
                <a:gd name="T15" fmla="*/ 879 h 1294"/>
                <a:gd name="T16" fmla="*/ 0 w 1249"/>
                <a:gd name="T17" fmla="*/ 1294 h 1294"/>
                <a:gd name="T18" fmla="*/ 1005 w 1249"/>
                <a:gd name="T19" fmla="*/ 1294 h 1294"/>
                <a:gd name="T20" fmla="*/ 1249 w 1249"/>
                <a:gd name="T21" fmla="*/ 869 h 1294"/>
                <a:gd name="T22" fmla="*/ 1009 w 1249"/>
                <a:gd name="T23" fmla="*/ 456 h 12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9" h="1294">
                  <a:moveTo>
                    <a:pt x="1009" y="456"/>
                  </a:moveTo>
                  <a:lnTo>
                    <a:pt x="746" y="0"/>
                  </a:lnTo>
                  <a:lnTo>
                    <a:pt x="504" y="421"/>
                  </a:lnTo>
                  <a:lnTo>
                    <a:pt x="502" y="421"/>
                  </a:lnTo>
                  <a:lnTo>
                    <a:pt x="504" y="421"/>
                  </a:lnTo>
                  <a:lnTo>
                    <a:pt x="239" y="879"/>
                  </a:lnTo>
                  <a:lnTo>
                    <a:pt x="0" y="1294"/>
                  </a:lnTo>
                  <a:lnTo>
                    <a:pt x="1005" y="1294"/>
                  </a:lnTo>
                  <a:lnTo>
                    <a:pt x="1249" y="869"/>
                  </a:lnTo>
                  <a:lnTo>
                    <a:pt x="1009" y="456"/>
                  </a:lnTo>
                  <a:close/>
                </a:path>
              </a:pathLst>
            </a:custGeom>
            <a:solidFill>
              <a:srgbClr val="025663"/>
            </a:solidFill>
            <a:ln w="9525" cap="flat" cmpd="sng" algn="ctr">
              <a:solidFill>
                <a:srgbClr val="034543"/>
              </a:solidFill>
              <a:prstDash val="solid"/>
              <a:round/>
              <a:headEnd type="none" w="med" len="med"/>
              <a:tailEnd type="none" w="med" len="med"/>
            </a:ln>
          </p:spPr>
          <p:txBody>
            <a:bodyPr lIns="82124" tIns="41061" rIns="82124" bIns="4106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4" name="Freeform 32">
              <a:extLst>
                <a:ext uri="{FF2B5EF4-FFF2-40B4-BE49-F238E27FC236}">
                  <a16:creationId xmlns:a16="http://schemas.microsoft.com/office/drawing/2014/main" id="{B84DF4CE-66B4-2398-4558-23AE1F05F545}"/>
                </a:ext>
              </a:extLst>
            </p:cNvPr>
            <p:cNvSpPr>
              <a:spLocks/>
            </p:cNvSpPr>
            <p:nvPr/>
          </p:nvSpPr>
          <p:spPr bwMode="auto">
            <a:xfrm>
              <a:off x="4540251" y="3751263"/>
              <a:ext cx="1222375" cy="1395413"/>
            </a:xfrm>
            <a:custGeom>
              <a:avLst/>
              <a:gdLst>
                <a:gd name="T0" fmla="*/ 263 w 770"/>
                <a:gd name="T1" fmla="*/ 421 h 879"/>
                <a:gd name="T2" fmla="*/ 263 w 770"/>
                <a:gd name="T3" fmla="*/ 421 h 879"/>
                <a:gd name="T4" fmla="*/ 263 w 770"/>
                <a:gd name="T5" fmla="*/ 421 h 879"/>
                <a:gd name="T6" fmla="*/ 265 w 770"/>
                <a:gd name="T7" fmla="*/ 421 h 879"/>
                <a:gd name="T8" fmla="*/ 0 w 770"/>
                <a:gd name="T9" fmla="*/ 879 h 879"/>
                <a:gd name="T10" fmla="*/ 528 w 770"/>
                <a:gd name="T11" fmla="*/ 879 h 879"/>
                <a:gd name="T12" fmla="*/ 770 w 770"/>
                <a:gd name="T13" fmla="*/ 456 h 879"/>
                <a:gd name="T14" fmla="*/ 507 w 770"/>
                <a:gd name="T15" fmla="*/ 0 h 879"/>
                <a:gd name="T16" fmla="*/ 265 w 770"/>
                <a:gd name="T17" fmla="*/ 421 h 879"/>
                <a:gd name="T18" fmla="*/ 263 w 770"/>
                <a:gd name="T19" fmla="*/ 421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0" h="879">
                  <a:moveTo>
                    <a:pt x="263" y="421"/>
                  </a:moveTo>
                  <a:lnTo>
                    <a:pt x="263" y="421"/>
                  </a:lnTo>
                  <a:lnTo>
                    <a:pt x="265" y="421"/>
                  </a:lnTo>
                  <a:lnTo>
                    <a:pt x="0" y="879"/>
                  </a:lnTo>
                  <a:lnTo>
                    <a:pt x="528" y="879"/>
                  </a:lnTo>
                  <a:lnTo>
                    <a:pt x="770" y="456"/>
                  </a:lnTo>
                  <a:lnTo>
                    <a:pt x="507" y="0"/>
                  </a:lnTo>
                  <a:lnTo>
                    <a:pt x="265" y="421"/>
                  </a:lnTo>
                  <a:lnTo>
                    <a:pt x="263" y="421"/>
                  </a:lnTo>
                  <a:close/>
                </a:path>
              </a:pathLst>
            </a:custGeom>
            <a:gradFill rotWithShape="1">
              <a:gsLst>
                <a:gs pos="0">
                  <a:srgbClr val="01315D">
                    <a:alpha val="28000"/>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105" name="Group 69">
            <a:extLst>
              <a:ext uri="{FF2B5EF4-FFF2-40B4-BE49-F238E27FC236}">
                <a16:creationId xmlns:a16="http://schemas.microsoft.com/office/drawing/2014/main" id="{3DA48C02-04D7-FF16-B0A2-989FEDE71E7A}"/>
              </a:ext>
            </a:extLst>
          </p:cNvPr>
          <p:cNvGrpSpPr>
            <a:grpSpLocks/>
          </p:cNvGrpSpPr>
          <p:nvPr/>
        </p:nvGrpSpPr>
        <p:grpSpPr bwMode="auto">
          <a:xfrm>
            <a:off x="5700713" y="2205594"/>
            <a:ext cx="2374900" cy="1387475"/>
            <a:chOff x="4176714" y="1689894"/>
            <a:chExt cx="2374900" cy="1388268"/>
          </a:xfrm>
        </p:grpSpPr>
        <p:sp>
          <p:nvSpPr>
            <p:cNvPr id="4121" name="Freeform 33">
              <a:extLst>
                <a:ext uri="{FF2B5EF4-FFF2-40B4-BE49-F238E27FC236}">
                  <a16:creationId xmlns:a16="http://schemas.microsoft.com/office/drawing/2014/main" id="{10ED2976-22FA-9BDC-1222-E97D3A0DBD0E}"/>
                </a:ext>
              </a:extLst>
            </p:cNvPr>
            <p:cNvSpPr>
              <a:spLocks/>
            </p:cNvSpPr>
            <p:nvPr/>
          </p:nvSpPr>
          <p:spPr bwMode="auto">
            <a:xfrm>
              <a:off x="4176714" y="1689894"/>
              <a:ext cx="2374900" cy="1384300"/>
            </a:xfrm>
            <a:custGeom>
              <a:avLst/>
              <a:gdLst>
                <a:gd name="T0" fmla="*/ 993 w 1496"/>
                <a:gd name="T1" fmla="*/ 0 h 872"/>
                <a:gd name="T2" fmla="*/ 503 w 1496"/>
                <a:gd name="T3" fmla="*/ 0 h 872"/>
                <a:gd name="T4" fmla="*/ 242 w 1496"/>
                <a:gd name="T5" fmla="*/ 451 h 872"/>
                <a:gd name="T6" fmla="*/ 0 w 1496"/>
                <a:gd name="T7" fmla="*/ 872 h 872"/>
                <a:gd name="T8" fmla="*/ 982 w 1496"/>
                <a:gd name="T9" fmla="*/ 872 h 872"/>
                <a:gd name="T10" fmla="*/ 1496 w 1496"/>
                <a:gd name="T11" fmla="*/ 872 h 872"/>
                <a:gd name="T12" fmla="*/ 993 w 1496"/>
                <a:gd name="T13" fmla="*/ 0 h 8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6" h="872">
                  <a:moveTo>
                    <a:pt x="993" y="0"/>
                  </a:moveTo>
                  <a:lnTo>
                    <a:pt x="503" y="0"/>
                  </a:lnTo>
                  <a:lnTo>
                    <a:pt x="242" y="451"/>
                  </a:lnTo>
                  <a:lnTo>
                    <a:pt x="0" y="872"/>
                  </a:lnTo>
                  <a:lnTo>
                    <a:pt x="982" y="872"/>
                  </a:lnTo>
                  <a:lnTo>
                    <a:pt x="1496" y="872"/>
                  </a:lnTo>
                  <a:lnTo>
                    <a:pt x="993" y="0"/>
                  </a:lnTo>
                  <a:close/>
                </a:path>
              </a:pathLst>
            </a:custGeom>
            <a:solidFill>
              <a:srgbClr val="0560B3"/>
            </a:solidFill>
            <a:ln w="9525" cap="flat" cmpd="sng" algn="ctr">
              <a:solidFill>
                <a:srgbClr val="01568F"/>
              </a:solidFill>
              <a:prstDash val="solid"/>
              <a:round/>
              <a:headEnd type="none" w="med" len="med"/>
              <a:tailEnd type="none" w="med" len="med"/>
            </a:ln>
          </p:spPr>
          <p:txBody>
            <a:bodyPr lIns="82124" tIns="41061" rIns="82124" bIns="4106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2" name="Freeform 30">
              <a:extLst>
                <a:ext uri="{FF2B5EF4-FFF2-40B4-BE49-F238E27FC236}">
                  <a16:creationId xmlns:a16="http://schemas.microsoft.com/office/drawing/2014/main" id="{5111FE0D-F259-E654-0B5E-383849B525ED}"/>
                </a:ext>
              </a:extLst>
            </p:cNvPr>
            <p:cNvSpPr>
              <a:spLocks/>
            </p:cNvSpPr>
            <p:nvPr/>
          </p:nvSpPr>
          <p:spPr bwMode="auto">
            <a:xfrm>
              <a:off x="4179094" y="2357437"/>
              <a:ext cx="1606550" cy="720725"/>
            </a:xfrm>
            <a:custGeom>
              <a:avLst/>
              <a:gdLst>
                <a:gd name="T0" fmla="*/ 0 w 1012"/>
                <a:gd name="T1" fmla="*/ 454 h 454"/>
                <a:gd name="T2" fmla="*/ 1012 w 1012"/>
                <a:gd name="T3" fmla="*/ 454 h 454"/>
                <a:gd name="T4" fmla="*/ 751 w 1012"/>
                <a:gd name="T5" fmla="*/ 0 h 454"/>
                <a:gd name="T6" fmla="*/ 261 w 1012"/>
                <a:gd name="T7" fmla="*/ 0 h 454"/>
                <a:gd name="T8" fmla="*/ 218 w 1012"/>
                <a:gd name="T9" fmla="*/ 75 h 454"/>
                <a:gd name="T10" fmla="*/ 0 w 1012"/>
                <a:gd name="T11" fmla="*/ 454 h 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2" h="454">
                  <a:moveTo>
                    <a:pt x="0" y="454"/>
                  </a:moveTo>
                  <a:lnTo>
                    <a:pt x="1012" y="454"/>
                  </a:lnTo>
                  <a:lnTo>
                    <a:pt x="751" y="0"/>
                  </a:lnTo>
                  <a:lnTo>
                    <a:pt x="261" y="0"/>
                  </a:lnTo>
                  <a:lnTo>
                    <a:pt x="218" y="75"/>
                  </a:lnTo>
                  <a:lnTo>
                    <a:pt x="0" y="454"/>
                  </a:lnTo>
                  <a:close/>
                </a:path>
              </a:pathLst>
            </a:custGeom>
            <a:gradFill rotWithShape="1">
              <a:gsLst>
                <a:gs pos="0">
                  <a:srgbClr val="01315D">
                    <a:alpha val="28000"/>
                  </a:srgbClr>
                </a:gs>
                <a:gs pos="100000">
                  <a:srgbClr val="FFFFFF">
                    <a:alpha val="0"/>
                  </a:srgbClr>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4106" name="Group 72">
            <a:extLst>
              <a:ext uri="{FF2B5EF4-FFF2-40B4-BE49-F238E27FC236}">
                <a16:creationId xmlns:a16="http://schemas.microsoft.com/office/drawing/2014/main" id="{23E0B329-B99F-6AE9-7B0D-EB5B1AC43CC9}"/>
              </a:ext>
            </a:extLst>
          </p:cNvPr>
          <p:cNvGrpSpPr>
            <a:grpSpLocks/>
          </p:cNvGrpSpPr>
          <p:nvPr/>
        </p:nvGrpSpPr>
        <p:grpSpPr bwMode="auto">
          <a:xfrm>
            <a:off x="6475413" y="3588305"/>
            <a:ext cx="1992312" cy="2058988"/>
            <a:chOff x="4950620" y="3073400"/>
            <a:chExt cx="1993106" cy="2058194"/>
          </a:xfrm>
        </p:grpSpPr>
        <p:sp>
          <p:nvSpPr>
            <p:cNvPr id="4119" name="Freeform 34">
              <a:extLst>
                <a:ext uri="{FF2B5EF4-FFF2-40B4-BE49-F238E27FC236}">
                  <a16:creationId xmlns:a16="http://schemas.microsoft.com/office/drawing/2014/main" id="{695C0D33-B792-FE89-588F-EE87FA17C032}"/>
                </a:ext>
              </a:extLst>
            </p:cNvPr>
            <p:cNvSpPr>
              <a:spLocks/>
            </p:cNvSpPr>
            <p:nvPr/>
          </p:nvSpPr>
          <p:spPr bwMode="auto">
            <a:xfrm>
              <a:off x="4956176" y="3074194"/>
              <a:ext cx="1987550" cy="2057400"/>
            </a:xfrm>
            <a:custGeom>
              <a:avLst/>
              <a:gdLst>
                <a:gd name="T0" fmla="*/ 1005 w 1252"/>
                <a:gd name="T1" fmla="*/ 0 h 1296"/>
                <a:gd name="T2" fmla="*/ 487 w 1252"/>
                <a:gd name="T3" fmla="*/ 0 h 1296"/>
                <a:gd name="T4" fmla="*/ 0 w 1252"/>
                <a:gd name="T5" fmla="*/ 0 h 1296"/>
                <a:gd name="T6" fmla="*/ 484 w 1252"/>
                <a:gd name="T7" fmla="*/ 843 h 1296"/>
                <a:gd name="T8" fmla="*/ 747 w 1252"/>
                <a:gd name="T9" fmla="*/ 1296 h 1296"/>
                <a:gd name="T10" fmla="*/ 1125 w 1252"/>
                <a:gd name="T11" fmla="*/ 643 h 1296"/>
                <a:gd name="T12" fmla="*/ 1252 w 1252"/>
                <a:gd name="T13" fmla="*/ 425 h 1296"/>
                <a:gd name="T14" fmla="*/ 1005 w 1252"/>
                <a:gd name="T15" fmla="*/ 0 h 1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2" h="1296">
                  <a:moveTo>
                    <a:pt x="1005" y="0"/>
                  </a:moveTo>
                  <a:lnTo>
                    <a:pt x="487" y="0"/>
                  </a:lnTo>
                  <a:lnTo>
                    <a:pt x="0" y="0"/>
                  </a:lnTo>
                  <a:lnTo>
                    <a:pt x="484" y="843"/>
                  </a:lnTo>
                  <a:lnTo>
                    <a:pt x="747" y="1296"/>
                  </a:lnTo>
                  <a:lnTo>
                    <a:pt x="1125" y="643"/>
                  </a:lnTo>
                  <a:lnTo>
                    <a:pt x="1252" y="425"/>
                  </a:lnTo>
                  <a:lnTo>
                    <a:pt x="1005" y="0"/>
                  </a:lnTo>
                  <a:close/>
                </a:path>
              </a:pathLst>
            </a:custGeom>
            <a:solidFill>
              <a:srgbClr val="093667"/>
            </a:solidFill>
            <a:ln w="9525" cap="flat" cmpd="sng" algn="ctr">
              <a:solidFill>
                <a:srgbClr val="013253"/>
              </a:solidFill>
              <a:prstDash val="solid"/>
              <a:round/>
              <a:headEnd type="none" w="med" len="med"/>
              <a:tailEnd type="none" w="med" len="med"/>
            </a:ln>
          </p:spPr>
          <p:txBody>
            <a:bodyPr lIns="82124" tIns="41061" rIns="82124" bIns="4106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20" name="Freeform 31">
              <a:extLst>
                <a:ext uri="{FF2B5EF4-FFF2-40B4-BE49-F238E27FC236}">
                  <a16:creationId xmlns:a16="http://schemas.microsoft.com/office/drawing/2014/main" id="{5EC8500F-C2DC-95EC-B7DF-3CE0755A434C}"/>
                </a:ext>
              </a:extLst>
            </p:cNvPr>
            <p:cNvSpPr>
              <a:spLocks/>
            </p:cNvSpPr>
            <p:nvPr/>
          </p:nvSpPr>
          <p:spPr bwMode="auto">
            <a:xfrm>
              <a:off x="4950620" y="3073400"/>
              <a:ext cx="1223963" cy="1398588"/>
            </a:xfrm>
            <a:custGeom>
              <a:avLst/>
              <a:gdLst>
                <a:gd name="T0" fmla="*/ 508 w 771"/>
                <a:gd name="T1" fmla="*/ 881 h 881"/>
                <a:gd name="T2" fmla="*/ 771 w 771"/>
                <a:gd name="T3" fmla="*/ 427 h 881"/>
                <a:gd name="T4" fmla="*/ 524 w 771"/>
                <a:gd name="T5" fmla="*/ 0 h 881"/>
                <a:gd name="T6" fmla="*/ 0 w 771"/>
                <a:gd name="T7" fmla="*/ 0 h 881"/>
                <a:gd name="T8" fmla="*/ 508 w 771"/>
                <a:gd name="T9" fmla="*/ 881 h 8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81">
                  <a:moveTo>
                    <a:pt x="508" y="881"/>
                  </a:moveTo>
                  <a:lnTo>
                    <a:pt x="771" y="427"/>
                  </a:lnTo>
                  <a:lnTo>
                    <a:pt x="524" y="0"/>
                  </a:lnTo>
                  <a:lnTo>
                    <a:pt x="0" y="0"/>
                  </a:lnTo>
                  <a:lnTo>
                    <a:pt x="508" y="881"/>
                  </a:lnTo>
                  <a:close/>
                </a:path>
              </a:pathLst>
            </a:custGeom>
            <a:gradFill rotWithShape="1">
              <a:gsLst>
                <a:gs pos="0">
                  <a:srgbClr val="000C16">
                    <a:alpha val="34901"/>
                  </a:srgbClr>
                </a:gs>
                <a:gs pos="100000">
                  <a:srgbClr val="FFFFFF">
                    <a:alpha val="0"/>
                  </a:srgb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cxnSp>
        <p:nvCxnSpPr>
          <p:cNvPr id="89" name="Straight Arrow Connector 88">
            <a:extLst>
              <a:ext uri="{FF2B5EF4-FFF2-40B4-BE49-F238E27FC236}">
                <a16:creationId xmlns:a16="http://schemas.microsoft.com/office/drawing/2014/main" id="{5246B504-ADD0-F58F-D3EA-0811B50BEA4B}"/>
              </a:ext>
            </a:extLst>
          </p:cNvPr>
          <p:cNvCxnSpPr>
            <a:cxnSpLocks/>
          </p:cNvCxnSpPr>
          <p:nvPr/>
        </p:nvCxnSpPr>
        <p:spPr bwMode="auto">
          <a:xfrm>
            <a:off x="500850" y="3975152"/>
            <a:ext cx="3657600" cy="0"/>
          </a:xfrm>
          <a:prstGeom prst="straightConnector1">
            <a:avLst/>
          </a:prstGeom>
          <a:solidFill>
            <a:schemeClr val="accent1"/>
          </a:solidFill>
          <a:ln w="19050" cap="flat" cmpd="sng" algn="ctr">
            <a:solidFill>
              <a:srgbClr val="9B9B9B"/>
            </a:solidFill>
            <a:prstDash val="solid"/>
            <a:round/>
            <a:headEnd type="none" w="med" len="med"/>
            <a:tailEnd type="oval"/>
          </a:ln>
          <a:effectLst>
            <a:outerShdw blurRad="12700" dist="12700" dir="5400000" algn="t" rotWithShape="0">
              <a:srgbClr val="000000">
                <a:alpha val="49804"/>
              </a:srgbClr>
            </a:outerShdw>
          </a:effectLst>
        </p:spPr>
      </p:cxnSp>
      <p:cxnSp>
        <p:nvCxnSpPr>
          <p:cNvPr id="92" name="Straight Arrow Connector 91">
            <a:extLst>
              <a:ext uri="{FF2B5EF4-FFF2-40B4-BE49-F238E27FC236}">
                <a16:creationId xmlns:a16="http://schemas.microsoft.com/office/drawing/2014/main" id="{6BF2D5D7-D497-21AA-3F74-DD78B4BB09E0}"/>
              </a:ext>
            </a:extLst>
          </p:cNvPr>
          <p:cNvCxnSpPr>
            <a:cxnSpLocks/>
          </p:cNvCxnSpPr>
          <p:nvPr/>
        </p:nvCxnSpPr>
        <p:spPr bwMode="auto">
          <a:xfrm>
            <a:off x="500850" y="5749137"/>
            <a:ext cx="4480560" cy="0"/>
          </a:xfrm>
          <a:prstGeom prst="straightConnector1">
            <a:avLst/>
          </a:prstGeom>
          <a:solidFill>
            <a:schemeClr val="accent1"/>
          </a:solidFill>
          <a:ln w="19050" cap="flat" cmpd="sng" algn="ctr">
            <a:solidFill>
              <a:srgbClr val="9B9B9B"/>
            </a:solidFill>
            <a:prstDash val="solid"/>
            <a:round/>
            <a:headEnd type="none" w="med" len="med"/>
            <a:tailEnd type="oval"/>
          </a:ln>
          <a:effectLst>
            <a:outerShdw blurRad="12700" dist="12700" dir="5400000" algn="t" rotWithShape="0">
              <a:srgbClr val="000000">
                <a:alpha val="49804"/>
              </a:srgbClr>
            </a:outerShdw>
          </a:effectLst>
        </p:spPr>
      </p:cxnSp>
      <p:cxnSp>
        <p:nvCxnSpPr>
          <p:cNvPr id="98" name="Straight Arrow Connector 97">
            <a:extLst>
              <a:ext uri="{FF2B5EF4-FFF2-40B4-BE49-F238E27FC236}">
                <a16:creationId xmlns:a16="http://schemas.microsoft.com/office/drawing/2014/main" id="{76FF34E8-B134-A6FF-8E60-A7DF7B08F149}"/>
              </a:ext>
            </a:extLst>
          </p:cNvPr>
          <p:cNvCxnSpPr/>
          <p:nvPr/>
        </p:nvCxnSpPr>
        <p:spPr bwMode="auto">
          <a:xfrm>
            <a:off x="7185025" y="2746612"/>
            <a:ext cx="4480560" cy="0"/>
          </a:xfrm>
          <a:prstGeom prst="straightConnector1">
            <a:avLst/>
          </a:prstGeom>
          <a:solidFill>
            <a:schemeClr val="accent1"/>
          </a:solidFill>
          <a:ln w="19050" cap="flat" cmpd="sng" algn="ctr">
            <a:solidFill>
              <a:srgbClr val="9B9B9B"/>
            </a:solidFill>
            <a:prstDash val="solid"/>
            <a:round/>
            <a:headEnd type="oval" w="med" len="med"/>
            <a:tailEnd type="none"/>
          </a:ln>
          <a:effectLst>
            <a:outerShdw blurRad="12700" dist="12700" dir="5400000" algn="t" rotWithShape="0">
              <a:srgbClr val="000000">
                <a:alpha val="49804"/>
              </a:srgbClr>
            </a:outerShdw>
          </a:effectLst>
        </p:spPr>
      </p:cxnSp>
      <p:sp>
        <p:nvSpPr>
          <p:cNvPr id="4112" name="TextBox 98">
            <a:extLst>
              <a:ext uri="{FF2B5EF4-FFF2-40B4-BE49-F238E27FC236}">
                <a16:creationId xmlns:a16="http://schemas.microsoft.com/office/drawing/2014/main" id="{EAF5934B-018F-B406-CAD8-2D2376A4E408}"/>
              </a:ext>
            </a:extLst>
          </p:cNvPr>
          <p:cNvSpPr txBox="1">
            <a:spLocks noChangeArrowheads="1"/>
          </p:cNvSpPr>
          <p:nvPr/>
        </p:nvSpPr>
        <p:spPr bwMode="auto">
          <a:xfrm>
            <a:off x="8433985" y="1530848"/>
            <a:ext cx="3204563" cy="116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6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rPr>
              <a:t>Improve How We Support the Segments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Update Workflows &amp; Service Level Agreements (SLAs)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Re-Align the Organization  </a:t>
            </a:r>
            <a:endParaRPr kumimoji="0" lang="en-US" altLang="en-US" sz="14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endParaRPr>
          </a:p>
        </p:txBody>
      </p:sp>
      <p:cxnSp>
        <p:nvCxnSpPr>
          <p:cNvPr id="103" name="Straight Arrow Connector 102">
            <a:extLst>
              <a:ext uri="{FF2B5EF4-FFF2-40B4-BE49-F238E27FC236}">
                <a16:creationId xmlns:a16="http://schemas.microsoft.com/office/drawing/2014/main" id="{90F04016-6BF7-880C-B6DF-49D1E0D179EB}"/>
              </a:ext>
            </a:extLst>
          </p:cNvPr>
          <p:cNvCxnSpPr/>
          <p:nvPr/>
        </p:nvCxnSpPr>
        <p:spPr bwMode="auto">
          <a:xfrm>
            <a:off x="8013700" y="3970390"/>
            <a:ext cx="3657600" cy="0"/>
          </a:xfrm>
          <a:prstGeom prst="straightConnector1">
            <a:avLst/>
          </a:prstGeom>
          <a:solidFill>
            <a:schemeClr val="accent1"/>
          </a:solidFill>
          <a:ln w="19050" cap="flat" cmpd="sng" algn="ctr">
            <a:solidFill>
              <a:srgbClr val="9B9B9B"/>
            </a:solidFill>
            <a:prstDash val="solid"/>
            <a:round/>
            <a:headEnd type="oval" w="med" len="med"/>
            <a:tailEnd type="none"/>
          </a:ln>
          <a:effectLst>
            <a:outerShdw blurRad="12700" dist="12700" dir="5400000" algn="t" rotWithShape="0">
              <a:srgbClr val="000000">
                <a:alpha val="49804"/>
              </a:srgbClr>
            </a:outerShdw>
          </a:effectLst>
        </p:spPr>
      </p:cxnSp>
      <p:cxnSp>
        <p:nvCxnSpPr>
          <p:cNvPr id="107" name="Straight Arrow Connector 106">
            <a:extLst>
              <a:ext uri="{FF2B5EF4-FFF2-40B4-BE49-F238E27FC236}">
                <a16:creationId xmlns:a16="http://schemas.microsoft.com/office/drawing/2014/main" id="{A81A0819-9F24-8D82-7DFC-771692BDD11A}"/>
              </a:ext>
            </a:extLst>
          </p:cNvPr>
          <p:cNvCxnSpPr>
            <a:cxnSpLocks/>
          </p:cNvCxnSpPr>
          <p:nvPr/>
        </p:nvCxnSpPr>
        <p:spPr bwMode="auto">
          <a:xfrm>
            <a:off x="500850" y="2754549"/>
            <a:ext cx="4480560" cy="0"/>
          </a:xfrm>
          <a:prstGeom prst="straightConnector1">
            <a:avLst/>
          </a:prstGeom>
          <a:solidFill>
            <a:schemeClr val="accent1"/>
          </a:solidFill>
          <a:ln w="19050" cap="flat" cmpd="sng" algn="ctr">
            <a:solidFill>
              <a:srgbClr val="9B9B9B"/>
            </a:solidFill>
            <a:prstDash val="solid"/>
            <a:round/>
            <a:headEnd type="none" w="med" len="med"/>
            <a:tailEnd type="oval"/>
          </a:ln>
          <a:effectLst>
            <a:outerShdw blurRad="12700" dist="12700" dir="5400000" algn="t" rotWithShape="0">
              <a:srgbClr val="000000">
                <a:alpha val="49804"/>
              </a:srgbClr>
            </a:outerShdw>
          </a:effectLst>
        </p:spPr>
      </p:cxnSp>
      <p:cxnSp>
        <p:nvCxnSpPr>
          <p:cNvPr id="110" name="Straight Arrow Connector 109">
            <a:extLst>
              <a:ext uri="{FF2B5EF4-FFF2-40B4-BE49-F238E27FC236}">
                <a16:creationId xmlns:a16="http://schemas.microsoft.com/office/drawing/2014/main" id="{8A866AE3-0BEB-BEED-DE93-5CDB909751C3}"/>
              </a:ext>
            </a:extLst>
          </p:cNvPr>
          <p:cNvCxnSpPr/>
          <p:nvPr/>
        </p:nvCxnSpPr>
        <p:spPr bwMode="auto">
          <a:xfrm>
            <a:off x="7185025" y="5749137"/>
            <a:ext cx="4480560" cy="0"/>
          </a:xfrm>
          <a:prstGeom prst="straightConnector1">
            <a:avLst/>
          </a:prstGeom>
          <a:solidFill>
            <a:schemeClr val="accent1"/>
          </a:solidFill>
          <a:ln w="19050" cap="flat" cmpd="sng" algn="ctr">
            <a:solidFill>
              <a:srgbClr val="9B9B9B"/>
            </a:solidFill>
            <a:prstDash val="solid"/>
            <a:round/>
            <a:headEnd type="oval" w="med" len="med"/>
            <a:tailEnd type="none"/>
          </a:ln>
          <a:effectLst>
            <a:outerShdw blurRad="12700" dist="12700" dir="5400000" algn="t" rotWithShape="0">
              <a:srgbClr val="000000">
                <a:alpha val="49804"/>
              </a:srgbClr>
            </a:outerShdw>
          </a:effectLst>
        </p:spPr>
      </p:cxnSp>
      <p:sp>
        <p:nvSpPr>
          <p:cNvPr id="2" name="Hexagon 1">
            <a:extLst>
              <a:ext uri="{FF2B5EF4-FFF2-40B4-BE49-F238E27FC236}">
                <a16:creationId xmlns:a16="http://schemas.microsoft.com/office/drawing/2014/main" id="{90308638-661C-039E-6C71-8E4F9838C1A2}"/>
              </a:ext>
            </a:extLst>
          </p:cNvPr>
          <p:cNvSpPr/>
          <p:nvPr/>
        </p:nvSpPr>
        <p:spPr bwMode="auto">
          <a:xfrm>
            <a:off x="4544074" y="2931538"/>
            <a:ext cx="3103847" cy="2687830"/>
          </a:xfrm>
          <a:prstGeom prst="hexagon">
            <a:avLst/>
          </a:prstGeom>
          <a:solidFill>
            <a:schemeClr val="bg1"/>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1417C"/>
              </a:solidFill>
              <a:effectLst/>
              <a:uLnTx/>
              <a:uFillTx/>
              <a:latin typeface="Arial"/>
              <a:ea typeface="+mn-ea"/>
              <a:cs typeface="+mn-cs"/>
            </a:endParaRPr>
          </a:p>
        </p:txBody>
      </p:sp>
      <p:sp>
        <p:nvSpPr>
          <p:cNvPr id="4" name="TextBox 3">
            <a:extLst>
              <a:ext uri="{FF2B5EF4-FFF2-40B4-BE49-F238E27FC236}">
                <a16:creationId xmlns:a16="http://schemas.microsoft.com/office/drawing/2014/main" id="{B639023C-91E6-5964-7C65-1D0FE90EDECC}"/>
              </a:ext>
            </a:extLst>
          </p:cNvPr>
          <p:cNvSpPr txBox="1"/>
          <p:nvPr/>
        </p:nvSpPr>
        <p:spPr>
          <a:xfrm>
            <a:off x="4754185" y="3289220"/>
            <a:ext cx="2637384" cy="19697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5359C"/>
                </a:solidFill>
                <a:effectLst/>
                <a:uLnTx/>
                <a:uFillTx/>
                <a:latin typeface="Arial"/>
                <a:ea typeface="+mn-ea"/>
                <a:cs typeface="+mn-cs"/>
              </a:rPr>
              <a:t>Our Goal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25359C"/>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Optimize our ability to support NorAm’s operating &amp; financial needs by embracing the global community to which we belong and fully leveraging best practices related to processes, tools, technology and resources to accomplish our objectives. </a:t>
            </a:r>
          </a:p>
        </p:txBody>
      </p:sp>
      <p:sp>
        <p:nvSpPr>
          <p:cNvPr id="5" name="Title 4">
            <a:extLst>
              <a:ext uri="{FF2B5EF4-FFF2-40B4-BE49-F238E27FC236}">
                <a16:creationId xmlns:a16="http://schemas.microsoft.com/office/drawing/2014/main" id="{C62FA175-96C1-D01B-2A68-94BC7778420E}"/>
              </a:ext>
            </a:extLst>
          </p:cNvPr>
          <p:cNvSpPr>
            <a:spLocks noGrp="1"/>
          </p:cNvSpPr>
          <p:nvPr>
            <p:ph type="title"/>
          </p:nvPr>
        </p:nvSpPr>
        <p:spPr>
          <a:xfrm>
            <a:off x="107361" y="103377"/>
            <a:ext cx="11586633" cy="560923"/>
          </a:xfrm>
        </p:spPr>
        <p:txBody>
          <a:bodyPr/>
          <a:lstStyle/>
          <a:p>
            <a:r>
              <a:rPr lang="en-US" sz="2800" b="1">
                <a:solidFill>
                  <a:srgbClr val="25359C"/>
                </a:solidFill>
              </a:rPr>
              <a:t>Evolution of Finance Shared Services</a:t>
            </a:r>
          </a:p>
        </p:txBody>
      </p:sp>
      <p:sp>
        <p:nvSpPr>
          <p:cNvPr id="8" name="TextBox 98">
            <a:extLst>
              <a:ext uri="{FF2B5EF4-FFF2-40B4-BE49-F238E27FC236}">
                <a16:creationId xmlns:a16="http://schemas.microsoft.com/office/drawing/2014/main" id="{5ABACD55-02E9-8CC1-37DF-03E1EC0A7FB2}"/>
              </a:ext>
            </a:extLst>
          </p:cNvPr>
          <p:cNvSpPr txBox="1">
            <a:spLocks noChangeArrowheads="1"/>
          </p:cNvSpPr>
          <p:nvPr/>
        </p:nvSpPr>
        <p:spPr bwMode="auto">
          <a:xfrm>
            <a:off x="489245" y="4531849"/>
            <a:ext cx="339773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6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rPr>
              <a:t>Evaluate &amp; Adopt Best Practices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altLang="en-US" sz="1200" b="0" i="0" u="none" strike="noStrike" kern="1200" cap="none" spc="0" normalizeH="0" baseline="0" noProof="0">
                <a:ln>
                  <a:noFill/>
                </a:ln>
                <a:solidFill>
                  <a:srgbClr val="25359C"/>
                </a:solidFill>
                <a:effectLst/>
                <a:uLnTx/>
                <a:uFillTx/>
                <a:latin typeface="Arial"/>
                <a:ea typeface="+mn-ea"/>
                <a:cs typeface="+mn-cs"/>
              </a:rPr>
              <a:t>Implement the </a:t>
            </a:r>
            <a:r>
              <a:rPr kumimoji="0" lang="en-US" altLang="en-US" sz="1200" b="0" i="0" u="none" strike="noStrike" kern="1200" cap="none" spc="0" normalizeH="0" baseline="0" noProof="0" err="1">
                <a:ln>
                  <a:noFill/>
                </a:ln>
                <a:solidFill>
                  <a:srgbClr val="25359C"/>
                </a:solidFill>
                <a:effectLst/>
                <a:uLnTx/>
                <a:uFillTx/>
                <a:latin typeface="Arial"/>
                <a:ea typeface="+mn-ea"/>
                <a:cs typeface="+mn-cs"/>
              </a:rPr>
              <a:t>SoFinance</a:t>
            </a:r>
            <a:r>
              <a:rPr kumimoji="0" lang="en-US" altLang="en-US" sz="1200" b="0" i="0" u="none" strike="noStrike" kern="1200" cap="none" spc="0" normalizeH="0" baseline="0" noProof="0">
                <a:ln>
                  <a:noFill/>
                </a:ln>
                <a:solidFill>
                  <a:srgbClr val="25359C"/>
                </a:solidFill>
                <a:effectLst/>
                <a:uLnTx/>
                <a:uFillTx/>
                <a:latin typeface="Arial"/>
                <a:ea typeface="+mn-ea"/>
                <a:cs typeface="+mn-cs"/>
              </a:rPr>
              <a:t> System &amp; Processes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altLang="en-US" sz="1200" b="0" i="0" u="none" strike="noStrike" kern="1200" cap="none" spc="0" normalizeH="0" baseline="0" noProof="0">
                <a:ln>
                  <a:noFill/>
                </a:ln>
                <a:solidFill>
                  <a:srgbClr val="25359C"/>
                </a:solidFill>
                <a:effectLst/>
                <a:uLnTx/>
                <a:uFillTx/>
                <a:latin typeface="Arial"/>
                <a:ea typeface="+mn-ea"/>
                <a:cs typeface="+mn-cs"/>
              </a:rPr>
              <a:t>Ensure Work is Completed by the Right Resources in the Right Place</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altLang="en-US" sz="1200" b="0" i="0" u="none" strike="noStrike" kern="1200" cap="none" spc="0" normalizeH="0" baseline="0" noProof="0">
                <a:ln>
                  <a:noFill/>
                </a:ln>
                <a:solidFill>
                  <a:srgbClr val="25359C"/>
                </a:solidFill>
                <a:effectLst/>
                <a:uLnTx/>
                <a:uFillTx/>
                <a:latin typeface="Arial"/>
                <a:ea typeface="+mn-ea"/>
                <a:cs typeface="+mn-cs"/>
              </a:rPr>
              <a:t>Align With Industry Standards</a:t>
            </a:r>
          </a:p>
        </p:txBody>
      </p:sp>
      <p:sp>
        <p:nvSpPr>
          <p:cNvPr id="9" name="TextBox 98">
            <a:extLst>
              <a:ext uri="{FF2B5EF4-FFF2-40B4-BE49-F238E27FC236}">
                <a16:creationId xmlns:a16="http://schemas.microsoft.com/office/drawing/2014/main" id="{84FA32E8-C305-E742-E7B8-479D37A3481C}"/>
              </a:ext>
            </a:extLst>
          </p:cNvPr>
          <p:cNvSpPr txBox="1">
            <a:spLocks noChangeArrowheads="1"/>
          </p:cNvSpPr>
          <p:nvPr/>
        </p:nvSpPr>
        <p:spPr bwMode="auto">
          <a:xfrm>
            <a:off x="489245" y="1961736"/>
            <a:ext cx="3878980"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6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rPr>
              <a:t>Prepare for S/4HANA</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Document Standard Operating Procedures (SOPs)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Due Diligence for Data Migration</a:t>
            </a:r>
          </a:p>
        </p:txBody>
      </p:sp>
      <p:sp>
        <p:nvSpPr>
          <p:cNvPr id="11" name="TextBox 10">
            <a:extLst>
              <a:ext uri="{FF2B5EF4-FFF2-40B4-BE49-F238E27FC236}">
                <a16:creationId xmlns:a16="http://schemas.microsoft.com/office/drawing/2014/main" id="{46A2C727-CE65-F312-690C-86299DC7AF46}"/>
              </a:ext>
            </a:extLst>
          </p:cNvPr>
          <p:cNvSpPr txBox="1"/>
          <p:nvPr/>
        </p:nvSpPr>
        <p:spPr>
          <a:xfrm>
            <a:off x="8433985" y="4885792"/>
            <a:ext cx="3491399" cy="82330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rPr>
              <a:t>Improve Internal Controls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Identify an internal controls leader</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Foster a strong control environment</a:t>
            </a:r>
          </a:p>
        </p:txBody>
      </p:sp>
      <p:sp>
        <p:nvSpPr>
          <p:cNvPr id="14" name="TextBox 13">
            <a:extLst>
              <a:ext uri="{FF2B5EF4-FFF2-40B4-BE49-F238E27FC236}">
                <a16:creationId xmlns:a16="http://schemas.microsoft.com/office/drawing/2014/main" id="{DD997711-7ED7-0BFE-D6D3-F38555728077}"/>
              </a:ext>
            </a:extLst>
          </p:cNvPr>
          <p:cNvSpPr txBox="1"/>
          <p:nvPr/>
        </p:nvSpPr>
        <p:spPr>
          <a:xfrm>
            <a:off x="8433985" y="3153466"/>
            <a:ext cx="3508020" cy="82330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rPr>
              <a:t>Engage &amp; Develop Our People</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Foster a Sense of Community</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Leverage Career Development Resources</a:t>
            </a:r>
          </a:p>
        </p:txBody>
      </p:sp>
      <p:sp>
        <p:nvSpPr>
          <p:cNvPr id="16" name="TextBox 15">
            <a:extLst>
              <a:ext uri="{FF2B5EF4-FFF2-40B4-BE49-F238E27FC236}">
                <a16:creationId xmlns:a16="http://schemas.microsoft.com/office/drawing/2014/main" id="{5C7C2880-F8D6-0841-3507-A128EED5D097}"/>
              </a:ext>
            </a:extLst>
          </p:cNvPr>
          <p:cNvSpPr txBox="1"/>
          <p:nvPr/>
        </p:nvSpPr>
        <p:spPr>
          <a:xfrm>
            <a:off x="489245" y="2990437"/>
            <a:ext cx="3398549" cy="103105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a:ln>
                  <a:noFill/>
                </a:ln>
                <a:solidFill>
                  <a:srgbClr val="25359C"/>
                </a:solidFill>
                <a:effectLst/>
                <a:uLnTx/>
                <a:uFillTx/>
                <a:latin typeface="Arial" panose="020B0604020202020204" pitchFamily="34" charset="0"/>
                <a:ea typeface="+mn-ea"/>
                <a:cs typeface="Arial" panose="020B0604020202020204" pitchFamily="34" charset="0"/>
              </a:rPr>
              <a:t>Support Sodexo’s Mergers &amp; Acquisitions (M&amp;A) Priorities</a:t>
            </a:r>
          </a:p>
          <a:p>
            <a:pPr marL="171450" marR="0" lvl="0" indent="-111125" algn="l" defTabSz="914377" rtl="0" eaLnBrk="1" fontAlgn="auto" latinLnBrk="0" hangingPunct="1">
              <a:lnSpc>
                <a:spcPct val="100000"/>
              </a:lnSpc>
              <a:spcBef>
                <a:spcPts val="0"/>
              </a:spcBef>
              <a:spcAft>
                <a:spcPts val="300"/>
              </a:spcAft>
              <a:buClr>
                <a:srgbClr val="00B0F0"/>
              </a:buClr>
              <a:buSzTx/>
              <a:buFont typeface="Wingdings" panose="05000000000000000000" pitchFamily="2" charset="2"/>
              <a:buChar char="§"/>
              <a:tabLst/>
              <a:defRPr/>
            </a:pPr>
            <a:r>
              <a:rPr kumimoji="0" lang="en-US" sz="1200" b="0" i="0" u="none" strike="noStrike" kern="1200" cap="none" spc="0" normalizeH="0" baseline="0" noProof="0">
                <a:ln>
                  <a:noFill/>
                </a:ln>
                <a:solidFill>
                  <a:srgbClr val="25359C"/>
                </a:solidFill>
                <a:effectLst/>
                <a:uLnTx/>
                <a:uFillTx/>
                <a:latin typeface="Arial"/>
                <a:ea typeface="+mn-ea"/>
                <a:cs typeface="+mn-cs"/>
              </a:rPr>
              <a:t>Streamline &amp; Optimize Financial Integration of Acquisitions</a:t>
            </a:r>
          </a:p>
        </p:txBody>
      </p:sp>
      <p:sp>
        <p:nvSpPr>
          <p:cNvPr id="3" name="TextBox 2">
            <a:extLst>
              <a:ext uri="{FF2B5EF4-FFF2-40B4-BE49-F238E27FC236}">
                <a16:creationId xmlns:a16="http://schemas.microsoft.com/office/drawing/2014/main" id="{07F80756-8A8D-D837-EB9A-855ED3FDF5C0}"/>
              </a:ext>
            </a:extLst>
          </p:cNvPr>
          <p:cNvSpPr txBox="1"/>
          <p:nvPr/>
        </p:nvSpPr>
        <p:spPr>
          <a:xfrm>
            <a:off x="188992" y="683539"/>
            <a:ext cx="42813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1417C">
                    <a:lumMod val="60000"/>
                    <a:lumOff val="40000"/>
                  </a:srgbClr>
                </a:solidFill>
                <a:effectLst/>
                <a:uLnTx/>
                <a:uFillTx/>
                <a:latin typeface="Arial"/>
                <a:ea typeface="+mn-ea"/>
                <a:cs typeface="HelveticaNeueLT Std Lt"/>
              </a:rPr>
              <a:t>Our priorities for FY24-25</a:t>
            </a:r>
          </a:p>
        </p:txBody>
      </p:sp>
      <p:sp>
        <p:nvSpPr>
          <p:cNvPr id="10" name="Rectangle: Rounded Corners 9">
            <a:extLst>
              <a:ext uri="{FF2B5EF4-FFF2-40B4-BE49-F238E27FC236}">
                <a16:creationId xmlns:a16="http://schemas.microsoft.com/office/drawing/2014/main" id="{5884C7E9-CFC8-A908-37A2-6BDD4870F32C}"/>
              </a:ext>
            </a:extLst>
          </p:cNvPr>
          <p:cNvSpPr/>
          <p:nvPr/>
        </p:nvSpPr>
        <p:spPr bwMode="auto">
          <a:xfrm>
            <a:off x="8063025" y="1298986"/>
            <a:ext cx="3878980" cy="163255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0638727E-1191-7519-1869-8A11DD1A1CAC}"/>
              </a:ext>
            </a:extLst>
          </p:cNvPr>
          <p:cNvSpPr/>
          <p:nvPr/>
        </p:nvSpPr>
        <p:spPr bwMode="auto">
          <a:xfrm>
            <a:off x="164889" y="4309668"/>
            <a:ext cx="3878980" cy="163255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4206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AC9C40-84C2-C599-1BC8-7C57C9895277}"/>
              </a:ext>
            </a:extLst>
          </p:cNvPr>
          <p:cNvPicPr>
            <a:picLocks noChangeAspect="1"/>
          </p:cNvPicPr>
          <p:nvPr/>
        </p:nvPicPr>
        <p:blipFill>
          <a:blip r:embed="rId3"/>
          <a:stretch>
            <a:fillRect/>
          </a:stretch>
        </p:blipFill>
        <p:spPr>
          <a:xfrm>
            <a:off x="8092041" y="2131901"/>
            <a:ext cx="3279778" cy="2358295"/>
          </a:xfrm>
          <a:prstGeom prst="rect">
            <a:avLst/>
          </a:prstGeom>
        </p:spPr>
      </p:pic>
      <p:sp>
        <p:nvSpPr>
          <p:cNvPr id="6" name="TextBox 5">
            <a:extLst>
              <a:ext uri="{FF2B5EF4-FFF2-40B4-BE49-F238E27FC236}">
                <a16:creationId xmlns:a16="http://schemas.microsoft.com/office/drawing/2014/main" id="{B3E0E71A-5F76-6D2A-5417-D88463863994}"/>
              </a:ext>
            </a:extLst>
          </p:cNvPr>
          <p:cNvSpPr txBox="1"/>
          <p:nvPr/>
        </p:nvSpPr>
        <p:spPr>
          <a:xfrm>
            <a:off x="8554430" y="3763730"/>
            <a:ext cx="27361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Continued NorAm Service Hours &amp; Contact Process</a:t>
            </a:r>
          </a:p>
        </p:txBody>
      </p:sp>
      <p:grpSp>
        <p:nvGrpSpPr>
          <p:cNvPr id="35" name="Group 34">
            <a:extLst>
              <a:ext uri="{FF2B5EF4-FFF2-40B4-BE49-F238E27FC236}">
                <a16:creationId xmlns:a16="http://schemas.microsoft.com/office/drawing/2014/main" id="{DD89515D-455A-7D7C-EC95-CA4EDDD6C096}"/>
              </a:ext>
            </a:extLst>
          </p:cNvPr>
          <p:cNvGrpSpPr/>
          <p:nvPr/>
        </p:nvGrpSpPr>
        <p:grpSpPr>
          <a:xfrm>
            <a:off x="8082679" y="2934170"/>
            <a:ext cx="474175" cy="464939"/>
            <a:chOff x="8144897" y="3293722"/>
            <a:chExt cx="474175" cy="464939"/>
          </a:xfrm>
        </p:grpSpPr>
        <p:sp>
          <p:nvSpPr>
            <p:cNvPr id="36" name="Rectangle: Rounded Corners 35">
              <a:extLst>
                <a:ext uri="{FF2B5EF4-FFF2-40B4-BE49-F238E27FC236}">
                  <a16:creationId xmlns:a16="http://schemas.microsoft.com/office/drawing/2014/main" id="{87C876F7-9144-6835-4EDF-30A8648FF26A}"/>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37" name="Ink 36">
                  <a:extLst>
                    <a:ext uri="{FF2B5EF4-FFF2-40B4-BE49-F238E27FC236}">
                      <a16:creationId xmlns:a16="http://schemas.microsoft.com/office/drawing/2014/main" id="{1EA06E8E-86CA-A5FF-59B6-DB4DC525E257}"/>
                    </a:ext>
                  </a:extLst>
                </p14:cNvPr>
                <p14:cNvContentPartPr/>
                <p14:nvPr/>
              </p14:nvContentPartPr>
              <p14:xfrm>
                <a:off x="8274087" y="3293722"/>
                <a:ext cx="344985" cy="369706"/>
              </p14:xfrm>
            </p:contentPart>
          </mc:Choice>
          <mc:Fallback xmlns="">
            <p:pic>
              <p:nvPicPr>
                <p:cNvPr id="37" name="Ink 36">
                  <a:extLst>
                    <a:ext uri="{FF2B5EF4-FFF2-40B4-BE49-F238E27FC236}">
                      <a16:creationId xmlns:a16="http://schemas.microsoft.com/office/drawing/2014/main" id="{1EA06E8E-86CA-A5FF-59B6-DB4DC525E257}"/>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193" name="Group 192">
            <a:extLst>
              <a:ext uri="{FF2B5EF4-FFF2-40B4-BE49-F238E27FC236}">
                <a16:creationId xmlns:a16="http://schemas.microsoft.com/office/drawing/2014/main" id="{E4E855E5-8267-88F5-936F-9402300D464D}"/>
              </a:ext>
            </a:extLst>
          </p:cNvPr>
          <p:cNvGrpSpPr/>
          <p:nvPr/>
        </p:nvGrpSpPr>
        <p:grpSpPr>
          <a:xfrm>
            <a:off x="411151" y="1355234"/>
            <a:ext cx="11338560" cy="731520"/>
            <a:chOff x="590550" y="2410520"/>
            <a:chExt cx="11338560" cy="731520"/>
          </a:xfrm>
        </p:grpSpPr>
        <p:cxnSp>
          <p:nvCxnSpPr>
            <p:cNvPr id="160" name="Straight Connector 159">
              <a:extLst>
                <a:ext uri="{FF2B5EF4-FFF2-40B4-BE49-F238E27FC236}">
                  <a16:creationId xmlns:a16="http://schemas.microsoft.com/office/drawing/2014/main" id="{12C3F78E-2A9D-3D91-AC19-63359935DCFE}"/>
                </a:ext>
              </a:extLst>
            </p:cNvPr>
            <p:cNvCxnSpPr/>
            <p:nvPr/>
          </p:nvCxnSpPr>
          <p:spPr>
            <a:xfrm>
              <a:off x="590550" y="2933700"/>
              <a:ext cx="11338560" cy="0"/>
            </a:xfrm>
            <a:prstGeom prst="line">
              <a:avLst/>
            </a:prstGeom>
            <a:ln w="28575">
              <a:solidFill>
                <a:schemeClr val="accent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1" name="Rectangle 190">
              <a:extLst>
                <a:ext uri="{FF2B5EF4-FFF2-40B4-BE49-F238E27FC236}">
                  <a16:creationId xmlns:a16="http://schemas.microsoft.com/office/drawing/2014/main" id="{B3E36B1A-7E9C-87D0-B984-2526B0ABC47C}"/>
                </a:ext>
              </a:extLst>
            </p:cNvPr>
            <p:cNvSpPr/>
            <p:nvPr/>
          </p:nvSpPr>
          <p:spPr>
            <a:xfrm>
              <a:off x="7890897" y="2410520"/>
              <a:ext cx="254000"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2" name="Rectangle 191">
              <a:extLst>
                <a:ext uri="{FF2B5EF4-FFF2-40B4-BE49-F238E27FC236}">
                  <a16:creationId xmlns:a16="http://schemas.microsoft.com/office/drawing/2014/main" id="{FFE81969-9E2E-4F1A-F2B0-2773E0AD6943}"/>
                </a:ext>
              </a:extLst>
            </p:cNvPr>
            <p:cNvSpPr/>
            <p:nvPr/>
          </p:nvSpPr>
          <p:spPr>
            <a:xfrm>
              <a:off x="4152724" y="2410520"/>
              <a:ext cx="254000"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5" name="Title 4">
            <a:extLst>
              <a:ext uri="{FF2B5EF4-FFF2-40B4-BE49-F238E27FC236}">
                <a16:creationId xmlns:a16="http://schemas.microsoft.com/office/drawing/2014/main" id="{7670BE6C-7C84-CAA6-5834-B05B4E248CB0}"/>
              </a:ext>
            </a:extLst>
          </p:cNvPr>
          <p:cNvSpPr>
            <a:spLocks noGrp="1"/>
          </p:cNvSpPr>
          <p:nvPr>
            <p:ph type="title"/>
          </p:nvPr>
        </p:nvSpPr>
        <p:spPr>
          <a:xfrm>
            <a:off x="443279" y="143566"/>
            <a:ext cx="11268939" cy="886397"/>
          </a:xfrm>
        </p:spPr>
        <p:txBody>
          <a:bodyPr/>
          <a:lstStyle/>
          <a:p>
            <a:r>
              <a:rPr lang="en-US" sz="3200"/>
              <a:t>Optimizing Finance Shared Services Support to NorAm</a:t>
            </a:r>
          </a:p>
        </p:txBody>
      </p:sp>
      <p:sp>
        <p:nvSpPr>
          <p:cNvPr id="162" name="TextBox 161">
            <a:extLst>
              <a:ext uri="{FF2B5EF4-FFF2-40B4-BE49-F238E27FC236}">
                <a16:creationId xmlns:a16="http://schemas.microsoft.com/office/drawing/2014/main" id="{D60A04B4-6352-115E-CCD0-194C47EF2EB4}"/>
              </a:ext>
            </a:extLst>
          </p:cNvPr>
          <p:cNvSpPr txBox="1"/>
          <p:nvPr/>
        </p:nvSpPr>
        <p:spPr>
          <a:xfrm>
            <a:off x="322639" y="1911512"/>
            <a:ext cx="40748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5359C"/>
                </a:solidFill>
                <a:effectLst/>
                <a:uLnTx/>
                <a:uFillTx/>
                <a:latin typeface="Arial" panose="020B0604020202020204"/>
                <a:ea typeface="+mn-ea"/>
                <a:cs typeface="+mn-cs"/>
              </a:rPr>
              <a:t>Leveraging Best Practices, Knowledge, Technology  &amp; Innovation</a:t>
            </a:r>
          </a:p>
        </p:txBody>
      </p:sp>
      <p:pic>
        <p:nvPicPr>
          <p:cNvPr id="169" name="Graphic 168" descr="Handshake outline">
            <a:extLst>
              <a:ext uri="{FF2B5EF4-FFF2-40B4-BE49-F238E27FC236}">
                <a16:creationId xmlns:a16="http://schemas.microsoft.com/office/drawing/2014/main" id="{BBA058B1-5BFD-74CA-43B5-55059431BE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4818" y="1048358"/>
            <a:ext cx="896838" cy="896838"/>
          </a:xfrm>
          <a:prstGeom prst="rect">
            <a:avLst/>
          </a:prstGeom>
        </p:spPr>
      </p:pic>
      <p:grpSp>
        <p:nvGrpSpPr>
          <p:cNvPr id="13" name="Group 12">
            <a:extLst>
              <a:ext uri="{FF2B5EF4-FFF2-40B4-BE49-F238E27FC236}">
                <a16:creationId xmlns:a16="http://schemas.microsoft.com/office/drawing/2014/main" id="{D1773163-0D32-4C38-2D98-690826EB5A7B}"/>
              </a:ext>
            </a:extLst>
          </p:cNvPr>
          <p:cNvGrpSpPr/>
          <p:nvPr/>
        </p:nvGrpSpPr>
        <p:grpSpPr>
          <a:xfrm>
            <a:off x="447034" y="2895379"/>
            <a:ext cx="474175" cy="464939"/>
            <a:chOff x="8144897" y="3293722"/>
            <a:chExt cx="474175" cy="464939"/>
          </a:xfrm>
        </p:grpSpPr>
        <p:sp>
          <p:nvSpPr>
            <p:cNvPr id="194" name="Rectangle: Rounded Corners 193">
              <a:extLst>
                <a:ext uri="{FF2B5EF4-FFF2-40B4-BE49-F238E27FC236}">
                  <a16:creationId xmlns:a16="http://schemas.microsoft.com/office/drawing/2014/main" id="{41C5FAFE-856F-778D-5541-696F36F0E885}"/>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75F4CB65-3097-990E-394D-32B3B4D25251}"/>
                    </a:ext>
                  </a:extLst>
                </p14:cNvPr>
                <p14:cNvContentPartPr/>
                <p14:nvPr/>
              </p14:nvContentPartPr>
              <p14:xfrm>
                <a:off x="8274087" y="3293722"/>
                <a:ext cx="344985" cy="369706"/>
              </p14:xfrm>
            </p:contentPart>
          </mc:Choice>
          <mc:Fallback xmlns="">
            <p:pic>
              <p:nvPicPr>
                <p:cNvPr id="3" name="Ink 2">
                  <a:extLst>
                    <a:ext uri="{FF2B5EF4-FFF2-40B4-BE49-F238E27FC236}">
                      <a16:creationId xmlns:a16="http://schemas.microsoft.com/office/drawing/2014/main" id="{75F4CB65-3097-990E-394D-32B3B4D25251}"/>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14" name="Group 13">
            <a:extLst>
              <a:ext uri="{FF2B5EF4-FFF2-40B4-BE49-F238E27FC236}">
                <a16:creationId xmlns:a16="http://schemas.microsoft.com/office/drawing/2014/main" id="{B75776EE-AAE7-6724-D66F-5290FC3CDC8C}"/>
              </a:ext>
            </a:extLst>
          </p:cNvPr>
          <p:cNvGrpSpPr/>
          <p:nvPr/>
        </p:nvGrpSpPr>
        <p:grpSpPr>
          <a:xfrm>
            <a:off x="447034" y="3794903"/>
            <a:ext cx="474175" cy="464939"/>
            <a:chOff x="8144897" y="3293722"/>
            <a:chExt cx="474175" cy="464939"/>
          </a:xfrm>
        </p:grpSpPr>
        <p:sp>
          <p:nvSpPr>
            <p:cNvPr id="15" name="Rectangle: Rounded Corners 14">
              <a:extLst>
                <a:ext uri="{FF2B5EF4-FFF2-40B4-BE49-F238E27FC236}">
                  <a16:creationId xmlns:a16="http://schemas.microsoft.com/office/drawing/2014/main" id="{8F5D1D2D-546C-A7C3-1FB8-3ED1EB52FCA2}"/>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267E2BDA-9187-3E4D-B07A-DCFB67B17ACA}"/>
                    </a:ext>
                  </a:extLst>
                </p14:cNvPr>
                <p14:cNvContentPartPr/>
                <p14:nvPr/>
              </p14:nvContentPartPr>
              <p14:xfrm>
                <a:off x="8274087" y="3293722"/>
                <a:ext cx="344985" cy="369706"/>
              </p14:xfrm>
            </p:contentPart>
          </mc:Choice>
          <mc:Fallback xmlns="">
            <p:pic>
              <p:nvPicPr>
                <p:cNvPr id="16" name="Ink 15">
                  <a:extLst>
                    <a:ext uri="{FF2B5EF4-FFF2-40B4-BE49-F238E27FC236}">
                      <a16:creationId xmlns:a16="http://schemas.microsoft.com/office/drawing/2014/main" id="{267E2BDA-9187-3E4D-B07A-DCFB67B17ACA}"/>
                    </a:ext>
                  </a:extLst>
                </p:cNvPr>
                <p:cNvPicPr/>
                <p:nvPr/>
              </p:nvPicPr>
              <p:blipFill>
                <a:blip r:embed="rId5"/>
                <a:stretch>
                  <a:fillRect/>
                </a:stretch>
              </p:blipFill>
              <p:spPr>
                <a:xfrm>
                  <a:off x="8235955" y="3255563"/>
                  <a:ext cx="420889" cy="445663"/>
                </a:xfrm>
                <a:prstGeom prst="rect">
                  <a:avLst/>
                </a:prstGeom>
              </p:spPr>
            </p:pic>
          </mc:Fallback>
        </mc:AlternateContent>
      </p:grpSp>
      <p:pic>
        <p:nvPicPr>
          <p:cNvPr id="28" name="Picture 27">
            <a:extLst>
              <a:ext uri="{FF2B5EF4-FFF2-40B4-BE49-F238E27FC236}">
                <a16:creationId xmlns:a16="http://schemas.microsoft.com/office/drawing/2014/main" id="{DFD6F525-E019-1757-8ADC-1B50B0DAE30B}"/>
              </a:ext>
            </a:extLst>
          </p:cNvPr>
          <p:cNvPicPr>
            <a:picLocks noChangeAspect="1"/>
          </p:cNvPicPr>
          <p:nvPr/>
        </p:nvPicPr>
        <p:blipFill>
          <a:blip r:embed="rId10"/>
          <a:stretch>
            <a:fillRect/>
          </a:stretch>
        </p:blipFill>
        <p:spPr>
          <a:xfrm>
            <a:off x="1300105" y="1029963"/>
            <a:ext cx="3079585" cy="914400"/>
          </a:xfrm>
          <a:prstGeom prst="rect">
            <a:avLst/>
          </a:prstGeom>
        </p:spPr>
      </p:pic>
      <p:sp>
        <p:nvSpPr>
          <p:cNvPr id="44" name="TextBox 43">
            <a:extLst>
              <a:ext uri="{FF2B5EF4-FFF2-40B4-BE49-F238E27FC236}">
                <a16:creationId xmlns:a16="http://schemas.microsoft.com/office/drawing/2014/main" id="{B77F5CD8-D8D7-1ED7-1B2C-2CCD9FA98BF3}"/>
              </a:ext>
            </a:extLst>
          </p:cNvPr>
          <p:cNvSpPr txBox="1"/>
          <p:nvPr/>
        </p:nvSpPr>
        <p:spPr>
          <a:xfrm>
            <a:off x="1055398" y="2788816"/>
            <a:ext cx="3279882" cy="83099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Re-structure NorAm Segment Support Teams to Provide End-to-End Segment Accounting Support</a:t>
            </a:r>
          </a:p>
        </p:txBody>
      </p:sp>
      <p:sp>
        <p:nvSpPr>
          <p:cNvPr id="45" name="TextBox 44">
            <a:extLst>
              <a:ext uri="{FF2B5EF4-FFF2-40B4-BE49-F238E27FC236}">
                <a16:creationId xmlns:a16="http://schemas.microsoft.com/office/drawing/2014/main" id="{A8044047-D6B5-04F0-0A68-2087D0E5ED2E}"/>
              </a:ext>
            </a:extLst>
          </p:cNvPr>
          <p:cNvSpPr txBox="1"/>
          <p:nvPr/>
        </p:nvSpPr>
        <p:spPr>
          <a:xfrm>
            <a:off x="1030786" y="3710197"/>
            <a:ext cx="3304494"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Establish One Single Point of Contact per Cost Center</a:t>
            </a:r>
          </a:p>
        </p:txBody>
      </p:sp>
      <p:grpSp>
        <p:nvGrpSpPr>
          <p:cNvPr id="40" name="Group 39">
            <a:extLst>
              <a:ext uri="{FF2B5EF4-FFF2-40B4-BE49-F238E27FC236}">
                <a16:creationId xmlns:a16="http://schemas.microsoft.com/office/drawing/2014/main" id="{AFCD8EEE-C996-F538-74C6-AEE81F731421}"/>
              </a:ext>
            </a:extLst>
          </p:cNvPr>
          <p:cNvGrpSpPr/>
          <p:nvPr/>
        </p:nvGrpSpPr>
        <p:grpSpPr>
          <a:xfrm>
            <a:off x="4322292" y="1062366"/>
            <a:ext cx="4001481" cy="3200705"/>
            <a:chOff x="8172398" y="1062366"/>
            <a:chExt cx="4001481" cy="3200705"/>
          </a:xfrm>
        </p:grpSpPr>
        <p:grpSp>
          <p:nvGrpSpPr>
            <p:cNvPr id="26" name="Group 25">
              <a:extLst>
                <a:ext uri="{FF2B5EF4-FFF2-40B4-BE49-F238E27FC236}">
                  <a16:creationId xmlns:a16="http://schemas.microsoft.com/office/drawing/2014/main" id="{0C92C503-5EEB-F7B4-7699-A62389A16C57}"/>
                </a:ext>
              </a:extLst>
            </p:cNvPr>
            <p:cNvGrpSpPr/>
            <p:nvPr/>
          </p:nvGrpSpPr>
          <p:grpSpPr>
            <a:xfrm>
              <a:off x="8394435" y="2878113"/>
              <a:ext cx="474175" cy="464939"/>
              <a:chOff x="8144897" y="3293722"/>
              <a:chExt cx="474175" cy="464939"/>
            </a:xfrm>
          </p:grpSpPr>
          <p:sp>
            <p:nvSpPr>
              <p:cNvPr id="27" name="Rectangle: Rounded Corners 26">
                <a:extLst>
                  <a:ext uri="{FF2B5EF4-FFF2-40B4-BE49-F238E27FC236}">
                    <a16:creationId xmlns:a16="http://schemas.microsoft.com/office/drawing/2014/main" id="{89C8F43B-9E4D-84DC-4996-5A798D0B4005}"/>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0C216486-7D06-B8FC-D01F-A7299E88D430}"/>
                      </a:ext>
                    </a:extLst>
                  </p14:cNvPr>
                  <p14:cNvContentPartPr/>
                  <p14:nvPr/>
                </p14:nvContentPartPr>
                <p14:xfrm>
                  <a:off x="8274087" y="3293722"/>
                  <a:ext cx="344985" cy="369706"/>
                </p14:xfrm>
              </p:contentPart>
            </mc:Choice>
            <mc:Fallback xmlns="">
              <p:pic>
                <p:nvPicPr>
                  <p:cNvPr id="29" name="Ink 28">
                    <a:extLst>
                      <a:ext uri="{FF2B5EF4-FFF2-40B4-BE49-F238E27FC236}">
                        <a16:creationId xmlns:a16="http://schemas.microsoft.com/office/drawing/2014/main" id="{0C216486-7D06-B8FC-D01F-A7299E88D430}"/>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60" name="Group 59">
              <a:extLst>
                <a:ext uri="{FF2B5EF4-FFF2-40B4-BE49-F238E27FC236}">
                  <a16:creationId xmlns:a16="http://schemas.microsoft.com/office/drawing/2014/main" id="{FF04E4E6-7193-D66A-0006-73EEFAAFADE3}"/>
                </a:ext>
              </a:extLst>
            </p:cNvPr>
            <p:cNvGrpSpPr/>
            <p:nvPr/>
          </p:nvGrpSpPr>
          <p:grpSpPr>
            <a:xfrm>
              <a:off x="8394435" y="3777637"/>
              <a:ext cx="474175" cy="464939"/>
              <a:chOff x="8144897" y="3293722"/>
              <a:chExt cx="474175" cy="464939"/>
            </a:xfrm>
          </p:grpSpPr>
          <p:sp>
            <p:nvSpPr>
              <p:cNvPr id="62" name="Rectangle: Rounded Corners 61">
                <a:extLst>
                  <a:ext uri="{FF2B5EF4-FFF2-40B4-BE49-F238E27FC236}">
                    <a16:creationId xmlns:a16="http://schemas.microsoft.com/office/drawing/2014/main" id="{91E6267F-781D-1434-0864-E7A51522C4A7}"/>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2">
                <p14:nvContentPartPr>
                  <p14:cNvPr id="64" name="Ink 63">
                    <a:extLst>
                      <a:ext uri="{FF2B5EF4-FFF2-40B4-BE49-F238E27FC236}">
                        <a16:creationId xmlns:a16="http://schemas.microsoft.com/office/drawing/2014/main" id="{BD21AD31-3EE3-46DF-5774-387951C9B1BA}"/>
                      </a:ext>
                    </a:extLst>
                  </p14:cNvPr>
                  <p14:cNvContentPartPr/>
                  <p14:nvPr/>
                </p14:nvContentPartPr>
                <p14:xfrm>
                  <a:off x="8274087" y="3293722"/>
                  <a:ext cx="344985" cy="369706"/>
                </p14:xfrm>
              </p:contentPart>
            </mc:Choice>
            <mc:Fallback xmlns="">
              <p:pic>
                <p:nvPicPr>
                  <p:cNvPr id="64" name="Ink 63">
                    <a:extLst>
                      <a:ext uri="{FF2B5EF4-FFF2-40B4-BE49-F238E27FC236}">
                        <a16:creationId xmlns:a16="http://schemas.microsoft.com/office/drawing/2014/main" id="{BD21AD31-3EE3-46DF-5774-387951C9B1BA}"/>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38" name="Group 37">
              <a:extLst>
                <a:ext uri="{FF2B5EF4-FFF2-40B4-BE49-F238E27FC236}">
                  <a16:creationId xmlns:a16="http://schemas.microsoft.com/office/drawing/2014/main" id="{A8988594-326C-2A57-3F5D-2D41F6968896}"/>
                </a:ext>
              </a:extLst>
            </p:cNvPr>
            <p:cNvGrpSpPr/>
            <p:nvPr/>
          </p:nvGrpSpPr>
          <p:grpSpPr>
            <a:xfrm>
              <a:off x="8172398" y="1062366"/>
              <a:ext cx="4001481" cy="3200705"/>
              <a:chOff x="8172398" y="1062366"/>
              <a:chExt cx="4001481" cy="3200705"/>
            </a:xfrm>
          </p:grpSpPr>
          <p:pic>
            <p:nvPicPr>
              <p:cNvPr id="34" name="Picture 33" descr="A blue text on a white background&#10;&#10;Description automatically generated">
                <a:extLst>
                  <a:ext uri="{FF2B5EF4-FFF2-40B4-BE49-F238E27FC236}">
                    <a16:creationId xmlns:a16="http://schemas.microsoft.com/office/drawing/2014/main" id="{4DB43BE3-020C-19F9-E650-EFFB8AD6CF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2398" y="1062366"/>
                <a:ext cx="2656417" cy="720815"/>
              </a:xfrm>
              <a:prstGeom prst="rect">
                <a:avLst/>
              </a:prstGeom>
            </p:spPr>
          </p:pic>
          <p:sp>
            <p:nvSpPr>
              <p:cNvPr id="58" name="TextBox 57">
                <a:extLst>
                  <a:ext uri="{FF2B5EF4-FFF2-40B4-BE49-F238E27FC236}">
                    <a16:creationId xmlns:a16="http://schemas.microsoft.com/office/drawing/2014/main" id="{D6B365D1-91C4-F1B4-7B50-B14487C2C293}"/>
                  </a:ext>
                </a:extLst>
              </p:cNvPr>
              <p:cNvSpPr txBox="1"/>
              <p:nvPr/>
            </p:nvSpPr>
            <p:spPr>
              <a:xfrm>
                <a:off x="8250504" y="1911512"/>
                <a:ext cx="3923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5359C"/>
                    </a:solidFill>
                    <a:effectLst/>
                    <a:uLnTx/>
                    <a:uFillTx/>
                    <a:latin typeface="Arial" panose="020B0604020202020204"/>
                    <a:ea typeface="+mn-ea"/>
                    <a:cs typeface="+mn-cs"/>
                  </a:rPr>
                  <a:t>End-to-End Service Request Management (Ticketing)</a:t>
                </a:r>
              </a:p>
            </p:txBody>
          </p:sp>
          <p:sp>
            <p:nvSpPr>
              <p:cNvPr id="47" name="TextBox 46">
                <a:extLst>
                  <a:ext uri="{FF2B5EF4-FFF2-40B4-BE49-F238E27FC236}">
                    <a16:creationId xmlns:a16="http://schemas.microsoft.com/office/drawing/2014/main" id="{8EF83047-816D-A91C-AB96-EDE430A39748}"/>
                  </a:ext>
                </a:extLst>
              </p:cNvPr>
              <p:cNvSpPr txBox="1"/>
              <p:nvPr/>
            </p:nvSpPr>
            <p:spPr>
              <a:xfrm>
                <a:off x="8914707" y="2782947"/>
                <a:ext cx="3189483"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Better Defined Service Level Agreements</a:t>
                </a:r>
              </a:p>
            </p:txBody>
          </p:sp>
          <p:sp>
            <p:nvSpPr>
              <p:cNvPr id="48" name="TextBox 47">
                <a:extLst>
                  <a:ext uri="{FF2B5EF4-FFF2-40B4-BE49-F238E27FC236}">
                    <a16:creationId xmlns:a16="http://schemas.microsoft.com/office/drawing/2014/main" id="{BA3ED251-C296-BDA4-0038-4FC6C45C774F}"/>
                  </a:ext>
                </a:extLst>
              </p:cNvPr>
              <p:cNvSpPr txBox="1"/>
              <p:nvPr/>
            </p:nvSpPr>
            <p:spPr>
              <a:xfrm>
                <a:off x="8961650" y="3678296"/>
                <a:ext cx="3189483"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Better Visibility to Status of Inquiries/Requests</a:t>
                </a:r>
              </a:p>
            </p:txBody>
          </p:sp>
        </p:grpSp>
      </p:grpSp>
      <p:sp>
        <p:nvSpPr>
          <p:cNvPr id="52" name="Rectangle 51">
            <a:extLst>
              <a:ext uri="{FF2B5EF4-FFF2-40B4-BE49-F238E27FC236}">
                <a16:creationId xmlns:a16="http://schemas.microsoft.com/office/drawing/2014/main" id="{BEB7C882-20A5-AFF1-4C36-0B348EB30582}"/>
              </a:ext>
            </a:extLst>
          </p:cNvPr>
          <p:cNvSpPr/>
          <p:nvPr/>
        </p:nvSpPr>
        <p:spPr>
          <a:xfrm>
            <a:off x="321610" y="4609740"/>
            <a:ext cx="11499126" cy="1616642"/>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735D7FDE-56D3-3A88-31E8-9B633D5C0C3D}"/>
              </a:ext>
            </a:extLst>
          </p:cNvPr>
          <p:cNvSpPr txBox="1"/>
          <p:nvPr/>
        </p:nvSpPr>
        <p:spPr>
          <a:xfrm>
            <a:off x="1026463" y="5048003"/>
            <a:ext cx="2559425"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Ongoing Continuous Improvement</a:t>
            </a:r>
          </a:p>
        </p:txBody>
      </p:sp>
      <p:grpSp>
        <p:nvGrpSpPr>
          <p:cNvPr id="51" name="Group 50">
            <a:extLst>
              <a:ext uri="{FF2B5EF4-FFF2-40B4-BE49-F238E27FC236}">
                <a16:creationId xmlns:a16="http://schemas.microsoft.com/office/drawing/2014/main" id="{56920EC0-A9DB-B3E1-AE19-C6EF441B6237}"/>
              </a:ext>
            </a:extLst>
          </p:cNvPr>
          <p:cNvGrpSpPr/>
          <p:nvPr/>
        </p:nvGrpSpPr>
        <p:grpSpPr>
          <a:xfrm>
            <a:off x="8041735" y="4895782"/>
            <a:ext cx="3287593" cy="871024"/>
            <a:chOff x="4535847" y="4895782"/>
            <a:chExt cx="3287593" cy="871024"/>
          </a:xfrm>
        </p:grpSpPr>
        <p:grpSp>
          <p:nvGrpSpPr>
            <p:cNvPr id="65" name="Group 64">
              <a:extLst>
                <a:ext uri="{FF2B5EF4-FFF2-40B4-BE49-F238E27FC236}">
                  <a16:creationId xmlns:a16="http://schemas.microsoft.com/office/drawing/2014/main" id="{85CC94BB-09E2-8D8D-221E-5ABDFB08E21C}"/>
                </a:ext>
              </a:extLst>
            </p:cNvPr>
            <p:cNvGrpSpPr/>
            <p:nvPr/>
          </p:nvGrpSpPr>
          <p:grpSpPr>
            <a:xfrm>
              <a:off x="4535847" y="4895782"/>
              <a:ext cx="469900" cy="697986"/>
              <a:chOff x="8628131" y="3534891"/>
              <a:chExt cx="469900" cy="697986"/>
            </a:xfrm>
          </p:grpSpPr>
          <p:sp>
            <p:nvSpPr>
              <p:cNvPr id="66" name="Rectangle: Rounded Corners 65">
                <a:extLst>
                  <a:ext uri="{FF2B5EF4-FFF2-40B4-BE49-F238E27FC236}">
                    <a16:creationId xmlns:a16="http://schemas.microsoft.com/office/drawing/2014/main" id="{F4177976-4FCF-734D-C527-FF67C188AB5D}"/>
                  </a:ext>
                </a:extLst>
              </p:cNvPr>
              <p:cNvSpPr/>
              <p:nvPr/>
            </p:nvSpPr>
            <p:spPr>
              <a:xfrm>
                <a:off x="8628131" y="3788377"/>
                <a:ext cx="469900" cy="44450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4">
                <p14:nvContentPartPr>
                  <p14:cNvPr id="68" name="Ink 67">
                    <a:extLst>
                      <a:ext uri="{FF2B5EF4-FFF2-40B4-BE49-F238E27FC236}">
                        <a16:creationId xmlns:a16="http://schemas.microsoft.com/office/drawing/2014/main" id="{CF943C01-503D-EC7C-ED79-3ABA1EC2FD90}"/>
                      </a:ext>
                    </a:extLst>
                  </p14:cNvPr>
                  <p14:cNvContentPartPr/>
                  <p14:nvPr/>
                </p14:nvContentPartPr>
                <p14:xfrm>
                  <a:off x="8844361" y="3534891"/>
                  <a:ext cx="37440" cy="413280"/>
                </p14:xfrm>
              </p:contentPart>
            </mc:Choice>
            <mc:Fallback xmlns="">
              <p:pic>
                <p:nvPicPr>
                  <p:cNvPr id="68" name="Ink 67">
                    <a:extLst>
                      <a:ext uri="{FF2B5EF4-FFF2-40B4-BE49-F238E27FC236}">
                        <a16:creationId xmlns:a16="http://schemas.microsoft.com/office/drawing/2014/main" id="{CF943C01-503D-EC7C-ED79-3ABA1EC2FD90}"/>
                      </a:ext>
                    </a:extLst>
                  </p:cNvPr>
                  <p:cNvPicPr/>
                  <p:nvPr/>
                </p:nvPicPr>
                <p:blipFill>
                  <a:blip r:embed="rId15"/>
                  <a:stretch>
                    <a:fillRect/>
                  </a:stretch>
                </p:blipFill>
                <p:spPr>
                  <a:xfrm>
                    <a:off x="8813100" y="3503931"/>
                    <a:ext cx="99234"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9" name="Ink 68">
                    <a:extLst>
                      <a:ext uri="{FF2B5EF4-FFF2-40B4-BE49-F238E27FC236}">
                        <a16:creationId xmlns:a16="http://schemas.microsoft.com/office/drawing/2014/main" id="{0B3DAA71-67D0-3B87-2C0E-CB1B7303C6D2}"/>
                      </a:ext>
                    </a:extLst>
                  </p14:cNvPr>
                  <p14:cNvContentPartPr/>
                  <p14:nvPr/>
                </p14:nvContentPartPr>
                <p14:xfrm>
                  <a:off x="8815201" y="4071437"/>
                  <a:ext cx="95760" cy="100800"/>
                </p14:xfrm>
              </p:contentPart>
            </mc:Choice>
            <mc:Fallback xmlns="">
              <p:pic>
                <p:nvPicPr>
                  <p:cNvPr id="69" name="Ink 68">
                    <a:extLst>
                      <a:ext uri="{FF2B5EF4-FFF2-40B4-BE49-F238E27FC236}">
                        <a16:creationId xmlns:a16="http://schemas.microsoft.com/office/drawing/2014/main" id="{0B3DAA71-67D0-3B87-2C0E-CB1B7303C6D2}"/>
                      </a:ext>
                    </a:extLst>
                  </p:cNvPr>
                  <p:cNvPicPr/>
                  <p:nvPr/>
                </p:nvPicPr>
                <p:blipFill>
                  <a:blip r:embed="rId17"/>
                  <a:stretch>
                    <a:fillRect/>
                  </a:stretch>
                </p:blipFill>
                <p:spPr>
                  <a:xfrm>
                    <a:off x="8784124" y="4040477"/>
                    <a:ext cx="157191" cy="162000"/>
                  </a:xfrm>
                  <a:prstGeom prst="rect">
                    <a:avLst/>
                  </a:prstGeom>
                </p:spPr>
              </p:pic>
            </mc:Fallback>
          </mc:AlternateContent>
        </p:grpSp>
        <p:sp>
          <p:nvSpPr>
            <p:cNvPr id="71" name="TextBox 70">
              <a:extLst>
                <a:ext uri="{FF2B5EF4-FFF2-40B4-BE49-F238E27FC236}">
                  <a16:creationId xmlns:a16="http://schemas.microsoft.com/office/drawing/2014/main" id="{C20A102A-E504-3990-5683-FAB01EC31FAA}"/>
                </a:ext>
              </a:extLst>
            </p:cNvPr>
            <p:cNvSpPr txBox="1"/>
            <p:nvPr/>
          </p:nvSpPr>
          <p:spPr>
            <a:xfrm>
              <a:off x="5087300" y="4935809"/>
              <a:ext cx="27361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Anticipate &amp; Plan for  “Bumps” We Are Bound to Have Along the Way</a:t>
              </a:r>
            </a:p>
          </p:txBody>
        </p:sp>
      </p:grpSp>
      <p:grpSp>
        <p:nvGrpSpPr>
          <p:cNvPr id="17" name="Group 16">
            <a:extLst>
              <a:ext uri="{FF2B5EF4-FFF2-40B4-BE49-F238E27FC236}">
                <a16:creationId xmlns:a16="http://schemas.microsoft.com/office/drawing/2014/main" id="{BEB76008-2759-B86A-6CE2-3766B931D8FA}"/>
              </a:ext>
            </a:extLst>
          </p:cNvPr>
          <p:cNvGrpSpPr/>
          <p:nvPr/>
        </p:nvGrpSpPr>
        <p:grpSpPr>
          <a:xfrm>
            <a:off x="464410" y="5126155"/>
            <a:ext cx="474175" cy="464939"/>
            <a:chOff x="8144897" y="3293722"/>
            <a:chExt cx="474175" cy="464939"/>
          </a:xfrm>
        </p:grpSpPr>
        <p:sp>
          <p:nvSpPr>
            <p:cNvPr id="18" name="Rectangle: Rounded Corners 17">
              <a:extLst>
                <a:ext uri="{FF2B5EF4-FFF2-40B4-BE49-F238E27FC236}">
                  <a16:creationId xmlns:a16="http://schemas.microsoft.com/office/drawing/2014/main" id="{CCFF467B-6946-A803-E549-114C637ED90D}"/>
                </a:ext>
              </a:extLst>
            </p:cNvPr>
            <p:cNvSpPr/>
            <p:nvPr/>
          </p:nvSpPr>
          <p:spPr>
            <a:xfrm>
              <a:off x="8144897" y="3314161"/>
              <a:ext cx="469900" cy="44450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B318F944-034F-F638-6FA0-EA50C4EE73B2}"/>
                    </a:ext>
                  </a:extLst>
                </p14:cNvPr>
                <p14:cNvContentPartPr/>
                <p14:nvPr/>
              </p14:nvContentPartPr>
              <p14:xfrm>
                <a:off x="8274087" y="3293722"/>
                <a:ext cx="344985" cy="369706"/>
              </p14:xfrm>
            </p:contentPart>
          </mc:Choice>
          <mc:Fallback xmlns="">
            <p:pic>
              <p:nvPicPr>
                <p:cNvPr id="19" name="Ink 18">
                  <a:extLst>
                    <a:ext uri="{FF2B5EF4-FFF2-40B4-BE49-F238E27FC236}">
                      <a16:creationId xmlns:a16="http://schemas.microsoft.com/office/drawing/2014/main" id="{B318F944-034F-F638-6FA0-EA50C4EE73B2}"/>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46" name="Group 45">
            <a:extLst>
              <a:ext uri="{FF2B5EF4-FFF2-40B4-BE49-F238E27FC236}">
                <a16:creationId xmlns:a16="http://schemas.microsoft.com/office/drawing/2014/main" id="{47D9A861-E0E5-2D33-2278-7CCF5BD6B112}"/>
              </a:ext>
            </a:extLst>
          </p:cNvPr>
          <p:cNvGrpSpPr/>
          <p:nvPr/>
        </p:nvGrpSpPr>
        <p:grpSpPr>
          <a:xfrm>
            <a:off x="4520329" y="4926685"/>
            <a:ext cx="3202389" cy="838776"/>
            <a:chOff x="8375014" y="4926685"/>
            <a:chExt cx="3202389" cy="838776"/>
          </a:xfrm>
        </p:grpSpPr>
        <p:sp>
          <p:nvSpPr>
            <p:cNvPr id="74" name="TextBox 73">
              <a:extLst>
                <a:ext uri="{FF2B5EF4-FFF2-40B4-BE49-F238E27FC236}">
                  <a16:creationId xmlns:a16="http://schemas.microsoft.com/office/drawing/2014/main" id="{856CB14E-E2CD-8A5D-7139-04C4EEF2C707}"/>
                </a:ext>
              </a:extLst>
            </p:cNvPr>
            <p:cNvSpPr txBox="1"/>
            <p:nvPr/>
          </p:nvSpPr>
          <p:spPr>
            <a:xfrm>
              <a:off x="8937023" y="4934464"/>
              <a:ext cx="2640380" cy="83099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We Will Need to Adopt the New Tools &amp; Processes – “Let Go” of the Old Ways</a:t>
              </a:r>
            </a:p>
          </p:txBody>
        </p:sp>
        <p:grpSp>
          <p:nvGrpSpPr>
            <p:cNvPr id="76" name="Group 75">
              <a:extLst>
                <a:ext uri="{FF2B5EF4-FFF2-40B4-BE49-F238E27FC236}">
                  <a16:creationId xmlns:a16="http://schemas.microsoft.com/office/drawing/2014/main" id="{156ABE5A-90C8-EFF2-8FDA-0C65A20A8836}"/>
                </a:ext>
              </a:extLst>
            </p:cNvPr>
            <p:cNvGrpSpPr/>
            <p:nvPr/>
          </p:nvGrpSpPr>
          <p:grpSpPr>
            <a:xfrm>
              <a:off x="8375014" y="4926685"/>
              <a:ext cx="469900" cy="697986"/>
              <a:chOff x="8628131" y="3534891"/>
              <a:chExt cx="469900" cy="697986"/>
            </a:xfrm>
          </p:grpSpPr>
          <p:sp>
            <p:nvSpPr>
              <p:cNvPr id="77" name="Rectangle: Rounded Corners 76">
                <a:extLst>
                  <a:ext uri="{FF2B5EF4-FFF2-40B4-BE49-F238E27FC236}">
                    <a16:creationId xmlns:a16="http://schemas.microsoft.com/office/drawing/2014/main" id="{CDE87E03-7D17-F8F6-9F3B-8550B990D759}"/>
                  </a:ext>
                </a:extLst>
              </p:cNvPr>
              <p:cNvSpPr/>
              <p:nvPr/>
            </p:nvSpPr>
            <p:spPr>
              <a:xfrm>
                <a:off x="8628131" y="3788377"/>
                <a:ext cx="469900" cy="44450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9">
                <p14:nvContentPartPr>
                  <p14:cNvPr id="78" name="Ink 77">
                    <a:extLst>
                      <a:ext uri="{FF2B5EF4-FFF2-40B4-BE49-F238E27FC236}">
                        <a16:creationId xmlns:a16="http://schemas.microsoft.com/office/drawing/2014/main" id="{116ACDD0-3C2B-775E-3E68-243CD20B1EE7}"/>
                      </a:ext>
                    </a:extLst>
                  </p14:cNvPr>
                  <p14:cNvContentPartPr/>
                  <p14:nvPr/>
                </p14:nvContentPartPr>
                <p14:xfrm>
                  <a:off x="8844361" y="3534891"/>
                  <a:ext cx="37440" cy="413280"/>
                </p14:xfrm>
              </p:contentPart>
            </mc:Choice>
            <mc:Fallback xmlns="">
              <p:pic>
                <p:nvPicPr>
                  <p:cNvPr id="78" name="Ink 77">
                    <a:extLst>
                      <a:ext uri="{FF2B5EF4-FFF2-40B4-BE49-F238E27FC236}">
                        <a16:creationId xmlns:a16="http://schemas.microsoft.com/office/drawing/2014/main" id="{116ACDD0-3C2B-775E-3E68-243CD20B1EE7}"/>
                      </a:ext>
                    </a:extLst>
                  </p:cNvPr>
                  <p:cNvPicPr/>
                  <p:nvPr/>
                </p:nvPicPr>
                <p:blipFill>
                  <a:blip r:embed="rId15"/>
                  <a:stretch>
                    <a:fillRect/>
                  </a:stretch>
                </p:blipFill>
                <p:spPr>
                  <a:xfrm>
                    <a:off x="8813100" y="3503931"/>
                    <a:ext cx="99234"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9" name="Ink 78">
                    <a:extLst>
                      <a:ext uri="{FF2B5EF4-FFF2-40B4-BE49-F238E27FC236}">
                        <a16:creationId xmlns:a16="http://schemas.microsoft.com/office/drawing/2014/main" id="{85F6F3F4-8964-F4B6-3302-D319EFAE406C}"/>
                      </a:ext>
                    </a:extLst>
                  </p14:cNvPr>
                  <p14:cNvContentPartPr/>
                  <p14:nvPr/>
                </p14:nvContentPartPr>
                <p14:xfrm>
                  <a:off x="8815201" y="4071437"/>
                  <a:ext cx="95760" cy="100800"/>
                </p14:xfrm>
              </p:contentPart>
            </mc:Choice>
            <mc:Fallback xmlns="">
              <p:pic>
                <p:nvPicPr>
                  <p:cNvPr id="79" name="Ink 78">
                    <a:extLst>
                      <a:ext uri="{FF2B5EF4-FFF2-40B4-BE49-F238E27FC236}">
                        <a16:creationId xmlns:a16="http://schemas.microsoft.com/office/drawing/2014/main" id="{85F6F3F4-8964-F4B6-3302-D319EFAE406C}"/>
                      </a:ext>
                    </a:extLst>
                  </p:cNvPr>
                  <p:cNvPicPr/>
                  <p:nvPr/>
                </p:nvPicPr>
                <p:blipFill>
                  <a:blip r:embed="rId17"/>
                  <a:stretch>
                    <a:fillRect/>
                  </a:stretch>
                </p:blipFill>
                <p:spPr>
                  <a:xfrm>
                    <a:off x="8784124" y="4040477"/>
                    <a:ext cx="157191" cy="162000"/>
                  </a:xfrm>
                  <a:prstGeom prst="rect">
                    <a:avLst/>
                  </a:prstGeom>
                </p:spPr>
              </p:pic>
            </mc:Fallback>
          </mc:AlternateContent>
        </p:grpSp>
      </p:grpSp>
      <p:pic>
        <p:nvPicPr>
          <p:cNvPr id="22" name="Graphic 21" descr="Globe outline">
            <a:extLst>
              <a:ext uri="{FF2B5EF4-FFF2-40B4-BE49-F238E27FC236}">
                <a16:creationId xmlns:a16="http://schemas.microsoft.com/office/drawing/2014/main" id="{4B9358C4-0654-8D70-6BB8-2F4E43C37E4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916745" y="1085360"/>
            <a:ext cx="728160" cy="728160"/>
          </a:xfrm>
          <a:prstGeom prst="rect">
            <a:avLst/>
          </a:prstGeom>
        </p:spPr>
      </p:pic>
      <p:sp>
        <p:nvSpPr>
          <p:cNvPr id="23" name="TextBox 22">
            <a:extLst>
              <a:ext uri="{FF2B5EF4-FFF2-40B4-BE49-F238E27FC236}">
                <a16:creationId xmlns:a16="http://schemas.microsoft.com/office/drawing/2014/main" id="{7A47A08B-44C3-ED25-292B-5BBD885D6AA0}"/>
              </a:ext>
            </a:extLst>
          </p:cNvPr>
          <p:cNvSpPr txBox="1"/>
          <p:nvPr/>
        </p:nvSpPr>
        <p:spPr>
          <a:xfrm>
            <a:off x="7916745" y="1911512"/>
            <a:ext cx="38288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5359C"/>
                </a:solidFill>
                <a:effectLst/>
                <a:uLnTx/>
                <a:uFillTx/>
                <a:latin typeface="Arial" panose="020B0604020202020204"/>
                <a:ea typeface="+mn-ea"/>
                <a:cs typeface="+mn-cs"/>
              </a:rPr>
              <a:t>Partnering with Sodexo Business Services in Mumbai</a:t>
            </a:r>
          </a:p>
        </p:txBody>
      </p:sp>
      <p:pic>
        <p:nvPicPr>
          <p:cNvPr id="9" name="Picture 8">
            <a:extLst>
              <a:ext uri="{FF2B5EF4-FFF2-40B4-BE49-F238E27FC236}">
                <a16:creationId xmlns:a16="http://schemas.microsoft.com/office/drawing/2014/main" id="{A9F09FC6-A51B-403A-BAB5-4856DA6D9975}"/>
              </a:ext>
            </a:extLst>
          </p:cNvPr>
          <p:cNvPicPr>
            <a:picLocks noChangeAspect="1"/>
          </p:cNvPicPr>
          <p:nvPr/>
        </p:nvPicPr>
        <p:blipFill>
          <a:blip r:embed="rId23"/>
          <a:stretch>
            <a:fillRect/>
          </a:stretch>
        </p:blipFill>
        <p:spPr>
          <a:xfrm>
            <a:off x="8655764" y="1019836"/>
            <a:ext cx="3079585" cy="914400"/>
          </a:xfrm>
          <a:prstGeom prst="rect">
            <a:avLst/>
          </a:prstGeom>
        </p:spPr>
      </p:pic>
      <p:sp>
        <p:nvSpPr>
          <p:cNvPr id="2" name="Footer Placeholder 1">
            <a:extLst>
              <a:ext uri="{FF2B5EF4-FFF2-40B4-BE49-F238E27FC236}">
                <a16:creationId xmlns:a16="http://schemas.microsoft.com/office/drawing/2014/main" id="{4239B8F7-5FDD-EFD4-5C5C-243AC4AAF30C}"/>
              </a:ext>
            </a:extLst>
          </p:cNvPr>
          <p:cNvSpPr>
            <a:spLocks noGrp="1"/>
          </p:cNvSpPr>
          <p:nvPr>
            <p:ph type="ftr" sz="quarter" idx="17"/>
          </p:nvPr>
        </p:nvSpPr>
        <p:spPr/>
        <p:txBody>
          <a:bodyPr/>
          <a:lstStyle/>
          <a:p>
            <a:r>
              <a:rPr lang="en-US" noProof="0"/>
              <a:t>Unit Controller Call Series © Sodexo, February 2024.  All rights Reserved</a:t>
            </a:r>
          </a:p>
        </p:txBody>
      </p:sp>
    </p:spTree>
    <p:extLst>
      <p:ext uri="{BB962C8B-B14F-4D97-AF65-F5344CB8AC3E}">
        <p14:creationId xmlns:p14="http://schemas.microsoft.com/office/powerpoint/2010/main" val="225163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a:xfrm>
            <a:off x="-1" y="3661797"/>
            <a:ext cx="4394417" cy="3120003"/>
          </a:xfrm>
        </p:spPr>
        <p:txBody>
          <a:bodyPr/>
          <a:lstStyle/>
          <a:p>
            <a:r>
              <a:rPr lang="en-US" dirty="0"/>
              <a:t>FSS </a:t>
            </a:r>
          </a:p>
          <a:p>
            <a:r>
              <a:rPr lang="en-US" dirty="0"/>
              <a:t>Purchase to Pay</a:t>
            </a:r>
          </a:p>
          <a:p>
            <a:r>
              <a:rPr lang="en-US" dirty="0"/>
              <a:t>Work Update</a:t>
            </a:r>
          </a:p>
          <a:p>
            <a:pPr lvl="1"/>
            <a:endParaRPr lang="en-US" dirty="0"/>
          </a:p>
          <a:p>
            <a:pPr lvl="1"/>
            <a:r>
              <a:rPr lang="en-US" dirty="0"/>
              <a:t>15 February 2024</a:t>
            </a:r>
            <a:endParaRPr lang="fr-FR" dirty="0"/>
          </a:p>
        </p:txBody>
      </p:sp>
      <p:sp>
        <p:nvSpPr>
          <p:cNvPr id="6" name="Espace réservé du texte 5">
            <a:extLst>
              <a:ext uri="{FF2B5EF4-FFF2-40B4-BE49-F238E27FC236}">
                <a16:creationId xmlns:a16="http://schemas.microsoft.com/office/drawing/2014/main" id="{53A34ABF-6026-40D3-A1B3-8C236B9BC283}"/>
              </a:ext>
            </a:extLst>
          </p:cNvPr>
          <p:cNvSpPr>
            <a:spLocks noGrp="1"/>
          </p:cNvSpPr>
          <p:nvPr>
            <p:ph type="body" sz="quarter" idx="60"/>
          </p:nvPr>
        </p:nvSpPr>
        <p:spPr>
          <a:xfrm>
            <a:off x="-2" y="3223647"/>
            <a:ext cx="4256087" cy="438150"/>
          </a:xfrm>
        </p:spPr>
        <p:txBody>
          <a:bodyPr/>
          <a:lstStyle/>
          <a:p>
            <a:pPr>
              <a:tabLst>
                <a:tab pos="4038600" algn="l"/>
              </a:tabLst>
            </a:pPr>
            <a:endParaRPr lang="fr-FR" dirty="0"/>
          </a:p>
        </p:txBody>
      </p:sp>
      <p:sp>
        <p:nvSpPr>
          <p:cNvPr id="28" name="TextBox 27">
            <a:extLst>
              <a:ext uri="{FF2B5EF4-FFF2-40B4-BE49-F238E27FC236}">
                <a16:creationId xmlns:a16="http://schemas.microsoft.com/office/drawing/2014/main" id="{EAC062C3-DBBB-A1BA-F9BB-2452C8379EEF}"/>
              </a:ext>
            </a:extLst>
          </p:cNvPr>
          <p:cNvSpPr txBox="1"/>
          <p:nvPr/>
        </p:nvSpPr>
        <p:spPr>
          <a:xfrm>
            <a:off x="7318597" y="3398513"/>
            <a:ext cx="4861569" cy="1631216"/>
          </a:xfrm>
          <a:prstGeom prst="rect">
            <a:avLst/>
          </a:prstGeom>
          <a:noFill/>
        </p:spPr>
        <p:txBody>
          <a:bodyPr wrap="square" rtlCol="0">
            <a:spAutoFit/>
          </a:bodyPr>
          <a:lstStyle/>
          <a:p>
            <a:pPr marL="241300" marR="0" lvl="0" indent="-241300" algn="l" defTabSz="60958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83897"/>
                </a:solidFill>
                <a:effectLst/>
                <a:uLnTx/>
                <a:uFillTx/>
                <a:latin typeface="Arial" panose="020B0604020202020204"/>
                <a:ea typeface="+mn-ea"/>
                <a:cs typeface="+mn-cs"/>
              </a:rPr>
              <a:t>Agenda</a:t>
            </a:r>
          </a:p>
          <a:p>
            <a:pPr marL="336550" marR="0" lvl="0" indent="-2413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83897"/>
                </a:solidFill>
                <a:effectLst/>
                <a:uLnTx/>
                <a:uFillTx/>
                <a:latin typeface="Arial" panose="020B0604020202020204"/>
                <a:ea typeface="+mn-ea"/>
                <a:cs typeface="+mn-cs"/>
              </a:rPr>
              <a:t>Organization</a:t>
            </a:r>
          </a:p>
          <a:p>
            <a:pPr marL="336550" marR="0" lvl="0" indent="-2413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83897"/>
                </a:solidFill>
                <a:effectLst/>
                <a:uLnTx/>
                <a:uFillTx/>
                <a:latin typeface="Arial" panose="020B0604020202020204"/>
                <a:ea typeface="+mn-ea"/>
                <a:cs typeface="+mn-cs"/>
              </a:rPr>
              <a:t>Major Functions</a:t>
            </a:r>
          </a:p>
          <a:p>
            <a:pPr marL="336550" marR="0" lvl="0" indent="-2413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83897"/>
                </a:solidFill>
                <a:effectLst/>
                <a:uLnTx/>
                <a:uFillTx/>
                <a:latin typeface="Arial" panose="020B0604020202020204"/>
                <a:ea typeface="+mn-ea"/>
                <a:cs typeface="+mn-cs"/>
              </a:rPr>
              <a:t>Accomplishments/Challenges</a:t>
            </a:r>
          </a:p>
          <a:p>
            <a:pPr marL="336550" marR="0" lvl="0" indent="-2413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83897"/>
                </a:solidFill>
                <a:effectLst/>
                <a:uLnTx/>
                <a:uFillTx/>
                <a:latin typeface="Arial" panose="020B0604020202020204"/>
                <a:ea typeface="+mn-ea"/>
                <a:cs typeface="+mn-cs"/>
              </a:rPr>
              <a:t>Priorities/Projects</a:t>
            </a:r>
          </a:p>
        </p:txBody>
      </p:sp>
      <p:pic>
        <p:nvPicPr>
          <p:cNvPr id="7" name="Picture 6">
            <a:extLst>
              <a:ext uri="{FF2B5EF4-FFF2-40B4-BE49-F238E27FC236}">
                <a16:creationId xmlns:a16="http://schemas.microsoft.com/office/drawing/2014/main" id="{D374D0B8-5238-4EE2-AD7F-67C387052539}"/>
              </a:ext>
            </a:extLst>
          </p:cNvPr>
          <p:cNvPicPr>
            <a:picLocks noChangeAspect="1"/>
          </p:cNvPicPr>
          <p:nvPr/>
        </p:nvPicPr>
        <p:blipFill>
          <a:blip r:embed="rId3"/>
          <a:stretch>
            <a:fillRect/>
          </a:stretch>
        </p:blipFill>
        <p:spPr>
          <a:xfrm>
            <a:off x="0" y="-16798"/>
            <a:ext cx="12379856" cy="3212999"/>
          </a:xfrm>
          <a:prstGeom prst="rect">
            <a:avLst/>
          </a:prstGeom>
        </p:spPr>
      </p:pic>
      <p:pic>
        <p:nvPicPr>
          <p:cNvPr id="8" name="Picture 7">
            <a:extLst>
              <a:ext uri="{FF2B5EF4-FFF2-40B4-BE49-F238E27FC236}">
                <a16:creationId xmlns:a16="http://schemas.microsoft.com/office/drawing/2014/main" id="{DD9F18A9-E11A-B8F9-6FF2-B89124DEE477}"/>
              </a:ext>
            </a:extLst>
          </p:cNvPr>
          <p:cNvPicPr>
            <a:picLocks noChangeAspect="1"/>
          </p:cNvPicPr>
          <p:nvPr/>
        </p:nvPicPr>
        <p:blipFill>
          <a:blip r:embed="rId4"/>
          <a:stretch>
            <a:fillRect/>
          </a:stretch>
        </p:blipFill>
        <p:spPr>
          <a:xfrm>
            <a:off x="4479952" y="3355717"/>
            <a:ext cx="2753109" cy="3315163"/>
          </a:xfrm>
          <a:prstGeom prst="rect">
            <a:avLst/>
          </a:prstGeom>
          <a:noFill/>
          <a:ln>
            <a:solidFill>
              <a:schemeClr val="accent6">
                <a:lumMod val="60000"/>
                <a:lumOff val="40000"/>
              </a:schemeClr>
            </a:solidFill>
          </a:ln>
        </p:spPr>
      </p:pic>
      <p:sp>
        <p:nvSpPr>
          <p:cNvPr id="2" name="Footer Placeholder 1">
            <a:extLst>
              <a:ext uri="{FF2B5EF4-FFF2-40B4-BE49-F238E27FC236}">
                <a16:creationId xmlns:a16="http://schemas.microsoft.com/office/drawing/2014/main" id="{0DDD27E6-27E1-51C9-5CCD-C4AAB38FC8CF}"/>
              </a:ext>
            </a:extLst>
          </p:cNvPr>
          <p:cNvSpPr>
            <a:spLocks noGrp="1"/>
          </p:cNvSpPr>
          <p:nvPr>
            <p:ph type="ftr" sz="quarter" idx="11"/>
          </p:nvPr>
        </p:nvSpPr>
        <p:spPr/>
        <p:txBody>
          <a:bodyPr/>
          <a:lstStyle/>
          <a:p>
            <a:r>
              <a:rPr lang="en-US"/>
              <a:t>Unit Controller Call Series © Sodexo, February 2024.  All rights Reserved</a:t>
            </a:r>
            <a:endParaRPr lang="en-US" dirty="0"/>
          </a:p>
        </p:txBody>
      </p:sp>
    </p:spTree>
    <p:extLst>
      <p:ext uri="{BB962C8B-B14F-4D97-AF65-F5344CB8AC3E}">
        <p14:creationId xmlns:p14="http://schemas.microsoft.com/office/powerpoint/2010/main" val="505033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981D37-EDFC-B973-A080-8B81253FF58E}"/>
              </a:ext>
            </a:extLst>
          </p:cNvPr>
          <p:cNvSpPr/>
          <p:nvPr/>
        </p:nvSpPr>
        <p:spPr>
          <a:xfrm>
            <a:off x="336330" y="1009212"/>
            <a:ext cx="2217683" cy="24197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BE31A46-A6A0-1063-FB3C-2D923A5158DD}"/>
              </a:ext>
            </a:extLst>
          </p:cNvPr>
          <p:cNvSpPr>
            <a:spLocks noGrp="1"/>
          </p:cNvSpPr>
          <p:nvPr>
            <p:ph type="title"/>
          </p:nvPr>
        </p:nvSpPr>
        <p:spPr>
          <a:xfrm>
            <a:off x="443280" y="316715"/>
            <a:ext cx="11305440" cy="692497"/>
          </a:xfrm>
        </p:spPr>
        <p:txBody>
          <a:bodyPr/>
          <a:lstStyle/>
          <a:p>
            <a:r>
              <a:rPr lang="en-US" dirty="0"/>
              <a:t>P2P and Our Partnership with Sodexo Business Services (SBS) Mumbai</a:t>
            </a:r>
          </a:p>
        </p:txBody>
      </p:sp>
      <p:sp>
        <p:nvSpPr>
          <p:cNvPr id="7" name="TextBox 6">
            <a:extLst>
              <a:ext uri="{FF2B5EF4-FFF2-40B4-BE49-F238E27FC236}">
                <a16:creationId xmlns:a16="http://schemas.microsoft.com/office/drawing/2014/main" id="{3ABB7531-3274-F83A-8DFA-CF28059D547E}"/>
              </a:ext>
            </a:extLst>
          </p:cNvPr>
          <p:cNvSpPr txBox="1"/>
          <p:nvPr/>
        </p:nvSpPr>
        <p:spPr>
          <a:xfrm>
            <a:off x="811133" y="1093585"/>
            <a:ext cx="165878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rPr>
              <a:t>Our Goal:</a:t>
            </a:r>
          </a:p>
        </p:txBody>
      </p:sp>
      <p:sp>
        <p:nvSpPr>
          <p:cNvPr id="8" name="TextBox 7">
            <a:extLst>
              <a:ext uri="{FF2B5EF4-FFF2-40B4-BE49-F238E27FC236}">
                <a16:creationId xmlns:a16="http://schemas.microsoft.com/office/drawing/2014/main" id="{1C55F07A-3577-9AFF-DD56-2BD8F30B00CE}"/>
              </a:ext>
            </a:extLst>
          </p:cNvPr>
          <p:cNvSpPr txBox="1"/>
          <p:nvPr/>
        </p:nvSpPr>
        <p:spPr>
          <a:xfrm>
            <a:off x="5824637" y="3731387"/>
            <a:ext cx="5116692" cy="19851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rPr>
              <a:t>P2P activities completed in NorAm:</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Fleet</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Vendor &amp; employee payments</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COLD</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Inventory</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Manual tasks</a:t>
            </a:r>
          </a:p>
        </p:txBody>
      </p:sp>
      <p:sp>
        <p:nvSpPr>
          <p:cNvPr id="9" name="TextBox 8">
            <a:extLst>
              <a:ext uri="{FF2B5EF4-FFF2-40B4-BE49-F238E27FC236}">
                <a16:creationId xmlns:a16="http://schemas.microsoft.com/office/drawing/2014/main" id="{BF310060-C1F5-EFD8-73CB-A08B25E68055}"/>
              </a:ext>
            </a:extLst>
          </p:cNvPr>
          <p:cNvSpPr txBox="1"/>
          <p:nvPr/>
        </p:nvSpPr>
        <p:spPr>
          <a:xfrm>
            <a:off x="443280" y="3731387"/>
            <a:ext cx="5116692"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rPr>
              <a:t>P2P activities now supported by SBS:</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Vendor set up</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Invoice processing</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Document scanning</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EDI </a:t>
            </a:r>
            <a:r>
              <a:rPr kumimoji="0" lang="en-US" sz="1800" b="0" i="0" u="none" strike="noStrike" kern="1200" cap="none" spc="0" normalizeH="0" baseline="0" noProof="0" dirty="0" err="1">
                <a:ln>
                  <a:noFill/>
                </a:ln>
                <a:solidFill>
                  <a:srgbClr val="25359C"/>
                </a:solidFill>
                <a:effectLst/>
                <a:uLnTx/>
                <a:uFillTx/>
                <a:latin typeface="Arial" panose="020B0604020202020204"/>
                <a:ea typeface="+mn-ea"/>
                <a:cs typeface="+mn-cs"/>
              </a:rPr>
              <a:t>enablements</a:t>
            </a:r>
            <a:endPar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endParaRP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Travel &amp; Expense and </a:t>
            </a:r>
            <a:r>
              <a:rPr kumimoji="0" lang="en-US" sz="1800" b="0" i="0" u="none" strike="noStrike" kern="1200" cap="none" spc="0" normalizeH="0" baseline="0" noProof="0" dirty="0" err="1">
                <a:ln>
                  <a:noFill/>
                </a:ln>
                <a:solidFill>
                  <a:srgbClr val="25359C"/>
                </a:solidFill>
                <a:effectLst/>
                <a:uLnTx/>
                <a:uFillTx/>
                <a:latin typeface="Arial" panose="020B0604020202020204"/>
                <a:ea typeface="+mn-ea"/>
                <a:cs typeface="+mn-cs"/>
              </a:rPr>
              <a:t>Pcard</a:t>
            </a: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 audits</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Vendor statement analysis</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Analytics &amp; reporting</a:t>
            </a:r>
          </a:p>
        </p:txBody>
      </p:sp>
      <p:sp>
        <p:nvSpPr>
          <p:cNvPr id="11" name="TextBox 10">
            <a:extLst>
              <a:ext uri="{FF2B5EF4-FFF2-40B4-BE49-F238E27FC236}">
                <a16:creationId xmlns:a16="http://schemas.microsoft.com/office/drawing/2014/main" id="{3183A62C-6C9D-84E7-1CCE-A97CBE7D716B}"/>
              </a:ext>
            </a:extLst>
          </p:cNvPr>
          <p:cNvSpPr txBox="1"/>
          <p:nvPr/>
        </p:nvSpPr>
        <p:spPr>
          <a:xfrm>
            <a:off x="2406924" y="1098559"/>
            <a:ext cx="9122980" cy="369332"/>
          </a:xfrm>
          <a:prstGeom prst="rect">
            <a:avLst/>
          </a:prstGeom>
          <a:noFill/>
        </p:spPr>
        <p:txBody>
          <a:bodyPr wrap="square">
            <a:spAutoFit/>
          </a:bodyPr>
          <a:lstStyle/>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To optimally support our customers with zero impact to vendors and employees</a:t>
            </a:r>
          </a:p>
        </p:txBody>
      </p:sp>
      <p:sp>
        <p:nvSpPr>
          <p:cNvPr id="12" name="TextBox 11">
            <a:extLst>
              <a:ext uri="{FF2B5EF4-FFF2-40B4-BE49-F238E27FC236}">
                <a16:creationId xmlns:a16="http://schemas.microsoft.com/office/drawing/2014/main" id="{F5E03B99-59B3-90DA-47F0-59BE0DA231F9}"/>
              </a:ext>
            </a:extLst>
          </p:cNvPr>
          <p:cNvSpPr txBox="1"/>
          <p:nvPr/>
        </p:nvSpPr>
        <p:spPr>
          <a:xfrm>
            <a:off x="811133" y="1977962"/>
            <a:ext cx="1658789"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rPr>
              <a:t>Processes Do Not Change:</a:t>
            </a:r>
          </a:p>
        </p:txBody>
      </p:sp>
      <p:sp>
        <p:nvSpPr>
          <p:cNvPr id="13" name="TextBox 12">
            <a:extLst>
              <a:ext uri="{FF2B5EF4-FFF2-40B4-BE49-F238E27FC236}">
                <a16:creationId xmlns:a16="http://schemas.microsoft.com/office/drawing/2014/main" id="{CDD5B4B8-7323-A81E-176B-477ECB002040}"/>
              </a:ext>
            </a:extLst>
          </p:cNvPr>
          <p:cNvSpPr txBox="1"/>
          <p:nvPr/>
        </p:nvSpPr>
        <p:spPr>
          <a:xfrm>
            <a:off x="2406924" y="1665594"/>
            <a:ext cx="9122980" cy="1631216"/>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
                <a:srgbClr val="199CDA">
                  <a:lumMod val="60000"/>
                  <a:lumOff val="40000"/>
                </a:srgbClr>
              </a:buClr>
              <a:buSzTx/>
              <a:buFont typeface="Wingdings" panose="05000000000000000000" pitchFamily="2" charset="2"/>
              <a:buChar char="§"/>
              <a:tabLst/>
              <a:defRPr kumimoji="0" b="0" i="0" u="none" strike="noStrike" cap="none" spc="0" normalizeH="0" baseline="0">
                <a:ln>
                  <a:noFill/>
                </a:ln>
                <a:solidFill>
                  <a:srgbClr val="25359C"/>
                </a:solidFill>
                <a:effectLst/>
                <a:uLnTx/>
                <a:uFillTx/>
                <a:latin typeface="Arial" panose="020B0604020202020204"/>
              </a:defRPr>
            </a:lvl1pPr>
          </a:lstStyle>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Units will still process invoices via existing methods (TMC, UFS, AP Portal)</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Scanning of UFS Invoices &amp; Cash Reporting will be sent to same e–mail boxes</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Inventory will be reported via current UFS or TMC process</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Travel arrangements will remain on SCOTT and ER submission via Concur</a:t>
            </a:r>
          </a:p>
          <a:p>
            <a:pPr marL="285750" marR="0" lvl="0" indent="-169863" algn="l" defTabSz="914400" rtl="0" eaLnBrk="1" fontAlgn="auto" latinLnBrk="0" hangingPunct="1">
              <a:lnSpc>
                <a:spcPct val="100000"/>
              </a:lnSpc>
              <a:spcBef>
                <a:spcPts val="0"/>
              </a:spcBef>
              <a:spcAft>
                <a:spcPts val="300"/>
              </a:spcAft>
              <a:buClr>
                <a:srgbClr val="199CDA">
                  <a:lumMod val="60000"/>
                  <a:lumOff val="40000"/>
                </a:srgbClr>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Vendor set-ups will continue to be submitted via e-VAR</a:t>
            </a:r>
          </a:p>
        </p:txBody>
      </p:sp>
      <p:sp>
        <p:nvSpPr>
          <p:cNvPr id="15" name="Rectangle 14">
            <a:extLst>
              <a:ext uri="{FF2B5EF4-FFF2-40B4-BE49-F238E27FC236}">
                <a16:creationId xmlns:a16="http://schemas.microsoft.com/office/drawing/2014/main" id="{86DC54D2-A141-1CED-86C8-D4975C943FE0}"/>
              </a:ext>
            </a:extLst>
          </p:cNvPr>
          <p:cNvSpPr/>
          <p:nvPr/>
        </p:nvSpPr>
        <p:spPr>
          <a:xfrm>
            <a:off x="0" y="1617630"/>
            <a:ext cx="2984938" cy="68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7" name="Straight Connector 16">
            <a:extLst>
              <a:ext uri="{FF2B5EF4-FFF2-40B4-BE49-F238E27FC236}">
                <a16:creationId xmlns:a16="http://schemas.microsoft.com/office/drawing/2014/main" id="{65ABB9C2-7522-537B-8538-64BD4422522D}"/>
              </a:ext>
            </a:extLst>
          </p:cNvPr>
          <p:cNvCxnSpPr/>
          <p:nvPr/>
        </p:nvCxnSpPr>
        <p:spPr>
          <a:xfrm>
            <a:off x="336331" y="3608447"/>
            <a:ext cx="11330152"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956757-A819-0147-C3BD-61734E580C81}"/>
              </a:ext>
            </a:extLst>
          </p:cNvPr>
          <p:cNvCxnSpPr>
            <a:cxnSpLocks/>
          </p:cNvCxnSpPr>
          <p:nvPr/>
        </p:nvCxnSpPr>
        <p:spPr>
          <a:xfrm rot="5400000">
            <a:off x="4089049" y="5032525"/>
            <a:ext cx="246888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2" name="Graphic 21" descr="Bullseye with solid fill">
            <a:extLst>
              <a:ext uri="{FF2B5EF4-FFF2-40B4-BE49-F238E27FC236}">
                <a16:creationId xmlns:a16="http://schemas.microsoft.com/office/drawing/2014/main" id="{A8663477-4E8E-F5AC-894B-48BF3BFD6B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870" y="1009212"/>
            <a:ext cx="622501" cy="622501"/>
          </a:xfrm>
          <a:prstGeom prst="rect">
            <a:avLst/>
          </a:prstGeom>
        </p:spPr>
      </p:pic>
      <p:pic>
        <p:nvPicPr>
          <p:cNvPr id="24" name="Graphic 23" descr="Circles with arrows with solid fill">
            <a:extLst>
              <a:ext uri="{FF2B5EF4-FFF2-40B4-BE49-F238E27FC236}">
                <a16:creationId xmlns:a16="http://schemas.microsoft.com/office/drawing/2014/main" id="{E00BB7BB-8A66-BDC6-8167-134748E066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1920" y="2059887"/>
            <a:ext cx="914400" cy="914400"/>
          </a:xfrm>
          <a:prstGeom prst="rect">
            <a:avLst/>
          </a:prstGeom>
        </p:spPr>
      </p:pic>
      <p:sp>
        <p:nvSpPr>
          <p:cNvPr id="3" name="Footer Placeholder 2">
            <a:extLst>
              <a:ext uri="{FF2B5EF4-FFF2-40B4-BE49-F238E27FC236}">
                <a16:creationId xmlns:a16="http://schemas.microsoft.com/office/drawing/2014/main" id="{D55A14DF-7DF2-1D7E-853B-58E2BF5C671F}"/>
              </a:ext>
            </a:extLst>
          </p:cNvPr>
          <p:cNvSpPr>
            <a:spLocks noGrp="1"/>
          </p:cNvSpPr>
          <p:nvPr>
            <p:ph type="ftr" sz="quarter" idx="17"/>
          </p:nvPr>
        </p:nvSpPr>
        <p:spPr/>
        <p:txBody>
          <a:bodyPr/>
          <a:lstStyle/>
          <a:p>
            <a:r>
              <a:rPr lang="en-US" noProof="0"/>
              <a:t>Unit Controller Call Series © Sodexo, February 2024.  All rights Reserved</a:t>
            </a:r>
          </a:p>
        </p:txBody>
      </p:sp>
    </p:spTree>
    <p:extLst>
      <p:ext uri="{BB962C8B-B14F-4D97-AF65-F5344CB8AC3E}">
        <p14:creationId xmlns:p14="http://schemas.microsoft.com/office/powerpoint/2010/main" val="387408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dirty="0"/>
          </a:p>
        </p:txBody>
      </p:sp>
      <p:sp>
        <p:nvSpPr>
          <p:cNvPr id="5" name="Picture Placeholder 4">
            <a:extLst>
              <a:ext uri="{FF2B5EF4-FFF2-40B4-BE49-F238E27FC236}">
                <a16:creationId xmlns:a16="http://schemas.microsoft.com/office/drawing/2014/main" id="{CEA3AF79-E3A6-C41F-EF3A-3E7D6CCF3A94}"/>
              </a:ext>
            </a:extLst>
          </p:cNvPr>
          <p:cNvSpPr>
            <a:spLocks noGrp="1"/>
          </p:cNvSpPr>
          <p:nvPr>
            <p:ph type="pic" sz="quarter" idx="64"/>
          </p:nvPr>
        </p:nvSpPr>
        <p:spPr>
          <a:xfrm>
            <a:off x="0" y="0"/>
            <a:ext cx="12192000" cy="6858000"/>
          </a:xfrm>
        </p:spPr>
        <p:txBody>
          <a:bodyPr/>
          <a:lstStyle/>
          <a:p>
            <a:endParaRPr lang="en-US" dirty="0"/>
          </a:p>
        </p:txBody>
      </p:sp>
      <p:sp>
        <p:nvSpPr>
          <p:cNvPr id="6" name="Espace réservé du texte 8">
            <a:extLst>
              <a:ext uri="{FF2B5EF4-FFF2-40B4-BE49-F238E27FC236}">
                <a16:creationId xmlns:a16="http://schemas.microsoft.com/office/drawing/2014/main" id="{68E80DBC-B5D1-CC4D-4EBB-A6E748A16302}"/>
              </a:ext>
            </a:extLst>
          </p:cNvPr>
          <p:cNvSpPr>
            <a:spLocks noGrp="1"/>
          </p:cNvSpPr>
          <p:nvPr>
            <p:ph type="title" idx="4294967295"/>
          </p:nvPr>
        </p:nvSpPr>
        <p:spPr>
          <a:xfrm>
            <a:off x="439432" y="522539"/>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br>
              <a:rPr kumimoji="0" lang="en-US" sz="3200" b="1" i="0" u="none" strike="noStrike" kern="1200" cap="none" spc="0" normalizeH="0" baseline="0" noProof="0" dirty="0">
                <a:ln>
                  <a:noFill/>
                </a:ln>
                <a:solidFill>
                  <a:schemeClr val="tx2"/>
                </a:solidFill>
                <a:effectLst/>
                <a:uLnTx/>
                <a:uFillTx/>
                <a:latin typeface="+mn-lt"/>
                <a:ea typeface="+mn-ea"/>
                <a:cs typeface="+mn-cs"/>
              </a:rPr>
            </a:br>
            <a:br>
              <a:rPr kumimoji="0" lang="en-US" sz="3200" b="1" i="0" u="none" strike="noStrike" kern="1200" cap="none" spc="0" normalizeH="0" baseline="0" noProof="0" dirty="0">
                <a:ln>
                  <a:noFill/>
                </a:ln>
                <a:solidFill>
                  <a:schemeClr val="tx2"/>
                </a:solidFill>
                <a:effectLst/>
                <a:uLnTx/>
                <a:uFillTx/>
                <a:latin typeface="+mn-lt"/>
                <a:ea typeface="+mn-ea"/>
                <a:cs typeface="+mn-cs"/>
              </a:rPr>
            </a:b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dirty="0"/>
          </a:p>
        </p:txBody>
      </p:sp>
      <p:sp>
        <p:nvSpPr>
          <p:cNvPr id="3" name="Footer Placeholder 2">
            <a:extLst>
              <a:ext uri="{FF2B5EF4-FFF2-40B4-BE49-F238E27FC236}">
                <a16:creationId xmlns:a16="http://schemas.microsoft.com/office/drawing/2014/main" id="{89D45B5F-2051-53A9-9399-780C551F34F1}"/>
              </a:ext>
            </a:extLst>
          </p:cNvPr>
          <p:cNvSpPr>
            <a:spLocks noGrp="1"/>
          </p:cNvSpPr>
          <p:nvPr>
            <p:ph type="ftr" sz="quarter" idx="6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February 2024.  All rights Reserved</a:t>
            </a:r>
            <a:endParaRPr kumimoji="0" lang="fr-FR"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C7EEF273-F75C-DF33-A771-7B9BDA51F4EB}"/>
              </a:ext>
            </a:extLst>
          </p:cNvPr>
          <p:cNvSpPr txBox="1"/>
          <p:nvPr/>
        </p:nvSpPr>
        <p:spPr>
          <a:xfrm>
            <a:off x="926274" y="1143806"/>
            <a:ext cx="7559128" cy="4862870"/>
          </a:xfrm>
          <a:prstGeom prst="rect">
            <a:avLst/>
          </a:prstGeom>
          <a:noFill/>
        </p:spPr>
        <p:txBody>
          <a:bodyPr wrap="square" rtlCol="0">
            <a:sp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rgbClr val="283897"/>
                </a:solidFill>
                <a:effectLst/>
                <a:uLnTx/>
                <a:uFillTx/>
                <a:latin typeface="Arial" panose="020B0604020202020204"/>
                <a:ea typeface="+mn-ea"/>
                <a:cs typeface="+mn-cs"/>
              </a:rPr>
              <a:t>Agenda</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Safety Moment –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Corinne Szabo</a:t>
            </a:r>
          </a:p>
          <a:p>
            <a:pPr marL="0" marR="0" lvl="0" indent="0" algn="l" defTabSz="914377" rtl="0" eaLnBrk="1" fontAlgn="auto" latinLnBrk="0" hangingPunct="1">
              <a:lnSpc>
                <a:spcPct val="150000"/>
              </a:lnSpc>
              <a:spcBef>
                <a:spcPts val="0"/>
              </a:spcBef>
              <a:spcAft>
                <a:spcPts val="0"/>
              </a:spcAft>
              <a:buClrTx/>
              <a:buSzPts val="1000"/>
              <a:buFontTx/>
              <a:buNone/>
              <a:tabLst>
                <a:tab pos="457200" algn="l"/>
              </a:tabLst>
              <a:defRPr/>
            </a:pPr>
            <a:r>
              <a:rPr kumimoji="0" lang="en-US" sz="1800" b="0" i="0"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Q2 Collections – </a:t>
            </a:r>
            <a:r>
              <a:rPr kumimoji="0" lang="en-US" sz="1800" b="0" i="1"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Brad Hamman</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E=Vision/E=</a:t>
            </a:r>
            <a:r>
              <a:rPr kumimoji="0" lang="en-US" sz="1800" b="0" i="0" u="none" strike="noStrike" kern="1200" cap="none" spc="0" normalizeH="0" baseline="0" noProof="0" dirty="0" err="1">
                <a:ln>
                  <a:noFill/>
                </a:ln>
                <a:solidFill>
                  <a:srgbClr val="283897"/>
                </a:solidFill>
                <a:effectLst/>
                <a:uLnTx/>
                <a:uFillTx/>
                <a:latin typeface="Arial" panose="020B0604020202020204"/>
                <a:ea typeface="+mn-ea"/>
                <a:cs typeface="+mn-cs"/>
              </a:rPr>
              <a:t>nterprise</a:t>
            </a: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 Analysis Training –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Angela Fried</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Finance Shared Services Update:</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lang="en-US" dirty="0">
                <a:solidFill>
                  <a:srgbClr val="283897"/>
                </a:solidFill>
                <a:latin typeface="Arial" panose="020B0604020202020204"/>
              </a:rPr>
              <a:t>	</a:t>
            </a: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FSS &amp; Banking Optimization –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Stephanie VanDusen</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lang="en-US" dirty="0">
                <a:solidFill>
                  <a:srgbClr val="283897"/>
                </a:solidFill>
                <a:latin typeface="Arial" panose="020B0604020202020204"/>
              </a:rPr>
              <a:t>	</a:t>
            </a: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P2P Work Update –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Mark Dobosz, Steve Dabrowski</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283897"/>
                </a:solidFill>
                <a:effectLst/>
                <a:uLnTx/>
                <a:uFillTx/>
                <a:latin typeface="Arial" panose="020B0604020202020204"/>
                <a:ea typeface="+mn-ea"/>
                <a:cs typeface="+mn-cs"/>
              </a:rPr>
              <a:t>SoFinance</a:t>
            </a: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 –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Anthony Priore</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lang="en-US" i="1" dirty="0">
                <a:solidFill>
                  <a:srgbClr val="283897"/>
                </a:solidFill>
                <a:latin typeface="Arial" panose="020B0604020202020204"/>
              </a:rPr>
              <a:t>	</a:t>
            </a:r>
            <a:r>
              <a:rPr lang="en-US" dirty="0">
                <a:solidFill>
                  <a:srgbClr val="283897"/>
                </a:solidFill>
                <a:latin typeface="Arial" panose="020B0604020202020204"/>
              </a:rPr>
              <a:t>FSS</a:t>
            </a:r>
            <a:r>
              <a:rPr lang="en-US" i="1" dirty="0">
                <a:solidFill>
                  <a:srgbClr val="283897"/>
                </a:solidFill>
                <a:latin typeface="Arial" panose="020B0604020202020204"/>
              </a:rPr>
              <a:t> </a:t>
            </a: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Segment Support – </a:t>
            </a:r>
            <a:r>
              <a:rPr kumimoji="0" lang="en-US" sz="1800" b="0" i="1" u="none" strike="noStrike" kern="1200" cap="none" spc="0" normalizeH="0" baseline="0" noProof="0" dirty="0">
                <a:ln>
                  <a:noFill/>
                </a:ln>
                <a:solidFill>
                  <a:srgbClr val="283897"/>
                </a:solidFill>
                <a:effectLst/>
                <a:uLnTx/>
                <a:uFillTx/>
                <a:latin typeface="Arial" panose="020B0604020202020204"/>
                <a:ea typeface="+mn-ea"/>
                <a:cs typeface="+mn-cs"/>
              </a:rPr>
              <a:t>Lynn Valentine</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rgbClr val="283897"/>
                </a:solidFill>
                <a:effectLst/>
                <a:uLnTx/>
                <a:uFillTx/>
                <a:latin typeface="Arial" panose="020B0604020202020204"/>
                <a:ea typeface="+mn-ea"/>
                <a:cs typeface="+mn-cs"/>
              </a:rPr>
              <a:t>Q&amp;A</a:t>
            </a:r>
          </a:p>
          <a:p>
            <a:endParaRPr lang="en-US" dirty="0"/>
          </a:p>
        </p:txBody>
      </p:sp>
    </p:spTree>
    <p:extLst>
      <p:ext uri="{BB962C8B-B14F-4D97-AF65-F5344CB8AC3E}">
        <p14:creationId xmlns:p14="http://schemas.microsoft.com/office/powerpoint/2010/main" val="18197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1ED8A362-3709-475F-9728-F5B9E8400A36}"/>
              </a:ext>
            </a:extLst>
          </p:cNvPr>
          <p:cNvSpPr>
            <a:spLocks noGrp="1"/>
          </p:cNvSpPr>
          <p:nvPr>
            <p:ph type="title"/>
          </p:nvPr>
        </p:nvSpPr>
        <p:spPr>
          <a:xfrm>
            <a:off x="443280" y="370967"/>
            <a:ext cx="10515600" cy="346249"/>
          </a:xfrm>
        </p:spPr>
        <p:txBody>
          <a:bodyPr/>
          <a:lstStyle/>
          <a:p>
            <a:r>
              <a:rPr lang="en-US" noProof="0" dirty="0"/>
              <a:t>Purchase to Pay Work Shared Mail Boxes</a:t>
            </a:r>
          </a:p>
        </p:txBody>
      </p:sp>
      <p:sp>
        <p:nvSpPr>
          <p:cNvPr id="3" name="Footer Placeholder 2">
            <a:extLst>
              <a:ext uri="{FF2B5EF4-FFF2-40B4-BE49-F238E27FC236}">
                <a16:creationId xmlns:a16="http://schemas.microsoft.com/office/drawing/2014/main" id="{0635F23C-F2F8-4981-98D2-E7461C01E536}"/>
              </a:ext>
            </a:extLst>
          </p:cNvPr>
          <p:cNvSpPr>
            <a:spLocks noGrp="1"/>
          </p:cNvSpPr>
          <p:nvPr>
            <p:ph type="ftr" sz="quarter" idx="17"/>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February 2024.  All rights Reserved</a:t>
            </a:r>
            <a:endPar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34C29C9F-9F7B-68DB-5B82-A3BFDDD87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75" y="865063"/>
            <a:ext cx="9906000" cy="5332764"/>
          </a:xfrm>
          <a:prstGeom prst="rect">
            <a:avLst/>
          </a:prstGeom>
        </p:spPr>
      </p:pic>
      <p:pic>
        <p:nvPicPr>
          <p:cNvPr id="6" name="Picture 5" descr="A blue text on a white background&#10;&#10;Description automatically generated">
            <a:extLst>
              <a:ext uri="{FF2B5EF4-FFF2-40B4-BE49-F238E27FC236}">
                <a16:creationId xmlns:a16="http://schemas.microsoft.com/office/drawing/2014/main" id="{D3F0665B-F7AF-FB8A-B283-7E346C832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923" y="4465489"/>
            <a:ext cx="872395" cy="236723"/>
          </a:xfrm>
          <a:prstGeom prst="rect">
            <a:avLst/>
          </a:prstGeom>
        </p:spPr>
      </p:pic>
      <p:sp>
        <p:nvSpPr>
          <p:cNvPr id="7" name="TextBox 6">
            <a:extLst>
              <a:ext uri="{FF2B5EF4-FFF2-40B4-BE49-F238E27FC236}">
                <a16:creationId xmlns:a16="http://schemas.microsoft.com/office/drawing/2014/main" id="{5BFDFECD-4F31-3959-9325-F056A602F338}"/>
              </a:ext>
            </a:extLst>
          </p:cNvPr>
          <p:cNvSpPr txBox="1"/>
          <p:nvPr/>
        </p:nvSpPr>
        <p:spPr>
          <a:xfrm>
            <a:off x="7348351" y="4322241"/>
            <a:ext cx="8723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5359C"/>
                </a:solidFill>
                <a:effectLst/>
                <a:uLnTx/>
                <a:uFillTx/>
                <a:latin typeface="Arial" panose="020B0604020202020204"/>
                <a:ea typeface="+mn-ea"/>
                <a:cs typeface="+mn-cs"/>
              </a:rPr>
              <a:t>Use</a:t>
            </a:r>
          </a:p>
        </p:txBody>
      </p:sp>
      <p:sp>
        <p:nvSpPr>
          <p:cNvPr id="8" name="TextBox 7">
            <a:extLst>
              <a:ext uri="{FF2B5EF4-FFF2-40B4-BE49-F238E27FC236}">
                <a16:creationId xmlns:a16="http://schemas.microsoft.com/office/drawing/2014/main" id="{4D1588DB-1452-A6F5-1441-828A2818FBDD}"/>
              </a:ext>
            </a:extLst>
          </p:cNvPr>
          <p:cNvSpPr txBox="1"/>
          <p:nvPr/>
        </p:nvSpPr>
        <p:spPr>
          <a:xfrm>
            <a:off x="7348351" y="4615890"/>
            <a:ext cx="8723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5359C"/>
                </a:solidFill>
                <a:effectLst/>
                <a:uLnTx/>
                <a:uFillTx/>
                <a:latin typeface="Arial" panose="020B0604020202020204"/>
                <a:ea typeface="+mn-ea"/>
                <a:cs typeface="+mn-cs"/>
              </a:rPr>
              <a:t>Now</a:t>
            </a:r>
          </a:p>
        </p:txBody>
      </p:sp>
      <p:sp>
        <p:nvSpPr>
          <p:cNvPr id="9" name="Star: 5 Points 8">
            <a:extLst>
              <a:ext uri="{FF2B5EF4-FFF2-40B4-BE49-F238E27FC236}">
                <a16:creationId xmlns:a16="http://schemas.microsoft.com/office/drawing/2014/main" id="{D1B6BAF0-FD40-6CBD-4A5B-8A2C231DA154}"/>
              </a:ext>
            </a:extLst>
          </p:cNvPr>
          <p:cNvSpPr/>
          <p:nvPr/>
        </p:nvSpPr>
        <p:spPr>
          <a:xfrm>
            <a:off x="7801862" y="4290201"/>
            <a:ext cx="263970" cy="236723"/>
          </a:xfrm>
          <a:prstGeom prst="star5">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97E85A91-7E9B-7ECA-B925-6A57DFE0D6BB}"/>
              </a:ext>
            </a:extLst>
          </p:cNvPr>
          <p:cNvGrpSpPr/>
          <p:nvPr/>
        </p:nvGrpSpPr>
        <p:grpSpPr>
          <a:xfrm>
            <a:off x="6948711" y="390744"/>
            <a:ext cx="5311349" cy="306693"/>
            <a:chOff x="7303818" y="383082"/>
            <a:chExt cx="5311349" cy="306693"/>
          </a:xfrm>
        </p:grpSpPr>
        <p:pic>
          <p:nvPicPr>
            <p:cNvPr id="10" name="Picture 9" descr="A blue text on a white background&#10;&#10;Description automatically generated">
              <a:extLst>
                <a:ext uri="{FF2B5EF4-FFF2-40B4-BE49-F238E27FC236}">
                  <a16:creationId xmlns:a16="http://schemas.microsoft.com/office/drawing/2014/main" id="{80723AAF-3091-6818-F38E-218CF545A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847" y="383082"/>
              <a:ext cx="1130254" cy="306693"/>
            </a:xfrm>
            <a:prstGeom prst="rect">
              <a:avLst/>
            </a:prstGeom>
          </p:spPr>
        </p:pic>
        <p:sp>
          <p:nvSpPr>
            <p:cNvPr id="11" name="TextBox 10">
              <a:extLst>
                <a:ext uri="{FF2B5EF4-FFF2-40B4-BE49-F238E27FC236}">
                  <a16:creationId xmlns:a16="http://schemas.microsoft.com/office/drawing/2014/main" id="{F455BF83-78A3-A25B-405B-A44262982304}"/>
                </a:ext>
              </a:extLst>
            </p:cNvPr>
            <p:cNvSpPr txBox="1"/>
            <p:nvPr/>
          </p:nvSpPr>
          <p:spPr>
            <a:xfrm>
              <a:off x="7303818" y="427478"/>
              <a:ext cx="531134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5359C"/>
                  </a:solidFill>
                  <a:effectLst/>
                  <a:uLnTx/>
                  <a:uFillTx/>
                  <a:latin typeface="Arial" panose="020B0604020202020204"/>
                  <a:ea typeface="+mn-ea"/>
                  <a:cs typeface="+mn-cs"/>
                </a:rPr>
                <a:t>Use until                                is available for all departments mid April</a:t>
              </a:r>
            </a:p>
          </p:txBody>
        </p:sp>
      </p:grpSp>
    </p:spTree>
    <p:extLst>
      <p:ext uri="{BB962C8B-B14F-4D97-AF65-F5344CB8AC3E}">
        <p14:creationId xmlns:p14="http://schemas.microsoft.com/office/powerpoint/2010/main" val="17283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6BF19-0943-0331-9488-4861AE1213A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69CB791-23F3-E6D6-D755-6FE1D1E2D6AC}"/>
              </a:ext>
            </a:extLst>
          </p:cNvPr>
          <p:cNvPicPr>
            <a:picLocks noChangeAspect="1"/>
          </p:cNvPicPr>
          <p:nvPr/>
        </p:nvPicPr>
        <p:blipFill>
          <a:blip r:embed="rId3"/>
          <a:stretch>
            <a:fillRect/>
          </a:stretch>
        </p:blipFill>
        <p:spPr>
          <a:xfrm>
            <a:off x="8092041" y="2131901"/>
            <a:ext cx="3279778" cy="2358295"/>
          </a:xfrm>
          <a:prstGeom prst="rect">
            <a:avLst/>
          </a:prstGeom>
        </p:spPr>
      </p:pic>
      <p:sp>
        <p:nvSpPr>
          <p:cNvPr id="6" name="TextBox 5">
            <a:extLst>
              <a:ext uri="{FF2B5EF4-FFF2-40B4-BE49-F238E27FC236}">
                <a16:creationId xmlns:a16="http://schemas.microsoft.com/office/drawing/2014/main" id="{551DFC5F-6FC6-452F-75FC-903C7B050ACC}"/>
              </a:ext>
            </a:extLst>
          </p:cNvPr>
          <p:cNvSpPr txBox="1"/>
          <p:nvPr/>
        </p:nvSpPr>
        <p:spPr>
          <a:xfrm>
            <a:off x="8554430" y="3763730"/>
            <a:ext cx="27361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Continued NorAm Service Hours &amp; Contact Process</a:t>
            </a:r>
          </a:p>
        </p:txBody>
      </p:sp>
      <p:grpSp>
        <p:nvGrpSpPr>
          <p:cNvPr id="35" name="Group 34">
            <a:extLst>
              <a:ext uri="{FF2B5EF4-FFF2-40B4-BE49-F238E27FC236}">
                <a16:creationId xmlns:a16="http://schemas.microsoft.com/office/drawing/2014/main" id="{F932AF8A-5027-5A04-027B-5404845EB391}"/>
              </a:ext>
            </a:extLst>
          </p:cNvPr>
          <p:cNvGrpSpPr/>
          <p:nvPr/>
        </p:nvGrpSpPr>
        <p:grpSpPr>
          <a:xfrm>
            <a:off x="8082679" y="2934170"/>
            <a:ext cx="474175" cy="464939"/>
            <a:chOff x="8144897" y="3293722"/>
            <a:chExt cx="474175" cy="464939"/>
          </a:xfrm>
        </p:grpSpPr>
        <p:sp>
          <p:nvSpPr>
            <p:cNvPr id="36" name="Rectangle: Rounded Corners 35">
              <a:extLst>
                <a:ext uri="{FF2B5EF4-FFF2-40B4-BE49-F238E27FC236}">
                  <a16:creationId xmlns:a16="http://schemas.microsoft.com/office/drawing/2014/main" id="{A93A40FE-ACEC-4C10-3682-07023100768C}"/>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37" name="Ink 36">
                  <a:extLst>
                    <a:ext uri="{FF2B5EF4-FFF2-40B4-BE49-F238E27FC236}">
                      <a16:creationId xmlns:a16="http://schemas.microsoft.com/office/drawing/2014/main" id="{2C2B9AF6-D91B-F18C-B720-CB579F9B69BD}"/>
                    </a:ext>
                  </a:extLst>
                </p14:cNvPr>
                <p14:cNvContentPartPr/>
                <p14:nvPr/>
              </p14:nvContentPartPr>
              <p14:xfrm>
                <a:off x="8274087" y="3293722"/>
                <a:ext cx="344985" cy="369706"/>
              </p14:xfrm>
            </p:contentPart>
          </mc:Choice>
          <mc:Fallback xmlns="">
            <p:pic>
              <p:nvPicPr>
                <p:cNvPr id="37" name="Ink 36">
                  <a:extLst>
                    <a:ext uri="{FF2B5EF4-FFF2-40B4-BE49-F238E27FC236}">
                      <a16:creationId xmlns:a16="http://schemas.microsoft.com/office/drawing/2014/main" id="{2C2B9AF6-D91B-F18C-B720-CB579F9B69BD}"/>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193" name="Group 192">
            <a:extLst>
              <a:ext uri="{FF2B5EF4-FFF2-40B4-BE49-F238E27FC236}">
                <a16:creationId xmlns:a16="http://schemas.microsoft.com/office/drawing/2014/main" id="{8E0FECDC-259A-224B-30DC-0D3094E4D380}"/>
              </a:ext>
            </a:extLst>
          </p:cNvPr>
          <p:cNvGrpSpPr/>
          <p:nvPr/>
        </p:nvGrpSpPr>
        <p:grpSpPr>
          <a:xfrm>
            <a:off x="411151" y="1355234"/>
            <a:ext cx="11338560" cy="731520"/>
            <a:chOff x="590550" y="2410520"/>
            <a:chExt cx="11338560" cy="731520"/>
          </a:xfrm>
        </p:grpSpPr>
        <p:cxnSp>
          <p:nvCxnSpPr>
            <p:cNvPr id="160" name="Straight Connector 159">
              <a:extLst>
                <a:ext uri="{FF2B5EF4-FFF2-40B4-BE49-F238E27FC236}">
                  <a16:creationId xmlns:a16="http://schemas.microsoft.com/office/drawing/2014/main" id="{6E71EEBB-04D3-AFFD-25CB-D4EE21D842CE}"/>
                </a:ext>
              </a:extLst>
            </p:cNvPr>
            <p:cNvCxnSpPr/>
            <p:nvPr/>
          </p:nvCxnSpPr>
          <p:spPr>
            <a:xfrm>
              <a:off x="590550" y="2933700"/>
              <a:ext cx="11338560" cy="0"/>
            </a:xfrm>
            <a:prstGeom prst="line">
              <a:avLst/>
            </a:prstGeom>
            <a:ln w="28575">
              <a:solidFill>
                <a:schemeClr val="accent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1" name="Rectangle 190">
              <a:extLst>
                <a:ext uri="{FF2B5EF4-FFF2-40B4-BE49-F238E27FC236}">
                  <a16:creationId xmlns:a16="http://schemas.microsoft.com/office/drawing/2014/main" id="{6D0C2E1A-ACB6-38BE-16A2-B9CB43DEF114}"/>
                </a:ext>
              </a:extLst>
            </p:cNvPr>
            <p:cNvSpPr/>
            <p:nvPr/>
          </p:nvSpPr>
          <p:spPr>
            <a:xfrm>
              <a:off x="7890897" y="2410520"/>
              <a:ext cx="254000"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2" name="Rectangle 191">
              <a:extLst>
                <a:ext uri="{FF2B5EF4-FFF2-40B4-BE49-F238E27FC236}">
                  <a16:creationId xmlns:a16="http://schemas.microsoft.com/office/drawing/2014/main" id="{1720F6FE-492E-F84F-AF2A-84B5748CBE42}"/>
                </a:ext>
              </a:extLst>
            </p:cNvPr>
            <p:cNvSpPr/>
            <p:nvPr/>
          </p:nvSpPr>
          <p:spPr>
            <a:xfrm>
              <a:off x="4152724" y="2410520"/>
              <a:ext cx="254000"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5" name="Title 4">
            <a:extLst>
              <a:ext uri="{FF2B5EF4-FFF2-40B4-BE49-F238E27FC236}">
                <a16:creationId xmlns:a16="http://schemas.microsoft.com/office/drawing/2014/main" id="{2E40EBDA-FDC8-AFDF-AA93-72B2818C58DD}"/>
              </a:ext>
            </a:extLst>
          </p:cNvPr>
          <p:cNvSpPr>
            <a:spLocks noGrp="1"/>
          </p:cNvSpPr>
          <p:nvPr>
            <p:ph type="title"/>
          </p:nvPr>
        </p:nvSpPr>
        <p:spPr>
          <a:xfrm>
            <a:off x="443279" y="143566"/>
            <a:ext cx="11268939" cy="886397"/>
          </a:xfrm>
        </p:spPr>
        <p:txBody>
          <a:bodyPr/>
          <a:lstStyle/>
          <a:p>
            <a:r>
              <a:rPr lang="en-US" sz="3200"/>
              <a:t>Optimizing Finance Shared Services Support to NorAm</a:t>
            </a:r>
          </a:p>
        </p:txBody>
      </p:sp>
      <p:sp>
        <p:nvSpPr>
          <p:cNvPr id="162" name="TextBox 161">
            <a:extLst>
              <a:ext uri="{FF2B5EF4-FFF2-40B4-BE49-F238E27FC236}">
                <a16:creationId xmlns:a16="http://schemas.microsoft.com/office/drawing/2014/main" id="{6E712497-35F1-67FC-A298-9196611A416C}"/>
              </a:ext>
            </a:extLst>
          </p:cNvPr>
          <p:cNvSpPr txBox="1"/>
          <p:nvPr/>
        </p:nvSpPr>
        <p:spPr>
          <a:xfrm>
            <a:off x="322639" y="1911512"/>
            <a:ext cx="40748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5359C"/>
                </a:solidFill>
                <a:effectLst/>
                <a:uLnTx/>
                <a:uFillTx/>
                <a:latin typeface="Arial" panose="020B0604020202020204"/>
                <a:ea typeface="+mn-ea"/>
                <a:cs typeface="+mn-cs"/>
              </a:rPr>
              <a:t>Leveraging Best Practices, Knowledge, Technology  &amp; Innovation</a:t>
            </a:r>
          </a:p>
        </p:txBody>
      </p:sp>
      <p:pic>
        <p:nvPicPr>
          <p:cNvPr id="169" name="Graphic 168" descr="Handshake outline">
            <a:extLst>
              <a:ext uri="{FF2B5EF4-FFF2-40B4-BE49-F238E27FC236}">
                <a16:creationId xmlns:a16="http://schemas.microsoft.com/office/drawing/2014/main" id="{B9A8E707-20DD-A086-A15C-0680A58472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4818" y="1048358"/>
            <a:ext cx="896838" cy="896838"/>
          </a:xfrm>
          <a:prstGeom prst="rect">
            <a:avLst/>
          </a:prstGeom>
        </p:spPr>
      </p:pic>
      <p:grpSp>
        <p:nvGrpSpPr>
          <p:cNvPr id="13" name="Group 12">
            <a:extLst>
              <a:ext uri="{FF2B5EF4-FFF2-40B4-BE49-F238E27FC236}">
                <a16:creationId xmlns:a16="http://schemas.microsoft.com/office/drawing/2014/main" id="{93C4405E-066C-E9A7-310C-F244961271EE}"/>
              </a:ext>
            </a:extLst>
          </p:cNvPr>
          <p:cNvGrpSpPr/>
          <p:nvPr/>
        </p:nvGrpSpPr>
        <p:grpSpPr>
          <a:xfrm>
            <a:off x="447034" y="2895379"/>
            <a:ext cx="474175" cy="464939"/>
            <a:chOff x="8144897" y="3293722"/>
            <a:chExt cx="474175" cy="464939"/>
          </a:xfrm>
        </p:grpSpPr>
        <p:sp>
          <p:nvSpPr>
            <p:cNvPr id="194" name="Rectangle: Rounded Corners 193">
              <a:extLst>
                <a:ext uri="{FF2B5EF4-FFF2-40B4-BE49-F238E27FC236}">
                  <a16:creationId xmlns:a16="http://schemas.microsoft.com/office/drawing/2014/main" id="{E20BFC56-3854-5B92-20F6-46FCD6C3A461}"/>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EB112404-44CB-9789-0AE0-E19424466875}"/>
                    </a:ext>
                  </a:extLst>
                </p14:cNvPr>
                <p14:cNvContentPartPr/>
                <p14:nvPr/>
              </p14:nvContentPartPr>
              <p14:xfrm>
                <a:off x="8274087" y="3293722"/>
                <a:ext cx="344985" cy="369706"/>
              </p14:xfrm>
            </p:contentPart>
          </mc:Choice>
          <mc:Fallback xmlns="">
            <p:pic>
              <p:nvPicPr>
                <p:cNvPr id="3" name="Ink 2">
                  <a:extLst>
                    <a:ext uri="{FF2B5EF4-FFF2-40B4-BE49-F238E27FC236}">
                      <a16:creationId xmlns:a16="http://schemas.microsoft.com/office/drawing/2014/main" id="{EB112404-44CB-9789-0AE0-E19424466875}"/>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14" name="Group 13">
            <a:extLst>
              <a:ext uri="{FF2B5EF4-FFF2-40B4-BE49-F238E27FC236}">
                <a16:creationId xmlns:a16="http://schemas.microsoft.com/office/drawing/2014/main" id="{C718FB17-BA8A-FCC2-2066-73DD7FEAE3EF}"/>
              </a:ext>
            </a:extLst>
          </p:cNvPr>
          <p:cNvGrpSpPr/>
          <p:nvPr/>
        </p:nvGrpSpPr>
        <p:grpSpPr>
          <a:xfrm>
            <a:off x="447034" y="3794903"/>
            <a:ext cx="474175" cy="464939"/>
            <a:chOff x="8144897" y="3293722"/>
            <a:chExt cx="474175" cy="464939"/>
          </a:xfrm>
        </p:grpSpPr>
        <p:sp>
          <p:nvSpPr>
            <p:cNvPr id="15" name="Rectangle: Rounded Corners 14">
              <a:extLst>
                <a:ext uri="{FF2B5EF4-FFF2-40B4-BE49-F238E27FC236}">
                  <a16:creationId xmlns:a16="http://schemas.microsoft.com/office/drawing/2014/main" id="{4290742C-A3DC-0B43-1018-F38D33C31F14}"/>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460810C4-4E73-0B6D-DFA8-AF4251F54C47}"/>
                    </a:ext>
                  </a:extLst>
                </p14:cNvPr>
                <p14:cNvContentPartPr/>
                <p14:nvPr/>
              </p14:nvContentPartPr>
              <p14:xfrm>
                <a:off x="8274087" y="3293722"/>
                <a:ext cx="344985" cy="369706"/>
              </p14:xfrm>
            </p:contentPart>
          </mc:Choice>
          <mc:Fallback xmlns="">
            <p:pic>
              <p:nvPicPr>
                <p:cNvPr id="16" name="Ink 15">
                  <a:extLst>
                    <a:ext uri="{FF2B5EF4-FFF2-40B4-BE49-F238E27FC236}">
                      <a16:creationId xmlns:a16="http://schemas.microsoft.com/office/drawing/2014/main" id="{460810C4-4E73-0B6D-DFA8-AF4251F54C47}"/>
                    </a:ext>
                  </a:extLst>
                </p:cNvPr>
                <p:cNvPicPr/>
                <p:nvPr/>
              </p:nvPicPr>
              <p:blipFill>
                <a:blip r:embed="rId5"/>
                <a:stretch>
                  <a:fillRect/>
                </a:stretch>
              </p:blipFill>
              <p:spPr>
                <a:xfrm>
                  <a:off x="8235955" y="3255563"/>
                  <a:ext cx="420889" cy="445663"/>
                </a:xfrm>
                <a:prstGeom prst="rect">
                  <a:avLst/>
                </a:prstGeom>
              </p:spPr>
            </p:pic>
          </mc:Fallback>
        </mc:AlternateContent>
      </p:grpSp>
      <p:pic>
        <p:nvPicPr>
          <p:cNvPr id="28" name="Picture 27">
            <a:extLst>
              <a:ext uri="{FF2B5EF4-FFF2-40B4-BE49-F238E27FC236}">
                <a16:creationId xmlns:a16="http://schemas.microsoft.com/office/drawing/2014/main" id="{EA6FE8B5-751A-1168-6CCB-357214ACAEA0}"/>
              </a:ext>
            </a:extLst>
          </p:cNvPr>
          <p:cNvPicPr>
            <a:picLocks noChangeAspect="1"/>
          </p:cNvPicPr>
          <p:nvPr/>
        </p:nvPicPr>
        <p:blipFill>
          <a:blip r:embed="rId10"/>
          <a:stretch>
            <a:fillRect/>
          </a:stretch>
        </p:blipFill>
        <p:spPr>
          <a:xfrm>
            <a:off x="1300105" y="1029963"/>
            <a:ext cx="3079585" cy="914400"/>
          </a:xfrm>
          <a:prstGeom prst="rect">
            <a:avLst/>
          </a:prstGeom>
        </p:spPr>
      </p:pic>
      <p:sp>
        <p:nvSpPr>
          <p:cNvPr id="44" name="TextBox 43">
            <a:extLst>
              <a:ext uri="{FF2B5EF4-FFF2-40B4-BE49-F238E27FC236}">
                <a16:creationId xmlns:a16="http://schemas.microsoft.com/office/drawing/2014/main" id="{24C91620-D888-9ECF-FC15-B81EFDFF4B4A}"/>
              </a:ext>
            </a:extLst>
          </p:cNvPr>
          <p:cNvSpPr txBox="1"/>
          <p:nvPr/>
        </p:nvSpPr>
        <p:spPr>
          <a:xfrm>
            <a:off x="1055398" y="2788816"/>
            <a:ext cx="3279882" cy="83099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Re-structure NorAm Segment Support Teams to Provide End-to-End Segment Accounting Support</a:t>
            </a:r>
          </a:p>
        </p:txBody>
      </p:sp>
      <p:sp>
        <p:nvSpPr>
          <p:cNvPr id="45" name="TextBox 44">
            <a:extLst>
              <a:ext uri="{FF2B5EF4-FFF2-40B4-BE49-F238E27FC236}">
                <a16:creationId xmlns:a16="http://schemas.microsoft.com/office/drawing/2014/main" id="{8A43B7A5-CCE4-5391-D90D-96FCCD2C6D10}"/>
              </a:ext>
            </a:extLst>
          </p:cNvPr>
          <p:cNvSpPr txBox="1"/>
          <p:nvPr/>
        </p:nvSpPr>
        <p:spPr>
          <a:xfrm>
            <a:off x="1030786" y="3710197"/>
            <a:ext cx="3304494"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Establish One Single Point of Contact per Cost Center</a:t>
            </a:r>
          </a:p>
        </p:txBody>
      </p:sp>
      <p:grpSp>
        <p:nvGrpSpPr>
          <p:cNvPr id="40" name="Group 39">
            <a:extLst>
              <a:ext uri="{FF2B5EF4-FFF2-40B4-BE49-F238E27FC236}">
                <a16:creationId xmlns:a16="http://schemas.microsoft.com/office/drawing/2014/main" id="{02E07173-3103-7592-49A5-5DFBE164A27C}"/>
              </a:ext>
            </a:extLst>
          </p:cNvPr>
          <p:cNvGrpSpPr/>
          <p:nvPr/>
        </p:nvGrpSpPr>
        <p:grpSpPr>
          <a:xfrm>
            <a:off x="4322292" y="1062366"/>
            <a:ext cx="4001481" cy="3200705"/>
            <a:chOff x="8172398" y="1062366"/>
            <a:chExt cx="4001481" cy="3200705"/>
          </a:xfrm>
        </p:grpSpPr>
        <p:grpSp>
          <p:nvGrpSpPr>
            <p:cNvPr id="26" name="Group 25">
              <a:extLst>
                <a:ext uri="{FF2B5EF4-FFF2-40B4-BE49-F238E27FC236}">
                  <a16:creationId xmlns:a16="http://schemas.microsoft.com/office/drawing/2014/main" id="{83384326-22D5-E640-FA40-235547B3E9DB}"/>
                </a:ext>
              </a:extLst>
            </p:cNvPr>
            <p:cNvGrpSpPr/>
            <p:nvPr/>
          </p:nvGrpSpPr>
          <p:grpSpPr>
            <a:xfrm>
              <a:off x="8394435" y="2878113"/>
              <a:ext cx="474175" cy="464939"/>
              <a:chOff x="8144897" y="3293722"/>
              <a:chExt cx="474175" cy="464939"/>
            </a:xfrm>
          </p:grpSpPr>
          <p:sp>
            <p:nvSpPr>
              <p:cNvPr id="27" name="Rectangle: Rounded Corners 26">
                <a:extLst>
                  <a:ext uri="{FF2B5EF4-FFF2-40B4-BE49-F238E27FC236}">
                    <a16:creationId xmlns:a16="http://schemas.microsoft.com/office/drawing/2014/main" id="{8D56DB17-B095-C1F0-27F0-24812F7D781B}"/>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516B1F67-2F7B-9C94-9D01-3507187FD2CB}"/>
                      </a:ext>
                    </a:extLst>
                  </p14:cNvPr>
                  <p14:cNvContentPartPr/>
                  <p14:nvPr/>
                </p14:nvContentPartPr>
                <p14:xfrm>
                  <a:off x="8274087" y="3293722"/>
                  <a:ext cx="344985" cy="369706"/>
                </p14:xfrm>
              </p:contentPart>
            </mc:Choice>
            <mc:Fallback xmlns="">
              <p:pic>
                <p:nvPicPr>
                  <p:cNvPr id="29" name="Ink 28">
                    <a:extLst>
                      <a:ext uri="{FF2B5EF4-FFF2-40B4-BE49-F238E27FC236}">
                        <a16:creationId xmlns:a16="http://schemas.microsoft.com/office/drawing/2014/main" id="{516B1F67-2F7B-9C94-9D01-3507187FD2CB}"/>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60" name="Group 59">
              <a:extLst>
                <a:ext uri="{FF2B5EF4-FFF2-40B4-BE49-F238E27FC236}">
                  <a16:creationId xmlns:a16="http://schemas.microsoft.com/office/drawing/2014/main" id="{568F6322-EA5B-C439-A9A8-FADC783509B1}"/>
                </a:ext>
              </a:extLst>
            </p:cNvPr>
            <p:cNvGrpSpPr/>
            <p:nvPr/>
          </p:nvGrpSpPr>
          <p:grpSpPr>
            <a:xfrm>
              <a:off x="8394435" y="3777637"/>
              <a:ext cx="474175" cy="464939"/>
              <a:chOff x="8144897" y="3293722"/>
              <a:chExt cx="474175" cy="464939"/>
            </a:xfrm>
          </p:grpSpPr>
          <p:sp>
            <p:nvSpPr>
              <p:cNvPr id="62" name="Rectangle: Rounded Corners 61">
                <a:extLst>
                  <a:ext uri="{FF2B5EF4-FFF2-40B4-BE49-F238E27FC236}">
                    <a16:creationId xmlns:a16="http://schemas.microsoft.com/office/drawing/2014/main" id="{DE75C39B-7E3B-0392-1FCB-08F79E07B30B}"/>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2">
                <p14:nvContentPartPr>
                  <p14:cNvPr id="64" name="Ink 63">
                    <a:extLst>
                      <a:ext uri="{FF2B5EF4-FFF2-40B4-BE49-F238E27FC236}">
                        <a16:creationId xmlns:a16="http://schemas.microsoft.com/office/drawing/2014/main" id="{7D541146-2FCF-5508-A207-4E1E15DB7FDE}"/>
                      </a:ext>
                    </a:extLst>
                  </p14:cNvPr>
                  <p14:cNvContentPartPr/>
                  <p14:nvPr/>
                </p14:nvContentPartPr>
                <p14:xfrm>
                  <a:off x="8274087" y="3293722"/>
                  <a:ext cx="344985" cy="369706"/>
                </p14:xfrm>
              </p:contentPart>
            </mc:Choice>
            <mc:Fallback xmlns="">
              <p:pic>
                <p:nvPicPr>
                  <p:cNvPr id="64" name="Ink 63">
                    <a:extLst>
                      <a:ext uri="{FF2B5EF4-FFF2-40B4-BE49-F238E27FC236}">
                        <a16:creationId xmlns:a16="http://schemas.microsoft.com/office/drawing/2014/main" id="{7D541146-2FCF-5508-A207-4E1E15DB7FDE}"/>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38" name="Group 37">
              <a:extLst>
                <a:ext uri="{FF2B5EF4-FFF2-40B4-BE49-F238E27FC236}">
                  <a16:creationId xmlns:a16="http://schemas.microsoft.com/office/drawing/2014/main" id="{32832039-79F5-381B-3D6F-273F69F04E43}"/>
                </a:ext>
              </a:extLst>
            </p:cNvPr>
            <p:cNvGrpSpPr/>
            <p:nvPr/>
          </p:nvGrpSpPr>
          <p:grpSpPr>
            <a:xfrm>
              <a:off x="8172398" y="1062366"/>
              <a:ext cx="4001481" cy="3200705"/>
              <a:chOff x="8172398" y="1062366"/>
              <a:chExt cx="4001481" cy="3200705"/>
            </a:xfrm>
          </p:grpSpPr>
          <p:pic>
            <p:nvPicPr>
              <p:cNvPr id="34" name="Picture 33" descr="A blue text on a white background&#10;&#10;Description automatically generated">
                <a:extLst>
                  <a:ext uri="{FF2B5EF4-FFF2-40B4-BE49-F238E27FC236}">
                    <a16:creationId xmlns:a16="http://schemas.microsoft.com/office/drawing/2014/main" id="{F06AE29C-7C6E-B175-6488-7357529D1FE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2398" y="1062366"/>
                <a:ext cx="2656417" cy="720815"/>
              </a:xfrm>
              <a:prstGeom prst="rect">
                <a:avLst/>
              </a:prstGeom>
            </p:spPr>
          </p:pic>
          <p:sp>
            <p:nvSpPr>
              <p:cNvPr id="58" name="TextBox 57">
                <a:extLst>
                  <a:ext uri="{FF2B5EF4-FFF2-40B4-BE49-F238E27FC236}">
                    <a16:creationId xmlns:a16="http://schemas.microsoft.com/office/drawing/2014/main" id="{ADDB21DE-CD37-5135-B2D5-7FF867DA1C2B}"/>
                  </a:ext>
                </a:extLst>
              </p:cNvPr>
              <p:cNvSpPr txBox="1"/>
              <p:nvPr/>
            </p:nvSpPr>
            <p:spPr>
              <a:xfrm>
                <a:off x="8250504" y="1911512"/>
                <a:ext cx="3923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5359C"/>
                    </a:solidFill>
                    <a:effectLst/>
                    <a:uLnTx/>
                    <a:uFillTx/>
                    <a:latin typeface="Arial" panose="020B0604020202020204"/>
                    <a:ea typeface="+mn-ea"/>
                    <a:cs typeface="+mn-cs"/>
                  </a:rPr>
                  <a:t>End-to-End Service Request Management (Ticketing)</a:t>
                </a:r>
              </a:p>
            </p:txBody>
          </p:sp>
          <p:sp>
            <p:nvSpPr>
              <p:cNvPr id="47" name="TextBox 46">
                <a:extLst>
                  <a:ext uri="{FF2B5EF4-FFF2-40B4-BE49-F238E27FC236}">
                    <a16:creationId xmlns:a16="http://schemas.microsoft.com/office/drawing/2014/main" id="{FDB25193-7320-37DF-0F79-58864F096B88}"/>
                  </a:ext>
                </a:extLst>
              </p:cNvPr>
              <p:cNvSpPr txBox="1"/>
              <p:nvPr/>
            </p:nvSpPr>
            <p:spPr>
              <a:xfrm>
                <a:off x="8914707" y="2782947"/>
                <a:ext cx="3189483"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Better Defined Service Level Agreements</a:t>
                </a:r>
              </a:p>
            </p:txBody>
          </p:sp>
          <p:sp>
            <p:nvSpPr>
              <p:cNvPr id="48" name="TextBox 47">
                <a:extLst>
                  <a:ext uri="{FF2B5EF4-FFF2-40B4-BE49-F238E27FC236}">
                    <a16:creationId xmlns:a16="http://schemas.microsoft.com/office/drawing/2014/main" id="{3B889E9B-01E4-FB90-4403-5C8B2F0DA330}"/>
                  </a:ext>
                </a:extLst>
              </p:cNvPr>
              <p:cNvSpPr txBox="1"/>
              <p:nvPr/>
            </p:nvSpPr>
            <p:spPr>
              <a:xfrm>
                <a:off x="8961650" y="3678296"/>
                <a:ext cx="3189483"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Better Visibility to Status of Inquiries/Requests</a:t>
                </a:r>
              </a:p>
            </p:txBody>
          </p:sp>
        </p:grpSp>
      </p:grpSp>
      <p:sp>
        <p:nvSpPr>
          <p:cNvPr id="52" name="Rectangle 51">
            <a:extLst>
              <a:ext uri="{FF2B5EF4-FFF2-40B4-BE49-F238E27FC236}">
                <a16:creationId xmlns:a16="http://schemas.microsoft.com/office/drawing/2014/main" id="{C17B9B58-234E-70FD-C6F3-D31B1CA08145}"/>
              </a:ext>
            </a:extLst>
          </p:cNvPr>
          <p:cNvSpPr/>
          <p:nvPr/>
        </p:nvSpPr>
        <p:spPr>
          <a:xfrm>
            <a:off x="321610" y="4609740"/>
            <a:ext cx="11499126" cy="1616642"/>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F3A1EB60-8385-E79F-E200-E19F229AC788}"/>
              </a:ext>
            </a:extLst>
          </p:cNvPr>
          <p:cNvSpPr txBox="1"/>
          <p:nvPr/>
        </p:nvSpPr>
        <p:spPr>
          <a:xfrm>
            <a:off x="1026463" y="5048003"/>
            <a:ext cx="2559425"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Ongoing Continuous Improvement</a:t>
            </a:r>
          </a:p>
        </p:txBody>
      </p:sp>
      <p:grpSp>
        <p:nvGrpSpPr>
          <p:cNvPr id="51" name="Group 50">
            <a:extLst>
              <a:ext uri="{FF2B5EF4-FFF2-40B4-BE49-F238E27FC236}">
                <a16:creationId xmlns:a16="http://schemas.microsoft.com/office/drawing/2014/main" id="{D58C4F59-097F-6EB9-6AF6-E125C499C860}"/>
              </a:ext>
            </a:extLst>
          </p:cNvPr>
          <p:cNvGrpSpPr/>
          <p:nvPr/>
        </p:nvGrpSpPr>
        <p:grpSpPr>
          <a:xfrm>
            <a:off x="8041735" y="4895782"/>
            <a:ext cx="3287593" cy="871024"/>
            <a:chOff x="4535847" y="4895782"/>
            <a:chExt cx="3287593" cy="871024"/>
          </a:xfrm>
        </p:grpSpPr>
        <p:grpSp>
          <p:nvGrpSpPr>
            <p:cNvPr id="65" name="Group 64">
              <a:extLst>
                <a:ext uri="{FF2B5EF4-FFF2-40B4-BE49-F238E27FC236}">
                  <a16:creationId xmlns:a16="http://schemas.microsoft.com/office/drawing/2014/main" id="{6F24BF7A-D563-82E5-7067-802D06BE09B0}"/>
                </a:ext>
              </a:extLst>
            </p:cNvPr>
            <p:cNvGrpSpPr/>
            <p:nvPr/>
          </p:nvGrpSpPr>
          <p:grpSpPr>
            <a:xfrm>
              <a:off x="4535847" y="4895782"/>
              <a:ext cx="469900" cy="697986"/>
              <a:chOff x="8628131" y="3534891"/>
              <a:chExt cx="469900" cy="697986"/>
            </a:xfrm>
          </p:grpSpPr>
          <p:sp>
            <p:nvSpPr>
              <p:cNvPr id="66" name="Rectangle: Rounded Corners 65">
                <a:extLst>
                  <a:ext uri="{FF2B5EF4-FFF2-40B4-BE49-F238E27FC236}">
                    <a16:creationId xmlns:a16="http://schemas.microsoft.com/office/drawing/2014/main" id="{1594774D-886B-A4E6-4E31-F83B69930A73}"/>
                  </a:ext>
                </a:extLst>
              </p:cNvPr>
              <p:cNvSpPr/>
              <p:nvPr/>
            </p:nvSpPr>
            <p:spPr>
              <a:xfrm>
                <a:off x="8628131" y="3788377"/>
                <a:ext cx="469900" cy="44450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4">
                <p14:nvContentPartPr>
                  <p14:cNvPr id="68" name="Ink 67">
                    <a:extLst>
                      <a:ext uri="{FF2B5EF4-FFF2-40B4-BE49-F238E27FC236}">
                        <a16:creationId xmlns:a16="http://schemas.microsoft.com/office/drawing/2014/main" id="{BBC324A3-31E3-8C71-7E5A-AE394873AEE4}"/>
                      </a:ext>
                    </a:extLst>
                  </p14:cNvPr>
                  <p14:cNvContentPartPr/>
                  <p14:nvPr/>
                </p14:nvContentPartPr>
                <p14:xfrm>
                  <a:off x="8844361" y="3534891"/>
                  <a:ext cx="37440" cy="413280"/>
                </p14:xfrm>
              </p:contentPart>
            </mc:Choice>
            <mc:Fallback xmlns="">
              <p:pic>
                <p:nvPicPr>
                  <p:cNvPr id="68" name="Ink 67">
                    <a:extLst>
                      <a:ext uri="{FF2B5EF4-FFF2-40B4-BE49-F238E27FC236}">
                        <a16:creationId xmlns:a16="http://schemas.microsoft.com/office/drawing/2014/main" id="{BBC324A3-31E3-8C71-7E5A-AE394873AEE4}"/>
                      </a:ext>
                    </a:extLst>
                  </p:cNvPr>
                  <p:cNvPicPr/>
                  <p:nvPr/>
                </p:nvPicPr>
                <p:blipFill>
                  <a:blip r:embed="rId15"/>
                  <a:stretch>
                    <a:fillRect/>
                  </a:stretch>
                </p:blipFill>
                <p:spPr>
                  <a:xfrm>
                    <a:off x="8813100" y="3503931"/>
                    <a:ext cx="99234"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9" name="Ink 68">
                    <a:extLst>
                      <a:ext uri="{FF2B5EF4-FFF2-40B4-BE49-F238E27FC236}">
                        <a16:creationId xmlns:a16="http://schemas.microsoft.com/office/drawing/2014/main" id="{85131A41-AD05-5A07-EE79-D7760696CF3F}"/>
                      </a:ext>
                    </a:extLst>
                  </p14:cNvPr>
                  <p14:cNvContentPartPr/>
                  <p14:nvPr/>
                </p14:nvContentPartPr>
                <p14:xfrm>
                  <a:off x="8815201" y="4071437"/>
                  <a:ext cx="95760" cy="100800"/>
                </p14:xfrm>
              </p:contentPart>
            </mc:Choice>
            <mc:Fallback xmlns="">
              <p:pic>
                <p:nvPicPr>
                  <p:cNvPr id="69" name="Ink 68">
                    <a:extLst>
                      <a:ext uri="{FF2B5EF4-FFF2-40B4-BE49-F238E27FC236}">
                        <a16:creationId xmlns:a16="http://schemas.microsoft.com/office/drawing/2014/main" id="{85131A41-AD05-5A07-EE79-D7760696CF3F}"/>
                      </a:ext>
                    </a:extLst>
                  </p:cNvPr>
                  <p:cNvPicPr/>
                  <p:nvPr/>
                </p:nvPicPr>
                <p:blipFill>
                  <a:blip r:embed="rId17"/>
                  <a:stretch>
                    <a:fillRect/>
                  </a:stretch>
                </p:blipFill>
                <p:spPr>
                  <a:xfrm>
                    <a:off x="8784124" y="4040477"/>
                    <a:ext cx="157191" cy="162000"/>
                  </a:xfrm>
                  <a:prstGeom prst="rect">
                    <a:avLst/>
                  </a:prstGeom>
                </p:spPr>
              </p:pic>
            </mc:Fallback>
          </mc:AlternateContent>
        </p:grpSp>
        <p:sp>
          <p:nvSpPr>
            <p:cNvPr id="71" name="TextBox 70">
              <a:extLst>
                <a:ext uri="{FF2B5EF4-FFF2-40B4-BE49-F238E27FC236}">
                  <a16:creationId xmlns:a16="http://schemas.microsoft.com/office/drawing/2014/main" id="{677BDFBB-5B9A-8BC9-CB2C-C5DF5DBB1E84}"/>
                </a:ext>
              </a:extLst>
            </p:cNvPr>
            <p:cNvSpPr txBox="1"/>
            <p:nvPr/>
          </p:nvSpPr>
          <p:spPr>
            <a:xfrm>
              <a:off x="5087300" y="4935809"/>
              <a:ext cx="27361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Anticipate &amp; Plan for  “Bumps” We Are Bound to Have Along the Way</a:t>
              </a:r>
            </a:p>
          </p:txBody>
        </p:sp>
      </p:grpSp>
      <p:grpSp>
        <p:nvGrpSpPr>
          <p:cNvPr id="17" name="Group 16">
            <a:extLst>
              <a:ext uri="{FF2B5EF4-FFF2-40B4-BE49-F238E27FC236}">
                <a16:creationId xmlns:a16="http://schemas.microsoft.com/office/drawing/2014/main" id="{91D95408-5B80-845D-D5AB-7C60FE982FCB}"/>
              </a:ext>
            </a:extLst>
          </p:cNvPr>
          <p:cNvGrpSpPr/>
          <p:nvPr/>
        </p:nvGrpSpPr>
        <p:grpSpPr>
          <a:xfrm>
            <a:off x="464410" y="5126155"/>
            <a:ext cx="474175" cy="464939"/>
            <a:chOff x="8144897" y="3293722"/>
            <a:chExt cx="474175" cy="464939"/>
          </a:xfrm>
        </p:grpSpPr>
        <p:sp>
          <p:nvSpPr>
            <p:cNvPr id="18" name="Rectangle: Rounded Corners 17">
              <a:extLst>
                <a:ext uri="{FF2B5EF4-FFF2-40B4-BE49-F238E27FC236}">
                  <a16:creationId xmlns:a16="http://schemas.microsoft.com/office/drawing/2014/main" id="{6B3CC600-CBBB-096A-59BC-1F619F9364E1}"/>
                </a:ext>
              </a:extLst>
            </p:cNvPr>
            <p:cNvSpPr/>
            <p:nvPr/>
          </p:nvSpPr>
          <p:spPr>
            <a:xfrm>
              <a:off x="8144897" y="3314161"/>
              <a:ext cx="469900" cy="44450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89CC7B12-7713-9F33-D007-9B85B562C95C}"/>
                    </a:ext>
                  </a:extLst>
                </p14:cNvPr>
                <p14:cNvContentPartPr/>
                <p14:nvPr/>
              </p14:nvContentPartPr>
              <p14:xfrm>
                <a:off x="8274087" y="3293722"/>
                <a:ext cx="344985" cy="369706"/>
              </p14:xfrm>
            </p:contentPart>
          </mc:Choice>
          <mc:Fallback xmlns="">
            <p:pic>
              <p:nvPicPr>
                <p:cNvPr id="19" name="Ink 18">
                  <a:extLst>
                    <a:ext uri="{FF2B5EF4-FFF2-40B4-BE49-F238E27FC236}">
                      <a16:creationId xmlns:a16="http://schemas.microsoft.com/office/drawing/2014/main" id="{89CC7B12-7713-9F33-D007-9B85B562C95C}"/>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46" name="Group 45">
            <a:extLst>
              <a:ext uri="{FF2B5EF4-FFF2-40B4-BE49-F238E27FC236}">
                <a16:creationId xmlns:a16="http://schemas.microsoft.com/office/drawing/2014/main" id="{8FF16E88-8C38-43CA-CEFA-3F8CCC143F2C}"/>
              </a:ext>
            </a:extLst>
          </p:cNvPr>
          <p:cNvGrpSpPr/>
          <p:nvPr/>
        </p:nvGrpSpPr>
        <p:grpSpPr>
          <a:xfrm>
            <a:off x="4520329" y="4926685"/>
            <a:ext cx="3202389" cy="838776"/>
            <a:chOff x="8375014" y="4926685"/>
            <a:chExt cx="3202389" cy="838776"/>
          </a:xfrm>
        </p:grpSpPr>
        <p:sp>
          <p:nvSpPr>
            <p:cNvPr id="74" name="TextBox 73">
              <a:extLst>
                <a:ext uri="{FF2B5EF4-FFF2-40B4-BE49-F238E27FC236}">
                  <a16:creationId xmlns:a16="http://schemas.microsoft.com/office/drawing/2014/main" id="{C2646259-E1E6-A573-B8BA-777DEEAB3D80}"/>
                </a:ext>
              </a:extLst>
            </p:cNvPr>
            <p:cNvSpPr txBox="1"/>
            <p:nvPr/>
          </p:nvSpPr>
          <p:spPr>
            <a:xfrm>
              <a:off x="8937023" y="4934464"/>
              <a:ext cx="2640380" cy="83099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We Will Need to Adopt the New Tools &amp; Processes – “Let Go” of the Old Ways</a:t>
              </a:r>
            </a:p>
          </p:txBody>
        </p:sp>
        <p:grpSp>
          <p:nvGrpSpPr>
            <p:cNvPr id="76" name="Group 75">
              <a:extLst>
                <a:ext uri="{FF2B5EF4-FFF2-40B4-BE49-F238E27FC236}">
                  <a16:creationId xmlns:a16="http://schemas.microsoft.com/office/drawing/2014/main" id="{11104371-FECC-061C-5B2C-6207BC449766}"/>
                </a:ext>
              </a:extLst>
            </p:cNvPr>
            <p:cNvGrpSpPr/>
            <p:nvPr/>
          </p:nvGrpSpPr>
          <p:grpSpPr>
            <a:xfrm>
              <a:off x="8375014" y="4926685"/>
              <a:ext cx="469900" cy="697986"/>
              <a:chOff x="8628131" y="3534891"/>
              <a:chExt cx="469900" cy="697986"/>
            </a:xfrm>
          </p:grpSpPr>
          <p:sp>
            <p:nvSpPr>
              <p:cNvPr id="77" name="Rectangle: Rounded Corners 76">
                <a:extLst>
                  <a:ext uri="{FF2B5EF4-FFF2-40B4-BE49-F238E27FC236}">
                    <a16:creationId xmlns:a16="http://schemas.microsoft.com/office/drawing/2014/main" id="{6C066A73-1F3C-459F-DC4E-C886BE5ED635}"/>
                  </a:ext>
                </a:extLst>
              </p:cNvPr>
              <p:cNvSpPr/>
              <p:nvPr/>
            </p:nvSpPr>
            <p:spPr>
              <a:xfrm>
                <a:off x="8628131" y="3788377"/>
                <a:ext cx="469900" cy="44450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9">
                <p14:nvContentPartPr>
                  <p14:cNvPr id="78" name="Ink 77">
                    <a:extLst>
                      <a:ext uri="{FF2B5EF4-FFF2-40B4-BE49-F238E27FC236}">
                        <a16:creationId xmlns:a16="http://schemas.microsoft.com/office/drawing/2014/main" id="{78BE2152-1070-5768-C5B0-EDC644E6A13A}"/>
                      </a:ext>
                    </a:extLst>
                  </p14:cNvPr>
                  <p14:cNvContentPartPr/>
                  <p14:nvPr/>
                </p14:nvContentPartPr>
                <p14:xfrm>
                  <a:off x="8844361" y="3534891"/>
                  <a:ext cx="37440" cy="413280"/>
                </p14:xfrm>
              </p:contentPart>
            </mc:Choice>
            <mc:Fallback xmlns="">
              <p:pic>
                <p:nvPicPr>
                  <p:cNvPr id="78" name="Ink 77">
                    <a:extLst>
                      <a:ext uri="{FF2B5EF4-FFF2-40B4-BE49-F238E27FC236}">
                        <a16:creationId xmlns:a16="http://schemas.microsoft.com/office/drawing/2014/main" id="{78BE2152-1070-5768-C5B0-EDC644E6A13A}"/>
                      </a:ext>
                    </a:extLst>
                  </p:cNvPr>
                  <p:cNvPicPr/>
                  <p:nvPr/>
                </p:nvPicPr>
                <p:blipFill>
                  <a:blip r:embed="rId15"/>
                  <a:stretch>
                    <a:fillRect/>
                  </a:stretch>
                </p:blipFill>
                <p:spPr>
                  <a:xfrm>
                    <a:off x="8813100" y="3503931"/>
                    <a:ext cx="99234"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9" name="Ink 78">
                    <a:extLst>
                      <a:ext uri="{FF2B5EF4-FFF2-40B4-BE49-F238E27FC236}">
                        <a16:creationId xmlns:a16="http://schemas.microsoft.com/office/drawing/2014/main" id="{E966C649-B959-7D39-7E7D-D16633207A89}"/>
                      </a:ext>
                    </a:extLst>
                  </p14:cNvPr>
                  <p14:cNvContentPartPr/>
                  <p14:nvPr/>
                </p14:nvContentPartPr>
                <p14:xfrm>
                  <a:off x="8815201" y="4071437"/>
                  <a:ext cx="95760" cy="100800"/>
                </p14:xfrm>
              </p:contentPart>
            </mc:Choice>
            <mc:Fallback xmlns="">
              <p:pic>
                <p:nvPicPr>
                  <p:cNvPr id="79" name="Ink 78">
                    <a:extLst>
                      <a:ext uri="{FF2B5EF4-FFF2-40B4-BE49-F238E27FC236}">
                        <a16:creationId xmlns:a16="http://schemas.microsoft.com/office/drawing/2014/main" id="{E966C649-B959-7D39-7E7D-D16633207A89}"/>
                      </a:ext>
                    </a:extLst>
                  </p:cNvPr>
                  <p:cNvPicPr/>
                  <p:nvPr/>
                </p:nvPicPr>
                <p:blipFill>
                  <a:blip r:embed="rId17"/>
                  <a:stretch>
                    <a:fillRect/>
                  </a:stretch>
                </p:blipFill>
                <p:spPr>
                  <a:xfrm>
                    <a:off x="8784124" y="4040477"/>
                    <a:ext cx="157191" cy="162000"/>
                  </a:xfrm>
                  <a:prstGeom prst="rect">
                    <a:avLst/>
                  </a:prstGeom>
                </p:spPr>
              </p:pic>
            </mc:Fallback>
          </mc:AlternateContent>
        </p:grpSp>
      </p:grpSp>
      <p:pic>
        <p:nvPicPr>
          <p:cNvPr id="22" name="Graphic 21" descr="Globe outline">
            <a:extLst>
              <a:ext uri="{FF2B5EF4-FFF2-40B4-BE49-F238E27FC236}">
                <a16:creationId xmlns:a16="http://schemas.microsoft.com/office/drawing/2014/main" id="{FB81B1C9-AEF1-41C9-ABFA-868E2288C47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916745" y="1085360"/>
            <a:ext cx="728160" cy="728160"/>
          </a:xfrm>
          <a:prstGeom prst="rect">
            <a:avLst/>
          </a:prstGeom>
        </p:spPr>
      </p:pic>
      <p:sp>
        <p:nvSpPr>
          <p:cNvPr id="23" name="TextBox 22">
            <a:extLst>
              <a:ext uri="{FF2B5EF4-FFF2-40B4-BE49-F238E27FC236}">
                <a16:creationId xmlns:a16="http://schemas.microsoft.com/office/drawing/2014/main" id="{810AE351-D755-2E7F-09D7-323606D5A0DC}"/>
              </a:ext>
            </a:extLst>
          </p:cNvPr>
          <p:cNvSpPr txBox="1"/>
          <p:nvPr/>
        </p:nvSpPr>
        <p:spPr>
          <a:xfrm>
            <a:off x="7916745" y="1911512"/>
            <a:ext cx="38288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5359C"/>
                </a:solidFill>
                <a:effectLst/>
                <a:uLnTx/>
                <a:uFillTx/>
                <a:latin typeface="Arial" panose="020B0604020202020204"/>
                <a:ea typeface="+mn-ea"/>
                <a:cs typeface="+mn-cs"/>
              </a:rPr>
              <a:t>Partnering with Sodexo Business Services in Mumbai</a:t>
            </a:r>
          </a:p>
        </p:txBody>
      </p:sp>
      <p:pic>
        <p:nvPicPr>
          <p:cNvPr id="9" name="Picture 8">
            <a:extLst>
              <a:ext uri="{FF2B5EF4-FFF2-40B4-BE49-F238E27FC236}">
                <a16:creationId xmlns:a16="http://schemas.microsoft.com/office/drawing/2014/main" id="{68071E05-DD0E-3D53-6B07-CD96521C6997}"/>
              </a:ext>
            </a:extLst>
          </p:cNvPr>
          <p:cNvPicPr>
            <a:picLocks noChangeAspect="1"/>
          </p:cNvPicPr>
          <p:nvPr/>
        </p:nvPicPr>
        <p:blipFill>
          <a:blip r:embed="rId23"/>
          <a:stretch>
            <a:fillRect/>
          </a:stretch>
        </p:blipFill>
        <p:spPr>
          <a:xfrm>
            <a:off x="8655764" y="1019836"/>
            <a:ext cx="3079585" cy="914400"/>
          </a:xfrm>
          <a:prstGeom prst="rect">
            <a:avLst/>
          </a:prstGeom>
        </p:spPr>
      </p:pic>
      <p:sp>
        <p:nvSpPr>
          <p:cNvPr id="2" name="Footer Placeholder 1">
            <a:extLst>
              <a:ext uri="{FF2B5EF4-FFF2-40B4-BE49-F238E27FC236}">
                <a16:creationId xmlns:a16="http://schemas.microsoft.com/office/drawing/2014/main" id="{45B728AB-EAC9-F1DC-D859-FC159357765B}"/>
              </a:ext>
            </a:extLst>
          </p:cNvPr>
          <p:cNvSpPr>
            <a:spLocks noGrp="1"/>
          </p:cNvSpPr>
          <p:nvPr>
            <p:ph type="ftr" sz="quarter" idx="17"/>
          </p:nvPr>
        </p:nvSpPr>
        <p:spPr/>
        <p:txBody>
          <a:bodyPr/>
          <a:lstStyle/>
          <a:p>
            <a:r>
              <a:rPr lang="en-US" noProof="0"/>
              <a:t>Unit Controller Call Series © Sodexo, February 2024.  All rights Reserved</a:t>
            </a:r>
          </a:p>
        </p:txBody>
      </p:sp>
    </p:spTree>
    <p:extLst>
      <p:ext uri="{BB962C8B-B14F-4D97-AF65-F5344CB8AC3E}">
        <p14:creationId xmlns:p14="http://schemas.microsoft.com/office/powerpoint/2010/main" val="340238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232A2-0263-2884-3392-289827FF450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0EC6FAA-39F6-AA67-1909-E7EFF1EABB5C}"/>
              </a:ext>
            </a:extLst>
          </p:cNvPr>
          <p:cNvSpPr>
            <a:spLocks noGrp="1"/>
          </p:cNvSpPr>
          <p:nvPr>
            <p:ph type="body" sz="quarter" idx="61"/>
          </p:nvPr>
        </p:nvSpPr>
        <p:spPr/>
        <p:txBody>
          <a:bodyPr/>
          <a:lstStyle/>
          <a:p>
            <a:r>
              <a:rPr lang="en-US" dirty="0" err="1"/>
              <a:t>SoFinance</a:t>
            </a:r>
            <a:endParaRPr lang="en-US" dirty="0"/>
          </a:p>
          <a:p>
            <a:endParaRPr lang="en-US" dirty="0"/>
          </a:p>
          <a:p>
            <a:endParaRPr lang="en-US" dirty="0"/>
          </a:p>
        </p:txBody>
      </p:sp>
      <p:sp>
        <p:nvSpPr>
          <p:cNvPr id="2" name="Footer Placeholder 1">
            <a:extLst>
              <a:ext uri="{FF2B5EF4-FFF2-40B4-BE49-F238E27FC236}">
                <a16:creationId xmlns:a16="http://schemas.microsoft.com/office/drawing/2014/main" id="{3BD58FC1-3FA2-2DD2-DCB2-FC716AC4CD3B}"/>
              </a:ext>
            </a:extLst>
          </p:cNvPr>
          <p:cNvSpPr>
            <a:spLocks noGrp="1"/>
          </p:cNvSpPr>
          <p:nvPr>
            <p:ph type="ftr" sz="quarter" idx="63"/>
          </p:nvPr>
        </p:nvSpPr>
        <p:spPr/>
        <p:txBody>
          <a:bodyPr/>
          <a:lstStyle/>
          <a:p>
            <a:r>
              <a:rPr lang="en-US"/>
              <a:t>Unit Controller Call Series © Sodexo, February 2024.  All rights Reserved</a:t>
            </a:r>
          </a:p>
        </p:txBody>
      </p:sp>
    </p:spTree>
    <p:extLst>
      <p:ext uri="{BB962C8B-B14F-4D97-AF65-F5344CB8AC3E}">
        <p14:creationId xmlns:p14="http://schemas.microsoft.com/office/powerpoint/2010/main" val="4071160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94DC43-99BD-7F45-7981-108FBC8EDE39}"/>
              </a:ext>
            </a:extLst>
          </p:cNvPr>
          <p:cNvSpPr txBox="1"/>
          <p:nvPr/>
        </p:nvSpPr>
        <p:spPr>
          <a:xfrm>
            <a:off x="976468" y="1549311"/>
            <a:ext cx="4128116"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0000"/>
                </a:solidFill>
                <a:effectLst/>
                <a:uLnTx/>
                <a:uFillTx/>
                <a:latin typeface="Sansa Pro Bd"/>
                <a:ea typeface="+mn-ea"/>
                <a:cs typeface="+mn-cs"/>
              </a:rPr>
              <a:t>What</a:t>
            </a: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 is </a:t>
            </a:r>
            <a:r>
              <a:rPr kumimoji="0" lang="en-US" sz="2000" b="1" i="0" u="none" strike="noStrike" kern="1200" cap="none" spc="0" normalizeH="0" baseline="0" noProof="0" dirty="0">
                <a:ln>
                  <a:noFill/>
                </a:ln>
                <a:solidFill>
                  <a:srgbClr val="25359C"/>
                </a:solidFill>
                <a:effectLst/>
                <a:uLnTx/>
                <a:uFillTx/>
                <a:latin typeface="Sansa Pro Bd"/>
                <a:ea typeface="+mn-ea"/>
                <a:cs typeface="+mn-cs"/>
              </a:rPr>
              <a:t>SoFinance</a:t>
            </a: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a:t>
            </a:r>
          </a:p>
        </p:txBody>
      </p:sp>
      <p:sp>
        <p:nvSpPr>
          <p:cNvPr id="10" name="Rectangle: Rounded Corners 9">
            <a:extLst>
              <a:ext uri="{FF2B5EF4-FFF2-40B4-BE49-F238E27FC236}">
                <a16:creationId xmlns:a16="http://schemas.microsoft.com/office/drawing/2014/main" id="{D32AF640-0A8F-C6F6-3E00-0C67786CFEAB}"/>
              </a:ext>
            </a:extLst>
          </p:cNvPr>
          <p:cNvSpPr/>
          <p:nvPr/>
        </p:nvSpPr>
        <p:spPr>
          <a:xfrm>
            <a:off x="519268" y="1410739"/>
            <a:ext cx="457200" cy="457200"/>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B3C6897F-A081-938F-C207-023B3B462741}"/>
              </a:ext>
            </a:extLst>
          </p:cNvPr>
          <p:cNvSpPr txBox="1"/>
          <p:nvPr/>
        </p:nvSpPr>
        <p:spPr>
          <a:xfrm>
            <a:off x="542128" y="2091480"/>
            <a:ext cx="4385284" cy="125630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8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SoFinance is Sodexo’s global end-to-end approach to managing inquiries and requests to our Finance Shared Services Center.  (Ticketing system)</a:t>
            </a:r>
          </a:p>
        </p:txBody>
      </p:sp>
      <p:pic>
        <p:nvPicPr>
          <p:cNvPr id="4" name="Graphic 3" descr="Question Mark with solid fill">
            <a:extLst>
              <a:ext uri="{FF2B5EF4-FFF2-40B4-BE49-F238E27FC236}">
                <a16:creationId xmlns:a16="http://schemas.microsoft.com/office/drawing/2014/main" id="{0F7D6002-0735-4030-6A4A-4AA937C51C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128" y="1433861"/>
            <a:ext cx="411480" cy="411480"/>
          </a:xfrm>
          <a:prstGeom prst="rect">
            <a:avLst/>
          </a:prstGeom>
        </p:spPr>
      </p:pic>
      <p:pic>
        <p:nvPicPr>
          <p:cNvPr id="8" name="Picture 7" descr="A blue text on a white background&#10;&#10;Description automatically generated">
            <a:extLst>
              <a:ext uri="{FF2B5EF4-FFF2-40B4-BE49-F238E27FC236}">
                <a16:creationId xmlns:a16="http://schemas.microsoft.com/office/drawing/2014/main" id="{EF74DDC3-505A-5FBF-EC3A-912E99A512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133" y="352804"/>
            <a:ext cx="2705197" cy="734051"/>
          </a:xfrm>
          <a:prstGeom prst="rect">
            <a:avLst/>
          </a:prstGeom>
        </p:spPr>
      </p:pic>
      <p:grpSp>
        <p:nvGrpSpPr>
          <p:cNvPr id="16" name="Group 15">
            <a:extLst>
              <a:ext uri="{FF2B5EF4-FFF2-40B4-BE49-F238E27FC236}">
                <a16:creationId xmlns:a16="http://schemas.microsoft.com/office/drawing/2014/main" id="{9AAECDBD-346E-C885-7593-D5E45E852F0F}"/>
              </a:ext>
            </a:extLst>
          </p:cNvPr>
          <p:cNvGrpSpPr/>
          <p:nvPr/>
        </p:nvGrpSpPr>
        <p:grpSpPr>
          <a:xfrm>
            <a:off x="5367107" y="1422978"/>
            <a:ext cx="6549331" cy="4480668"/>
            <a:chOff x="5367107" y="1102138"/>
            <a:chExt cx="6549331" cy="4480668"/>
          </a:xfrm>
        </p:grpSpPr>
        <p:sp>
          <p:nvSpPr>
            <p:cNvPr id="15" name="TextBox 14">
              <a:extLst>
                <a:ext uri="{FF2B5EF4-FFF2-40B4-BE49-F238E27FC236}">
                  <a16:creationId xmlns:a16="http://schemas.microsoft.com/office/drawing/2014/main" id="{26E540EA-5A18-E5F2-010D-04F6A59B1D55}"/>
                </a:ext>
              </a:extLst>
            </p:cNvPr>
            <p:cNvSpPr txBox="1"/>
            <p:nvPr/>
          </p:nvSpPr>
          <p:spPr>
            <a:xfrm>
              <a:off x="5899441" y="1227023"/>
              <a:ext cx="590681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0000"/>
                  </a:solidFill>
                  <a:effectLst/>
                  <a:uLnTx/>
                  <a:uFillTx/>
                  <a:latin typeface="Sansa Pro Bd"/>
                  <a:ea typeface="+mn-ea"/>
                  <a:cs typeface="+mn-cs"/>
                </a:rPr>
                <a:t>Why</a:t>
              </a:r>
              <a:r>
                <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rPr>
                <a:t> </a:t>
              </a: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are we implementing </a:t>
              </a:r>
              <a:r>
                <a:rPr kumimoji="0" lang="en-US" sz="2000" b="1" i="0" u="none" strike="noStrike" kern="1200" cap="none" spc="0" normalizeH="0" baseline="0" noProof="0" dirty="0">
                  <a:ln>
                    <a:noFill/>
                  </a:ln>
                  <a:solidFill>
                    <a:srgbClr val="25359C"/>
                  </a:solidFill>
                  <a:effectLst/>
                  <a:uLnTx/>
                  <a:uFillTx/>
                  <a:latin typeface="Sansa Pro Bd"/>
                  <a:ea typeface="+mn-ea"/>
                  <a:cs typeface="+mn-cs"/>
                </a:rPr>
                <a:t>SoFinance</a:t>
              </a: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a:t>
              </a:r>
              <a:endPar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endParaRPr>
            </a:p>
          </p:txBody>
        </p:sp>
        <p:sp>
          <p:nvSpPr>
            <p:cNvPr id="18" name="Rectangle: Rounded Corners 17">
              <a:extLst>
                <a:ext uri="{FF2B5EF4-FFF2-40B4-BE49-F238E27FC236}">
                  <a16:creationId xmlns:a16="http://schemas.microsoft.com/office/drawing/2014/main" id="{92FA7BFC-DE93-F47F-EE26-08ED157F231F}"/>
                </a:ext>
              </a:extLst>
            </p:cNvPr>
            <p:cNvSpPr/>
            <p:nvPr/>
          </p:nvSpPr>
          <p:spPr>
            <a:xfrm>
              <a:off x="5419657" y="1102138"/>
              <a:ext cx="457200" cy="457200"/>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84D53FE2-5B14-2D6D-35B8-D89A0A32FD37}"/>
                </a:ext>
              </a:extLst>
            </p:cNvPr>
            <p:cNvSpPr txBox="1"/>
            <p:nvPr/>
          </p:nvSpPr>
          <p:spPr>
            <a:xfrm>
              <a:off x="5780689" y="1790293"/>
              <a:ext cx="6135749" cy="379251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8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Better support to the business by providing a ticketing system where both our </a:t>
              </a:r>
              <a:r>
                <a:rPr kumimoji="0" lang="en-US" sz="1800" b="1"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Finance Shared Services team </a:t>
              </a:r>
              <a:r>
                <a:rPr kumimoji="0" lang="en-US" sz="1800" b="1" i="1"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and</a:t>
              </a:r>
              <a:r>
                <a:rPr kumimoji="0" lang="en-US" sz="1800" b="1"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 our customers</a:t>
              </a:r>
              <a:r>
                <a:rPr kumimoji="0" lang="en-US" sz="18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 have a clear understanding of service requests and their status.</a:t>
              </a:r>
            </a:p>
            <a:p>
              <a:pPr marL="0" marR="0" lvl="0" indent="0" algn="l" defTabSz="914400" rtl="0" eaLnBrk="1" fontAlgn="auto" latinLnBrk="0" hangingPunct="1">
                <a:lnSpc>
                  <a:spcPct val="107000"/>
                </a:lnSpc>
                <a:spcBef>
                  <a:spcPts val="0"/>
                </a:spcBef>
                <a:spcAft>
                  <a:spcPts val="1200"/>
                </a:spcAft>
                <a:buClr>
                  <a:srgbClr val="199CDA">
                    <a:lumMod val="75000"/>
                  </a:srgbClr>
                </a:buClr>
                <a:buSzTx/>
                <a:buFontTx/>
                <a:buNone/>
                <a:tabLst/>
                <a:defRPr/>
              </a:pPr>
              <a:r>
                <a:rPr kumimoji="0" lang="en-US" sz="1800" b="0" i="0" u="none" strike="noStrike" kern="100" cap="none" spc="0" normalizeH="0" baseline="0" noProof="0" dirty="0">
                  <a:ln>
                    <a:noFill/>
                  </a:ln>
                  <a:solidFill>
                    <a:srgbClr val="25359C"/>
                  </a:solidFill>
                  <a:effectLst/>
                  <a:uLnTx/>
                  <a:uFillTx/>
                  <a:latin typeface="Arial" panose="020B0604020202020204"/>
                  <a:ea typeface="+mn-ea"/>
                  <a:cs typeface="Times New Roman"/>
                </a:rPr>
                <a:t>Communication and workflow supporting those requests will be all in one place instead of having the risk of being lost through e-mail and phone calls.</a:t>
              </a:r>
            </a:p>
            <a:p>
              <a:pPr marL="0" marR="0" lvl="0" indent="0" algn="l" defTabSz="914400" rtl="0" eaLnBrk="1" fontAlgn="auto" latinLnBrk="0" hangingPunct="1">
                <a:lnSpc>
                  <a:spcPct val="107000"/>
                </a:lnSpc>
                <a:spcBef>
                  <a:spcPts val="0"/>
                </a:spcBef>
                <a:spcAft>
                  <a:spcPts val="1200"/>
                </a:spcAft>
                <a:buClr>
                  <a:srgbClr val="199CDA">
                    <a:lumMod val="75000"/>
                  </a:srgbClr>
                </a:buClr>
                <a:buSzTx/>
                <a:buFontTx/>
                <a:buNone/>
                <a:tabLst/>
                <a:defRPr/>
              </a:pPr>
              <a:r>
                <a:rPr kumimoji="0" lang="en-US" sz="1800" b="0" i="0" u="none" strike="noStrike" kern="100" cap="none" spc="0" normalizeH="0" baseline="0" noProof="0" dirty="0">
                  <a:ln>
                    <a:noFill/>
                  </a:ln>
                  <a:solidFill>
                    <a:srgbClr val="25359C"/>
                  </a:solidFill>
                  <a:effectLst/>
                  <a:uLnTx/>
                  <a:uFillTx/>
                  <a:latin typeface="Arial" panose="020B0604020202020204"/>
                  <a:ea typeface="+mn-ea"/>
                  <a:cs typeface="Times New Roman"/>
                </a:rPr>
                <a:t>Data to help us target impactful opportunities to improve financial processes</a:t>
              </a: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18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Our current Heat ticketing system is obsolete and can no longer support our needs. </a:t>
              </a:r>
              <a:endPar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endParaRPr>
            </a:p>
          </p:txBody>
        </p:sp>
        <p:pic>
          <p:nvPicPr>
            <p:cNvPr id="27" name="Graphic 26" descr="Playbook with solid fill">
              <a:extLst>
                <a:ext uri="{FF2B5EF4-FFF2-40B4-BE49-F238E27FC236}">
                  <a16:creationId xmlns:a16="http://schemas.microsoft.com/office/drawing/2014/main" id="{80AC250D-8F43-FBDC-FB81-B037BA9094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7073" y="1119264"/>
              <a:ext cx="457200" cy="457200"/>
            </a:xfrm>
            <a:prstGeom prst="rect">
              <a:avLst/>
            </a:prstGeom>
          </p:spPr>
        </p:pic>
        <p:pic>
          <p:nvPicPr>
            <p:cNvPr id="3" name="Graphic 2" descr="Checkbox Checked with solid fill">
              <a:extLst>
                <a:ext uri="{FF2B5EF4-FFF2-40B4-BE49-F238E27FC236}">
                  <a16:creationId xmlns:a16="http://schemas.microsoft.com/office/drawing/2014/main" id="{37A1F9AF-DC1F-86EE-EAF0-8BE86207AB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7107" y="1764668"/>
              <a:ext cx="564256" cy="564256"/>
            </a:xfrm>
            <a:prstGeom prst="rect">
              <a:avLst/>
            </a:prstGeom>
          </p:spPr>
        </p:pic>
        <p:pic>
          <p:nvPicPr>
            <p:cNvPr id="12" name="Graphic 11" descr="Checkbox Checked with solid fill">
              <a:extLst>
                <a:ext uri="{FF2B5EF4-FFF2-40B4-BE49-F238E27FC236}">
                  <a16:creationId xmlns:a16="http://schemas.microsoft.com/office/drawing/2014/main" id="{AA1F8393-3548-A52C-CAB4-E90FEDE950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7107" y="3108709"/>
              <a:ext cx="564256" cy="564256"/>
            </a:xfrm>
            <a:prstGeom prst="rect">
              <a:avLst/>
            </a:prstGeom>
          </p:spPr>
        </p:pic>
        <p:pic>
          <p:nvPicPr>
            <p:cNvPr id="13" name="Graphic 12" descr="Checkbox Checked with solid fill">
              <a:extLst>
                <a:ext uri="{FF2B5EF4-FFF2-40B4-BE49-F238E27FC236}">
                  <a16:creationId xmlns:a16="http://schemas.microsoft.com/office/drawing/2014/main" id="{D69EB55C-FE69-D91F-1E8E-361694B984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7107" y="4112825"/>
              <a:ext cx="564256" cy="564256"/>
            </a:xfrm>
            <a:prstGeom prst="rect">
              <a:avLst/>
            </a:prstGeom>
          </p:spPr>
        </p:pic>
        <p:pic>
          <p:nvPicPr>
            <p:cNvPr id="14" name="Graphic 13" descr="Checkbox Checked with solid fill">
              <a:extLst>
                <a:ext uri="{FF2B5EF4-FFF2-40B4-BE49-F238E27FC236}">
                  <a16:creationId xmlns:a16="http://schemas.microsoft.com/office/drawing/2014/main" id="{C3531D41-E6A4-0473-7BA1-0062559B87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67107" y="4822322"/>
              <a:ext cx="564256" cy="564256"/>
            </a:xfrm>
            <a:prstGeom prst="rect">
              <a:avLst/>
            </a:prstGeom>
          </p:spPr>
        </p:pic>
      </p:grpSp>
      <p:sp>
        <p:nvSpPr>
          <p:cNvPr id="2" name="TextBox 1">
            <a:extLst>
              <a:ext uri="{FF2B5EF4-FFF2-40B4-BE49-F238E27FC236}">
                <a16:creationId xmlns:a16="http://schemas.microsoft.com/office/drawing/2014/main" id="{B31D3FC5-AFC5-53EF-92A2-CA3F2E52E0D5}"/>
              </a:ext>
            </a:extLst>
          </p:cNvPr>
          <p:cNvSpPr txBox="1"/>
          <p:nvPr/>
        </p:nvSpPr>
        <p:spPr>
          <a:xfrm>
            <a:off x="964020" y="3628675"/>
            <a:ext cx="41281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E0000"/>
                </a:solidFill>
                <a:effectLst/>
                <a:uLnTx/>
                <a:uFillTx/>
                <a:latin typeface="Sansa Pro Bd"/>
                <a:ea typeface="+mn-ea"/>
                <a:cs typeface="+mn-cs"/>
              </a:rPr>
              <a:t>Who</a:t>
            </a:r>
            <a:r>
              <a:rPr kumimoji="0" lang="en-US" sz="2800" b="1" i="0" u="none" strike="noStrike" kern="1200" cap="none" spc="0" normalizeH="0" baseline="0" noProof="0" dirty="0">
                <a:ln>
                  <a:noFill/>
                </a:ln>
                <a:solidFill>
                  <a:srgbClr val="199CDA">
                    <a:lumMod val="75000"/>
                  </a:srgbClr>
                </a:solidFill>
                <a:effectLst/>
                <a:uLnTx/>
                <a:uFillTx/>
                <a:latin typeface="Sansa Pro Bd" panose="02000000000000000000" pitchFamily="50" charset="0"/>
                <a:ea typeface="+mn-ea"/>
                <a:cs typeface="+mn-cs"/>
              </a:rPr>
              <a:t> </a:t>
            </a:r>
            <a:r>
              <a:rPr kumimoji="0" lang="en-US" sz="2000" b="0" i="0" u="none" strike="noStrike" kern="1200" cap="none" spc="0" normalizeH="0" baseline="0" noProof="0" dirty="0">
                <a:ln>
                  <a:noFill/>
                </a:ln>
                <a:solidFill>
                  <a:srgbClr val="25359C"/>
                </a:solidFill>
                <a:effectLst/>
                <a:uLnTx/>
                <a:uFillTx/>
                <a:latin typeface="Arial" panose="020B0604020202020204"/>
                <a:ea typeface="+mn-ea"/>
                <a:cs typeface="+mn-cs"/>
              </a:rPr>
              <a:t>will use </a:t>
            </a:r>
            <a:r>
              <a:rPr kumimoji="0" lang="en-US" sz="2000" b="1" i="0" u="none" strike="noStrike" kern="1200" cap="none" spc="0" normalizeH="0" baseline="0" noProof="0" dirty="0">
                <a:ln>
                  <a:noFill/>
                </a:ln>
                <a:solidFill>
                  <a:srgbClr val="25359C"/>
                </a:solidFill>
                <a:effectLst/>
                <a:uLnTx/>
                <a:uFillTx/>
                <a:latin typeface="Sansa Pro Bd" panose="02000000000000000000" pitchFamily="50" charset="0"/>
                <a:ea typeface="+mn-ea"/>
                <a:cs typeface="+mn-cs"/>
              </a:rPr>
              <a:t>SoFinance</a:t>
            </a: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a:t>
            </a:r>
          </a:p>
        </p:txBody>
      </p:sp>
      <p:sp>
        <p:nvSpPr>
          <p:cNvPr id="11" name="Rectangle: Rounded Corners 10">
            <a:extLst>
              <a:ext uri="{FF2B5EF4-FFF2-40B4-BE49-F238E27FC236}">
                <a16:creationId xmlns:a16="http://schemas.microsoft.com/office/drawing/2014/main" id="{79BB8534-3736-74C5-6EDC-1981E1807E8B}"/>
              </a:ext>
            </a:extLst>
          </p:cNvPr>
          <p:cNvSpPr/>
          <p:nvPr/>
        </p:nvSpPr>
        <p:spPr>
          <a:xfrm>
            <a:off x="506820" y="3693703"/>
            <a:ext cx="457200" cy="457200"/>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5A8AD044-7C99-7FC4-4CD4-DF4FFB483D94}"/>
              </a:ext>
            </a:extLst>
          </p:cNvPr>
          <p:cNvSpPr txBox="1"/>
          <p:nvPr/>
        </p:nvSpPr>
        <p:spPr>
          <a:xfrm>
            <a:off x="1023457" y="4244281"/>
            <a:ext cx="3597625" cy="215680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Finance Shared Services and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Our customers in the field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Who will join our colleagues in Europe and APMEA who are already using SoFinance.</a:t>
            </a:r>
            <a:endParaRPr kumimoji="0" lang="en-US" sz="18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panose="02020603050405020304" pitchFamily="18" charset="0"/>
            </a:endParaRPr>
          </a:p>
          <a:p>
            <a:pPr marL="53975" marR="0" lvl="0" indent="0" algn="l" defTabSz="914400" rtl="0" eaLnBrk="1" fontAlgn="auto" latinLnBrk="0" hangingPunct="1">
              <a:lnSpc>
                <a:spcPct val="107000"/>
              </a:lnSpc>
              <a:spcBef>
                <a:spcPts val="0"/>
              </a:spcBef>
              <a:spcAft>
                <a:spcPts val="0"/>
              </a:spcAft>
              <a:buClr>
                <a:srgbClr val="199CDA">
                  <a:lumMod val="75000"/>
                </a:srgbClr>
              </a:buClr>
              <a:buSzTx/>
              <a:buFontTx/>
              <a:buNone/>
              <a:tabLst/>
              <a:defRPr/>
            </a:pPr>
            <a:endPar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endParaRPr>
          </a:p>
        </p:txBody>
      </p:sp>
      <p:pic>
        <p:nvPicPr>
          <p:cNvPr id="19" name="Graphic 18" descr="User with solid fill">
            <a:extLst>
              <a:ext uri="{FF2B5EF4-FFF2-40B4-BE49-F238E27FC236}">
                <a16:creationId xmlns:a16="http://schemas.microsoft.com/office/drawing/2014/main" id="{CEB5A074-4451-390D-1278-F24EF7807E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6820" y="3675542"/>
            <a:ext cx="457200" cy="457200"/>
          </a:xfrm>
          <a:prstGeom prst="rect">
            <a:avLst/>
          </a:prstGeom>
        </p:spPr>
      </p:pic>
      <p:pic>
        <p:nvPicPr>
          <p:cNvPr id="20" name="Graphic 19" descr="Checkbox Checked with solid fill">
            <a:extLst>
              <a:ext uri="{FF2B5EF4-FFF2-40B4-BE49-F238E27FC236}">
                <a16:creationId xmlns:a16="http://schemas.microsoft.com/office/drawing/2014/main" id="{E95DB9B4-2C02-8664-63B4-32230576E3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6478" y="4177878"/>
            <a:ext cx="564256" cy="564256"/>
          </a:xfrm>
          <a:prstGeom prst="rect">
            <a:avLst/>
          </a:prstGeom>
        </p:spPr>
      </p:pic>
      <p:pic>
        <p:nvPicPr>
          <p:cNvPr id="21" name="Graphic 20" descr="Checkbox Checked with solid fill">
            <a:extLst>
              <a:ext uri="{FF2B5EF4-FFF2-40B4-BE49-F238E27FC236}">
                <a16:creationId xmlns:a16="http://schemas.microsoft.com/office/drawing/2014/main" id="{63587721-5EC2-DD55-82ED-FE2F9C7E43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6478" y="4999400"/>
            <a:ext cx="564256" cy="564256"/>
          </a:xfrm>
          <a:prstGeom prst="rect">
            <a:avLst/>
          </a:prstGeom>
        </p:spPr>
      </p:pic>
      <p:sp>
        <p:nvSpPr>
          <p:cNvPr id="22" name="TextBox 21">
            <a:extLst>
              <a:ext uri="{FF2B5EF4-FFF2-40B4-BE49-F238E27FC236}">
                <a16:creationId xmlns:a16="http://schemas.microsoft.com/office/drawing/2014/main" id="{330C5EA5-4EB2-87E0-AE3F-71867183EC43}"/>
              </a:ext>
            </a:extLst>
          </p:cNvPr>
          <p:cNvSpPr txBox="1"/>
          <p:nvPr/>
        </p:nvSpPr>
        <p:spPr>
          <a:xfrm>
            <a:off x="3156414" y="345504"/>
            <a:ext cx="7328543" cy="72705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20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a:rPr>
              <a:t>Sodexo’s global end-to-end approach to managing inquiries and requests to our Finance Shared Services Center</a:t>
            </a:r>
          </a:p>
        </p:txBody>
      </p:sp>
      <p:cxnSp>
        <p:nvCxnSpPr>
          <p:cNvPr id="24" name="Straight Connector 23">
            <a:extLst>
              <a:ext uri="{FF2B5EF4-FFF2-40B4-BE49-F238E27FC236}">
                <a16:creationId xmlns:a16="http://schemas.microsoft.com/office/drawing/2014/main" id="{6B22674B-9C9B-FC21-4AD0-826D8AF7979D}"/>
              </a:ext>
            </a:extLst>
          </p:cNvPr>
          <p:cNvCxnSpPr/>
          <p:nvPr/>
        </p:nvCxnSpPr>
        <p:spPr>
          <a:xfrm flipV="1">
            <a:off x="334577" y="1129850"/>
            <a:ext cx="11430000" cy="5386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F71E71F-ECD5-5BBC-5B17-5C3B75AF60D3}"/>
              </a:ext>
            </a:extLst>
          </p:cNvPr>
          <p:cNvCxnSpPr/>
          <p:nvPr/>
        </p:nvCxnSpPr>
        <p:spPr>
          <a:xfrm>
            <a:off x="-1469953" y="226702"/>
            <a:ext cx="0" cy="5926959"/>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59203F89-0A8E-4393-183A-280CFBA2A956}"/>
              </a:ext>
            </a:extLst>
          </p:cNvPr>
          <p:cNvSpPr>
            <a:spLocks noGrp="1"/>
          </p:cNvSpPr>
          <p:nvPr>
            <p:ph type="ftr" sz="quarter" idx="14"/>
          </p:nvPr>
        </p:nvSpPr>
        <p:spPr/>
        <p:txBody>
          <a:bodyPr/>
          <a:lstStyle/>
          <a:p>
            <a:r>
              <a:rPr lang="en-US"/>
              <a:t>Unit Controller Call Series © Sodexo, February 2024.  All rights Reserved</a:t>
            </a:r>
            <a:endParaRPr lang="en-AU"/>
          </a:p>
        </p:txBody>
      </p:sp>
    </p:spTree>
    <p:extLst>
      <p:ext uri="{BB962C8B-B14F-4D97-AF65-F5344CB8AC3E}">
        <p14:creationId xmlns:p14="http://schemas.microsoft.com/office/powerpoint/2010/main" val="236911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79CE-0368-22C9-2D60-F07DC2D17B17}"/>
              </a:ext>
            </a:extLst>
          </p:cNvPr>
          <p:cNvSpPr>
            <a:spLocks noGrp="1"/>
          </p:cNvSpPr>
          <p:nvPr>
            <p:ph type="title"/>
          </p:nvPr>
        </p:nvSpPr>
        <p:spPr>
          <a:xfrm>
            <a:off x="3933125" y="612558"/>
            <a:ext cx="10939200" cy="346249"/>
          </a:xfrm>
        </p:spPr>
        <p:txBody>
          <a:bodyPr/>
          <a:lstStyle/>
          <a:p>
            <a:r>
              <a:rPr lang="en-US" dirty="0"/>
              <a:t>What was Included in SoFinance Phase I (Pilot)</a:t>
            </a:r>
          </a:p>
        </p:txBody>
      </p:sp>
      <p:pic>
        <p:nvPicPr>
          <p:cNvPr id="6" name="Picture 5" descr="A blue text on a white background&#10;&#10;Description automatically generated">
            <a:extLst>
              <a:ext uri="{FF2B5EF4-FFF2-40B4-BE49-F238E27FC236}">
                <a16:creationId xmlns:a16="http://schemas.microsoft.com/office/drawing/2014/main" id="{3FCC9EDE-CD6B-D14A-60C2-4FB1EF1E6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42" y="232989"/>
            <a:ext cx="3525095" cy="956530"/>
          </a:xfrm>
          <a:prstGeom prst="rect">
            <a:avLst/>
          </a:prstGeom>
        </p:spPr>
      </p:pic>
      <p:graphicFrame>
        <p:nvGraphicFramePr>
          <p:cNvPr id="7" name="Table 6">
            <a:extLst>
              <a:ext uri="{FF2B5EF4-FFF2-40B4-BE49-F238E27FC236}">
                <a16:creationId xmlns:a16="http://schemas.microsoft.com/office/drawing/2014/main" id="{1C7B21EA-C504-3876-32C5-17FE05410EA7}"/>
              </a:ext>
            </a:extLst>
          </p:cNvPr>
          <p:cNvGraphicFramePr>
            <a:graphicFrameLocks noGrp="1"/>
          </p:cNvGraphicFramePr>
          <p:nvPr>
            <p:extLst>
              <p:ext uri="{D42A27DB-BD31-4B8C-83A1-F6EECF244321}">
                <p14:modId xmlns:p14="http://schemas.microsoft.com/office/powerpoint/2010/main" val="4128718874"/>
              </p:ext>
            </p:extLst>
          </p:nvPr>
        </p:nvGraphicFramePr>
        <p:xfrm>
          <a:off x="1744146" y="1445697"/>
          <a:ext cx="8048440" cy="6622085"/>
        </p:xfrm>
        <a:graphic>
          <a:graphicData uri="http://schemas.openxmlformats.org/drawingml/2006/table">
            <a:tbl>
              <a:tblPr>
                <a:tableStyleId>{5C22544A-7EE6-4342-B048-85BDC9FD1C3A}</a:tableStyleId>
              </a:tblPr>
              <a:tblGrid>
                <a:gridCol w="8048440">
                  <a:extLst>
                    <a:ext uri="{9D8B030D-6E8A-4147-A177-3AD203B41FA5}">
                      <a16:colId xmlns:a16="http://schemas.microsoft.com/office/drawing/2014/main" val="1740146552"/>
                    </a:ext>
                  </a:extLst>
                </a:gridCol>
              </a:tblGrid>
              <a:tr h="422006">
                <a:tc>
                  <a:txBody>
                    <a:bodyPr/>
                    <a:lstStyle/>
                    <a:p>
                      <a:pPr marL="342900" marR="0" lvl="0" indent="-342900" algn="l" defTabSz="914377" rtl="0" eaLnBrk="1" fontAlgn="b" latinLnBrk="0" hangingPunct="1">
                        <a:lnSpc>
                          <a:spcPct val="100000"/>
                        </a:lnSpc>
                        <a:spcBef>
                          <a:spcPts val="0"/>
                        </a:spcBef>
                        <a:spcAft>
                          <a:spcPts val="600"/>
                        </a:spcAft>
                        <a:buClr>
                          <a:schemeClr val="bg2"/>
                        </a:buClr>
                        <a:buSzTx/>
                        <a:buFont typeface="Wingdings" panose="05000000000000000000" pitchFamily="2" charset="2"/>
                        <a:buChar char="§"/>
                        <a:tabLst/>
                        <a:defRPr/>
                      </a:pPr>
                      <a:r>
                        <a:rPr lang="en-US" sz="2400" b="0" i="0" u="none" strike="noStrike" kern="1200" dirty="0">
                          <a:solidFill>
                            <a:schemeClr val="accent1"/>
                          </a:solidFill>
                          <a:effectLst/>
                          <a:latin typeface="+mn-lt"/>
                          <a:ea typeface="+mn-ea"/>
                          <a:cs typeface="+mn-cs"/>
                        </a:rPr>
                        <a:t>Accounts Receivable</a:t>
                      </a:r>
                    </a:p>
                    <a:p>
                      <a:pPr marL="342900" marR="0" lvl="0" indent="-342900" algn="l" defTabSz="914377" rtl="0" eaLnBrk="1" fontAlgn="b" latinLnBrk="0" hangingPunct="1">
                        <a:lnSpc>
                          <a:spcPct val="100000"/>
                        </a:lnSpc>
                        <a:spcBef>
                          <a:spcPts val="0"/>
                        </a:spcBef>
                        <a:spcAft>
                          <a:spcPts val="600"/>
                        </a:spcAft>
                        <a:buClr>
                          <a:schemeClr val="bg2"/>
                        </a:buClr>
                        <a:buSzTx/>
                        <a:buFont typeface="Wingdings" panose="05000000000000000000" pitchFamily="2" charset="2"/>
                        <a:buChar char="§"/>
                        <a:tabLst/>
                        <a:defRPr/>
                      </a:pPr>
                      <a:r>
                        <a:rPr lang="en-US" sz="2400" b="0" i="0" u="none" strike="noStrike" kern="1200" dirty="0">
                          <a:solidFill>
                            <a:schemeClr val="accent1"/>
                          </a:solidFill>
                          <a:effectLst/>
                          <a:latin typeface="+mn-lt"/>
                          <a:ea typeface="+mn-ea"/>
                          <a:cs typeface="+mn-cs"/>
                        </a:rPr>
                        <a:t>Banking Administration</a:t>
                      </a:r>
                    </a:p>
                    <a:p>
                      <a:pPr marL="342900" marR="0" lvl="0" indent="-342900" algn="l" defTabSz="914377" rtl="0" eaLnBrk="1" fontAlgn="b" latinLnBrk="0" hangingPunct="1">
                        <a:lnSpc>
                          <a:spcPct val="100000"/>
                        </a:lnSpc>
                        <a:spcBef>
                          <a:spcPts val="0"/>
                        </a:spcBef>
                        <a:spcAft>
                          <a:spcPts val="600"/>
                        </a:spcAft>
                        <a:buClr>
                          <a:schemeClr val="bg2"/>
                        </a:buClr>
                        <a:buSzTx/>
                        <a:buFont typeface="Wingdings" panose="05000000000000000000" pitchFamily="2" charset="2"/>
                        <a:buChar char="§"/>
                        <a:tabLst/>
                        <a:defRPr/>
                      </a:pPr>
                      <a:r>
                        <a:rPr lang="en-US" sz="2400" u="none" strike="noStrike" dirty="0">
                          <a:solidFill>
                            <a:schemeClr val="accent1"/>
                          </a:solidFill>
                          <a:effectLst/>
                          <a:latin typeface="+mj-lt"/>
                        </a:rPr>
                        <a:t>Credit &amp; Collections Management</a:t>
                      </a:r>
                    </a:p>
                    <a:p>
                      <a:pPr marL="342900" marR="0" lvl="0" indent="-342900" algn="l" defTabSz="914377" rtl="0" eaLnBrk="1" fontAlgn="b" latinLnBrk="0" hangingPunct="1">
                        <a:lnSpc>
                          <a:spcPct val="100000"/>
                        </a:lnSpc>
                        <a:spcBef>
                          <a:spcPts val="0"/>
                        </a:spcBef>
                        <a:spcAft>
                          <a:spcPts val="600"/>
                        </a:spcAft>
                        <a:buClr>
                          <a:schemeClr val="bg2"/>
                        </a:buClr>
                        <a:buSzTx/>
                        <a:buFont typeface="Wingdings" panose="05000000000000000000" pitchFamily="2" charset="2"/>
                        <a:buChar char="§"/>
                        <a:tabLst/>
                        <a:defRPr/>
                      </a:pPr>
                      <a:r>
                        <a:rPr lang="en-US" sz="2400" b="0" i="0" u="none" strike="noStrike" kern="1200" dirty="0">
                          <a:solidFill>
                            <a:schemeClr val="accent1"/>
                          </a:solidFill>
                          <a:effectLst/>
                          <a:latin typeface="+mn-lt"/>
                          <a:ea typeface="+mn-ea"/>
                          <a:cs typeface="+mn-cs"/>
                        </a:rPr>
                        <a:t>Finance Continuous Improvement &amp; Integrations</a:t>
                      </a:r>
                    </a:p>
                    <a:p>
                      <a:pPr marL="342900" indent="-342900" algn="l" fontAlgn="b">
                        <a:spcAft>
                          <a:spcPts val="600"/>
                        </a:spcAft>
                        <a:buClr>
                          <a:schemeClr val="bg2"/>
                        </a:buClr>
                        <a:buFont typeface="Wingdings" panose="05000000000000000000" pitchFamily="2" charset="2"/>
                        <a:buChar char="§"/>
                      </a:pPr>
                      <a:r>
                        <a:rPr lang="en-US" sz="2400" b="0" i="0" u="none" strike="noStrike" dirty="0">
                          <a:solidFill>
                            <a:schemeClr val="accent1"/>
                          </a:solidFill>
                          <a:effectLst/>
                          <a:latin typeface="+mj-lt"/>
                        </a:rPr>
                        <a:t>Revenue Accounting</a:t>
                      </a:r>
                    </a:p>
                    <a:p>
                      <a:pPr marL="342900" indent="-342900" algn="l" fontAlgn="b">
                        <a:spcAft>
                          <a:spcPts val="600"/>
                        </a:spcAft>
                        <a:buClr>
                          <a:schemeClr val="bg2"/>
                        </a:buClr>
                        <a:buFont typeface="Wingdings" panose="05000000000000000000" pitchFamily="2" charset="2"/>
                        <a:buChar char="§"/>
                      </a:pPr>
                      <a:r>
                        <a:rPr lang="en-US" sz="2400" b="0" i="0" u="none" strike="noStrike" dirty="0">
                          <a:solidFill>
                            <a:schemeClr val="accent1"/>
                          </a:solidFill>
                          <a:effectLst/>
                          <a:latin typeface="+mj-lt"/>
                        </a:rPr>
                        <a:t>UFS </a:t>
                      </a:r>
                    </a:p>
                    <a:p>
                      <a:pPr marL="171450" indent="-171450" algn="l" fontAlgn="b">
                        <a:buClr>
                          <a:schemeClr val="bg2"/>
                        </a:buClr>
                        <a:buFont typeface="Wingdings" panose="05000000000000000000" pitchFamily="2" charset="2"/>
                        <a:buChar char="§"/>
                      </a:pPr>
                      <a:endParaRPr lang="en-US" sz="11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3148862814"/>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3354327225"/>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147639638"/>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1249927934"/>
                  </a:ext>
                </a:extLst>
              </a:tr>
              <a:tr h="422006">
                <a:tc>
                  <a:txBody>
                    <a:bodyPr/>
                    <a:lstStyle/>
                    <a:p>
                      <a:pPr algn="l" fontAlgn="b"/>
                      <a:endParaRPr lang="en-US" sz="2400" b="0" i="0" u="none" strike="noStrike">
                        <a:solidFill>
                          <a:schemeClr val="accent1"/>
                        </a:solidFill>
                        <a:effectLst/>
                        <a:latin typeface="+mj-lt"/>
                      </a:endParaRPr>
                    </a:p>
                  </a:txBody>
                  <a:tcPr marL="4631" marR="4631" marT="4631" marB="0" anchor="b">
                    <a:noFill/>
                  </a:tcPr>
                </a:tc>
                <a:extLst>
                  <a:ext uri="{0D108BD9-81ED-4DB2-BD59-A6C34878D82A}">
                    <a16:rowId xmlns:a16="http://schemas.microsoft.com/office/drawing/2014/main" val="813969618"/>
                  </a:ext>
                </a:extLst>
              </a:tr>
              <a:tr h="422006">
                <a:tc>
                  <a:txBody>
                    <a:bodyPr/>
                    <a:lstStyle/>
                    <a:p>
                      <a:pPr algn="l" fontAlgn="b"/>
                      <a:endParaRPr lang="en-US" sz="2400" b="0" i="0" u="none" strike="noStrike">
                        <a:solidFill>
                          <a:schemeClr val="accent1"/>
                        </a:solidFill>
                        <a:effectLst/>
                        <a:latin typeface="+mj-lt"/>
                      </a:endParaRPr>
                    </a:p>
                  </a:txBody>
                  <a:tcPr marL="4631" marR="4631" marT="4631" marB="0" anchor="b">
                    <a:noFill/>
                  </a:tcPr>
                </a:tc>
                <a:extLst>
                  <a:ext uri="{0D108BD9-81ED-4DB2-BD59-A6C34878D82A}">
                    <a16:rowId xmlns:a16="http://schemas.microsoft.com/office/drawing/2014/main" val="3706771279"/>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1798450738"/>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1076961491"/>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3782322046"/>
                  </a:ext>
                </a:extLst>
              </a:tr>
              <a:tr h="422006">
                <a:tc>
                  <a:txBody>
                    <a:bodyPr/>
                    <a:lstStyle/>
                    <a:p>
                      <a:pPr algn="l" fontAlgn="b"/>
                      <a:endParaRPr lang="en-US" sz="2400" b="0" i="0" u="none" strike="noStrike" dirty="0">
                        <a:solidFill>
                          <a:schemeClr val="accent1"/>
                        </a:solidFill>
                        <a:effectLst/>
                        <a:latin typeface="+mj-lt"/>
                      </a:endParaRPr>
                    </a:p>
                  </a:txBody>
                  <a:tcPr marL="4631" marR="4631" marT="4631" marB="0" anchor="b">
                    <a:noFill/>
                  </a:tcPr>
                </a:tc>
                <a:extLst>
                  <a:ext uri="{0D108BD9-81ED-4DB2-BD59-A6C34878D82A}">
                    <a16:rowId xmlns:a16="http://schemas.microsoft.com/office/drawing/2014/main" val="2824607339"/>
                  </a:ext>
                </a:extLst>
              </a:tr>
            </a:tbl>
          </a:graphicData>
        </a:graphic>
      </p:graphicFrame>
      <p:grpSp>
        <p:nvGrpSpPr>
          <p:cNvPr id="14" name="Group 13">
            <a:extLst>
              <a:ext uri="{FF2B5EF4-FFF2-40B4-BE49-F238E27FC236}">
                <a16:creationId xmlns:a16="http://schemas.microsoft.com/office/drawing/2014/main" id="{A9220464-BF9F-55B9-7C69-3589EC5765E5}"/>
              </a:ext>
            </a:extLst>
          </p:cNvPr>
          <p:cNvGrpSpPr/>
          <p:nvPr/>
        </p:nvGrpSpPr>
        <p:grpSpPr>
          <a:xfrm>
            <a:off x="9109688" y="1332394"/>
            <a:ext cx="2408276" cy="1998009"/>
            <a:chOff x="8868457" y="1141894"/>
            <a:chExt cx="2408276" cy="1998009"/>
          </a:xfrm>
        </p:grpSpPr>
        <p:pic>
          <p:nvPicPr>
            <p:cNvPr id="9" name="Graphic 8" descr="Flip calendar with solid fill">
              <a:extLst>
                <a:ext uri="{FF2B5EF4-FFF2-40B4-BE49-F238E27FC236}">
                  <a16:creationId xmlns:a16="http://schemas.microsoft.com/office/drawing/2014/main" id="{FFDE2060-0851-B99C-64D3-0667CFDD8B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12914" y="1360968"/>
              <a:ext cx="1778935" cy="1778935"/>
            </a:xfrm>
            <a:prstGeom prst="rect">
              <a:avLst/>
            </a:prstGeom>
          </p:spPr>
        </p:pic>
        <p:sp>
          <p:nvSpPr>
            <p:cNvPr id="12" name="TextBox 11">
              <a:extLst>
                <a:ext uri="{FF2B5EF4-FFF2-40B4-BE49-F238E27FC236}">
                  <a16:creationId xmlns:a16="http://schemas.microsoft.com/office/drawing/2014/main" id="{F35FBB00-FC96-866F-62C2-90B137B147AE}"/>
                </a:ext>
              </a:extLst>
            </p:cNvPr>
            <p:cNvSpPr txBox="1"/>
            <p:nvPr/>
          </p:nvSpPr>
          <p:spPr>
            <a:xfrm>
              <a:off x="9529135" y="2166340"/>
              <a:ext cx="11440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E000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E0000"/>
                  </a:solidFill>
                  <a:effectLst/>
                  <a:uLnTx/>
                  <a:uFillTx/>
                  <a:latin typeface="Arial" panose="020B0604020202020204"/>
                  <a:ea typeface="+mn-ea"/>
                  <a:cs typeface="+mn-cs"/>
                </a:rPr>
                <a:t>December</a:t>
              </a:r>
            </a:p>
          </p:txBody>
        </p:sp>
        <p:sp>
          <p:nvSpPr>
            <p:cNvPr id="13" name="TextBox 12">
              <a:extLst>
                <a:ext uri="{FF2B5EF4-FFF2-40B4-BE49-F238E27FC236}">
                  <a16:creationId xmlns:a16="http://schemas.microsoft.com/office/drawing/2014/main" id="{A0372DEB-D4EF-894D-3E8D-082C33AA6ED5}"/>
                </a:ext>
              </a:extLst>
            </p:cNvPr>
            <p:cNvSpPr txBox="1"/>
            <p:nvPr/>
          </p:nvSpPr>
          <p:spPr>
            <a:xfrm>
              <a:off x="8868457" y="1141894"/>
              <a:ext cx="24082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E0000"/>
                  </a:solidFill>
                  <a:effectLst/>
                  <a:uLnTx/>
                  <a:uFillTx/>
                  <a:latin typeface="Arial" panose="020B0604020202020204"/>
                  <a:ea typeface="+mn-ea"/>
                  <a:cs typeface="+mn-cs"/>
                </a:rPr>
                <a:t>Phase I (Pilot)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E0000"/>
                  </a:solidFill>
                  <a:effectLst/>
                  <a:uLnTx/>
                  <a:uFillTx/>
                  <a:latin typeface="Arial" panose="020B0604020202020204"/>
                  <a:ea typeface="+mn-ea"/>
                  <a:cs typeface="+mn-cs"/>
                </a:rPr>
                <a:t>Go Live</a:t>
              </a:r>
            </a:p>
          </p:txBody>
        </p:sp>
      </p:grpSp>
      <p:sp>
        <p:nvSpPr>
          <p:cNvPr id="3" name="Footer Placeholder 2">
            <a:extLst>
              <a:ext uri="{FF2B5EF4-FFF2-40B4-BE49-F238E27FC236}">
                <a16:creationId xmlns:a16="http://schemas.microsoft.com/office/drawing/2014/main" id="{840E462A-A15F-6ABE-6742-5DBD8F7B4982}"/>
              </a:ext>
            </a:extLst>
          </p:cNvPr>
          <p:cNvSpPr>
            <a:spLocks noGrp="1"/>
          </p:cNvSpPr>
          <p:nvPr>
            <p:ph type="ftr" sz="quarter" idx="14"/>
          </p:nvPr>
        </p:nvSpPr>
        <p:spPr/>
        <p:txBody>
          <a:bodyPr/>
          <a:lstStyle/>
          <a:p>
            <a:r>
              <a:rPr lang="en-US"/>
              <a:t>Unit Controller Call Series © Sodexo, February 2024.  All rights Reserved</a:t>
            </a:r>
            <a:endParaRPr lang="en-AU"/>
          </a:p>
        </p:txBody>
      </p:sp>
    </p:spTree>
    <p:extLst>
      <p:ext uri="{BB962C8B-B14F-4D97-AF65-F5344CB8AC3E}">
        <p14:creationId xmlns:p14="http://schemas.microsoft.com/office/powerpoint/2010/main" val="297832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79CE-0368-22C9-2D60-F07DC2D17B17}"/>
              </a:ext>
            </a:extLst>
          </p:cNvPr>
          <p:cNvSpPr>
            <a:spLocks noGrp="1"/>
          </p:cNvSpPr>
          <p:nvPr>
            <p:ph type="title"/>
          </p:nvPr>
        </p:nvSpPr>
        <p:spPr>
          <a:xfrm>
            <a:off x="3933125" y="612558"/>
            <a:ext cx="10939200" cy="346249"/>
          </a:xfrm>
        </p:spPr>
        <p:txBody>
          <a:bodyPr>
            <a:normAutofit/>
          </a:bodyPr>
          <a:lstStyle/>
          <a:p>
            <a:r>
              <a:rPr lang="en-US"/>
              <a:t>Where We are Going……</a:t>
            </a:r>
          </a:p>
        </p:txBody>
      </p:sp>
      <p:pic>
        <p:nvPicPr>
          <p:cNvPr id="6" name="Picture 5" descr="A blue text on a white background&#10;&#10;Description automatically generated">
            <a:extLst>
              <a:ext uri="{FF2B5EF4-FFF2-40B4-BE49-F238E27FC236}">
                <a16:creationId xmlns:a16="http://schemas.microsoft.com/office/drawing/2014/main" id="{3FCC9EDE-CD6B-D14A-60C2-4FB1EF1E6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42" y="232989"/>
            <a:ext cx="3179549" cy="862767"/>
          </a:xfrm>
          <a:prstGeom prst="rect">
            <a:avLst/>
          </a:prstGeom>
        </p:spPr>
      </p:pic>
      <p:sp>
        <p:nvSpPr>
          <p:cNvPr id="11" name="TextBox 10">
            <a:extLst>
              <a:ext uri="{FF2B5EF4-FFF2-40B4-BE49-F238E27FC236}">
                <a16:creationId xmlns:a16="http://schemas.microsoft.com/office/drawing/2014/main" id="{EF34BED1-D4CF-252E-82D7-8806A11C2219}"/>
              </a:ext>
            </a:extLst>
          </p:cNvPr>
          <p:cNvSpPr txBox="1"/>
          <p:nvPr/>
        </p:nvSpPr>
        <p:spPr>
          <a:xfrm>
            <a:off x="485779" y="1356524"/>
            <a:ext cx="9470044" cy="3847207"/>
          </a:xfrm>
          <a:prstGeom prst="rect">
            <a:avLst/>
          </a:prstGeom>
          <a:noFill/>
        </p:spPr>
        <p:txBody>
          <a:bodyPr wrap="square" lIns="91440" tIns="45720" rIns="91440" bIns="45720" anchor="t">
            <a:spAutoFit/>
          </a:bodyPr>
          <a:lstStyle/>
          <a:p>
            <a:pPr marL="0" marR="0" lvl="0" indent="0" algn="l" defTabSz="914377" rtl="0" eaLnBrk="1" fontAlgn="b"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5359C"/>
                </a:solidFill>
                <a:effectLst/>
                <a:uLnTx/>
                <a:uFillTx/>
                <a:latin typeface="Arial" panose="020B0604020202020204"/>
                <a:ea typeface="+mn-ea"/>
                <a:cs typeface="+mn-cs"/>
              </a:rPr>
              <a:t>Phase II - Go Live April</a:t>
            </a:r>
          </a:p>
          <a:p>
            <a:pPr marL="0" marR="0" lvl="0" indent="0" algn="l" defTabSz="914377" rtl="0" eaLnBrk="1" fontAlgn="b"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25359C"/>
              </a:solidFill>
              <a:effectLst/>
              <a:uLnTx/>
              <a:uFillTx/>
              <a:latin typeface="Arial" panose="020B0604020202020204"/>
              <a:ea typeface="+mn-ea"/>
              <a:cs typeface="Arial"/>
            </a:endParaRPr>
          </a:p>
          <a:p>
            <a:pPr marL="292100" marR="0" lvl="0" indent="-292100" algn="l" defTabSz="914377" rtl="0" eaLnBrk="1" fontAlgn="auto" latinLnBrk="0" hangingPunct="1">
              <a:lnSpc>
                <a:spcPct val="100000"/>
              </a:lnSpc>
              <a:spcBef>
                <a:spcPts val="0"/>
              </a:spcBef>
              <a:spcAft>
                <a:spcPts val="0"/>
              </a:spcAft>
              <a:buClrTx/>
              <a:buSzTx/>
              <a:buFont typeface="Wingdings"/>
              <a:buChar char="§"/>
              <a:tabLst/>
              <a:defRPr/>
            </a:pPr>
            <a:r>
              <a:rPr kumimoji="0" lang="en-US" sz="2800" b="0" i="0" u="none" strike="noStrike" kern="1200" cap="none" spc="0" normalizeH="0" baseline="0" noProof="0" dirty="0">
                <a:ln>
                  <a:noFill/>
                </a:ln>
                <a:solidFill>
                  <a:srgbClr val="25359C"/>
                </a:solidFill>
                <a:effectLst/>
                <a:uLnTx/>
                <a:uFillTx/>
                <a:latin typeface="Arial" panose="020B0604020202020204"/>
                <a:ea typeface="+mn-ea"/>
                <a:cs typeface="+mn-cs"/>
              </a:rPr>
              <a:t>R2R - Segment Support </a:t>
            </a:r>
          </a:p>
          <a:p>
            <a:pPr marL="749300" marR="0" lvl="1" indent="-292100" algn="l" defTabSz="914377" rtl="0" eaLnBrk="1" fontAlgn="auto" latinLnBrk="0" hangingPunct="1">
              <a:lnSpc>
                <a:spcPct val="100000"/>
              </a:lnSpc>
              <a:spcBef>
                <a:spcPts val="0"/>
              </a:spcBef>
              <a:spcAft>
                <a:spcPts val="0"/>
              </a:spcAft>
              <a:buClrTx/>
              <a:buSzTx/>
              <a:buFont typeface="Wingdings"/>
              <a:buChar char="§"/>
              <a:tabLst/>
              <a:defRPr/>
            </a:pPr>
            <a:r>
              <a:rPr kumimoji="0" lang="en-US" sz="2800" b="0" i="0" u="none" strike="noStrike" kern="1200" cap="none" spc="0" normalizeH="0" baseline="0" noProof="0" dirty="0">
                <a:ln>
                  <a:noFill/>
                </a:ln>
                <a:solidFill>
                  <a:srgbClr val="25359C"/>
                </a:solidFill>
                <a:effectLst/>
                <a:uLnTx/>
                <a:uFillTx/>
                <a:latin typeface="Arial" panose="020B0604020202020204"/>
                <a:ea typeface="+mn-ea"/>
                <a:cs typeface="+mn-cs"/>
              </a:rPr>
              <a:t>Accountant of Record </a:t>
            </a:r>
            <a:endParaRPr kumimoji="0" lang="en-US" sz="2800" b="0" i="0" u="none" strike="noStrike" kern="1200" cap="none" spc="0" normalizeH="0" baseline="0" noProof="0" dirty="0">
              <a:ln>
                <a:noFill/>
              </a:ln>
              <a:solidFill>
                <a:srgbClr val="25359C"/>
              </a:solidFill>
              <a:effectLst/>
              <a:uLnTx/>
              <a:uFillTx/>
              <a:latin typeface="Arial" panose="020B0604020202020204"/>
              <a:ea typeface="+mn-ea"/>
              <a:cs typeface="Arial"/>
            </a:endParaRPr>
          </a:p>
          <a:p>
            <a:pPr marL="292100" marR="0" lvl="0" indent="-292100" algn="l" defTabSz="914377" rtl="0" eaLnBrk="1" fontAlgn="auto" latinLnBrk="0" hangingPunct="1">
              <a:lnSpc>
                <a:spcPct val="100000"/>
              </a:lnSpc>
              <a:spcBef>
                <a:spcPts val="0"/>
              </a:spcBef>
              <a:spcAft>
                <a:spcPts val="0"/>
              </a:spcAft>
              <a:buClrTx/>
              <a:buSzTx/>
              <a:buFont typeface="Wingdings"/>
              <a:buChar char="§"/>
              <a:tabLst/>
              <a:defRPr/>
            </a:pPr>
            <a:r>
              <a:rPr kumimoji="0" lang="en-US" sz="2800" b="0" i="0" u="none" strike="noStrike" kern="1200" cap="none" spc="0" normalizeH="0" baseline="0" noProof="0" dirty="0">
                <a:ln>
                  <a:noFill/>
                </a:ln>
                <a:solidFill>
                  <a:srgbClr val="25359C"/>
                </a:solidFill>
                <a:effectLst/>
                <a:uLnTx/>
                <a:uFillTx/>
                <a:latin typeface="Arial" panose="020B0604020202020204"/>
                <a:ea typeface="+mn-ea"/>
                <a:cs typeface="+mn-cs"/>
              </a:rPr>
              <a:t>R2R – Corporate Activities</a:t>
            </a:r>
            <a:endParaRPr kumimoji="0" lang="en-US" sz="2800" b="0" i="0" u="none" strike="noStrike" kern="1200" cap="none" spc="0" normalizeH="0" baseline="0" noProof="0" dirty="0">
              <a:ln>
                <a:noFill/>
              </a:ln>
              <a:solidFill>
                <a:srgbClr val="25359C"/>
              </a:solidFill>
              <a:effectLst/>
              <a:uLnTx/>
              <a:uFillTx/>
              <a:latin typeface="Arial" panose="020B0604020202020204"/>
              <a:ea typeface="+mn-ea"/>
              <a:cs typeface="Arial"/>
            </a:endParaRPr>
          </a:p>
          <a:p>
            <a:pPr marL="292100" marR="0" lvl="0" indent="-292100" algn="l" defTabSz="914377" rtl="0" eaLnBrk="1" fontAlgn="auto" latinLnBrk="0" hangingPunct="1">
              <a:lnSpc>
                <a:spcPct val="100000"/>
              </a:lnSpc>
              <a:spcBef>
                <a:spcPts val="0"/>
              </a:spcBef>
              <a:spcAft>
                <a:spcPts val="0"/>
              </a:spcAft>
              <a:buClrTx/>
              <a:buSzTx/>
              <a:buFont typeface="Wingdings"/>
              <a:buChar char="§"/>
              <a:tabLst/>
              <a:defRPr/>
            </a:pPr>
            <a:r>
              <a:rPr kumimoji="0" lang="en-US" sz="2800" b="0" i="0" u="none" strike="noStrike" kern="1200" cap="none" spc="0" normalizeH="0" baseline="0" noProof="0" dirty="0">
                <a:ln>
                  <a:noFill/>
                </a:ln>
                <a:solidFill>
                  <a:srgbClr val="25359C"/>
                </a:solidFill>
                <a:effectLst/>
                <a:uLnTx/>
                <a:uFillTx/>
                <a:latin typeface="Arial" panose="020B0604020202020204"/>
                <a:ea typeface="+mn-ea"/>
                <a:cs typeface="+mn-cs"/>
              </a:rPr>
              <a:t>Contract Analytics &amp; Reporting</a:t>
            </a:r>
            <a:endParaRPr kumimoji="0" lang="en-US" sz="2800" b="0" i="0" u="none" strike="noStrike" kern="1200" cap="none" spc="0" normalizeH="0" baseline="0" noProof="0" dirty="0">
              <a:ln>
                <a:noFill/>
              </a:ln>
              <a:solidFill>
                <a:srgbClr val="25359C"/>
              </a:solidFill>
              <a:effectLst/>
              <a:uLnTx/>
              <a:uFillTx/>
              <a:latin typeface="Arial" panose="020B0604020202020204"/>
              <a:ea typeface="+mn-ea"/>
              <a:cs typeface="Arial"/>
            </a:endParaRPr>
          </a:p>
          <a:p>
            <a:pPr marL="292100" marR="0" lvl="0" indent="-292100" algn="l" defTabSz="914377" rtl="0" eaLnBrk="1" fontAlgn="auto" latinLnBrk="0" hangingPunct="1">
              <a:lnSpc>
                <a:spcPct val="100000"/>
              </a:lnSpc>
              <a:spcBef>
                <a:spcPts val="0"/>
              </a:spcBef>
              <a:spcAft>
                <a:spcPts val="0"/>
              </a:spcAft>
              <a:buClrTx/>
              <a:buSzTx/>
              <a:buFont typeface="Wingdings"/>
              <a:buChar char="§"/>
              <a:tabLst/>
              <a:defRPr/>
            </a:pPr>
            <a:r>
              <a:rPr kumimoji="0" lang="en-US" sz="2800" b="0" i="0" u="none" strike="noStrike" kern="1200" cap="none" spc="0" normalizeH="0" baseline="0" noProof="0" dirty="0">
                <a:ln>
                  <a:noFill/>
                </a:ln>
                <a:solidFill>
                  <a:srgbClr val="25359C"/>
                </a:solidFill>
                <a:effectLst/>
                <a:uLnTx/>
                <a:uFillTx/>
                <a:latin typeface="Arial" panose="020B0604020202020204"/>
                <a:ea typeface="+mn-ea"/>
                <a:cs typeface="+mn-cs"/>
              </a:rPr>
              <a:t>P2P </a:t>
            </a:r>
          </a:p>
          <a:p>
            <a:pPr marL="292100" marR="0" lvl="0" indent="-292100" algn="l" defTabSz="914377" rtl="0" eaLnBrk="1" fontAlgn="auto" latinLnBrk="0" hangingPunct="1">
              <a:lnSpc>
                <a:spcPct val="100000"/>
              </a:lnSpc>
              <a:spcBef>
                <a:spcPts val="0"/>
              </a:spcBef>
              <a:spcAft>
                <a:spcPts val="0"/>
              </a:spcAft>
              <a:buClrTx/>
              <a:buSzTx/>
              <a:buFont typeface="Wingdings"/>
              <a:buChar char="§"/>
              <a:tabLst/>
              <a:defRPr/>
            </a:pPr>
            <a:r>
              <a:rPr kumimoji="0" lang="en-US" sz="2800" b="0" i="0" u="none" strike="noStrike" kern="1200" cap="none" spc="0" normalizeH="0" baseline="0" noProof="0" dirty="0">
                <a:ln>
                  <a:noFill/>
                </a:ln>
                <a:solidFill>
                  <a:srgbClr val="25359C"/>
                </a:solidFill>
                <a:effectLst/>
                <a:uLnTx/>
                <a:uFillTx/>
                <a:latin typeface="Arial" panose="020B0604020202020204"/>
                <a:ea typeface="+mn-ea"/>
                <a:cs typeface="+mn-cs"/>
              </a:rPr>
              <a:t>Internal Controls </a:t>
            </a:r>
            <a:endParaRPr kumimoji="0" lang="en-US" sz="2800" b="0" i="0" u="none" strike="noStrike" kern="1200" cap="none" spc="0" normalizeH="0" baseline="0" noProof="0" dirty="0">
              <a:ln>
                <a:noFill/>
              </a:ln>
              <a:solidFill>
                <a:srgbClr val="25359C"/>
              </a:solidFill>
              <a:effectLst/>
              <a:uLnTx/>
              <a:uFillTx/>
              <a:latin typeface="Arial" panose="020B0604020202020204"/>
              <a:ea typeface="+mn-ea"/>
              <a:cs typeface="Arial"/>
            </a:endParaRPr>
          </a:p>
          <a:p>
            <a:pPr marL="292100" marR="0" lvl="0" indent="-292100" algn="l" defTabSz="914377" rtl="0" eaLnBrk="1" fontAlgn="auto" latinLnBrk="0" hangingPunct="1">
              <a:lnSpc>
                <a:spcPct val="100000"/>
              </a:lnSpc>
              <a:spcBef>
                <a:spcPts val="0"/>
              </a:spcBef>
              <a:spcAft>
                <a:spcPts val="0"/>
              </a:spcAft>
              <a:buClrTx/>
              <a:buSzTx/>
              <a:buFont typeface="Wingdings"/>
              <a:buChar char="§"/>
              <a:tabLst/>
              <a:defRPr/>
            </a:pPr>
            <a:r>
              <a:rPr kumimoji="0" lang="en-US" sz="2800" b="0" i="0" u="none" strike="noStrike" kern="1200" cap="none" spc="0" normalizeH="0" baseline="0" noProof="0" dirty="0">
                <a:ln>
                  <a:noFill/>
                </a:ln>
                <a:solidFill>
                  <a:srgbClr val="25359C"/>
                </a:solidFill>
                <a:effectLst/>
                <a:uLnTx/>
                <a:uFillTx/>
                <a:latin typeface="Arial" panose="020B0604020202020204"/>
                <a:ea typeface="+mn-ea"/>
                <a:cs typeface="+mn-cs"/>
              </a:rPr>
              <a:t>Banking </a:t>
            </a:r>
            <a:endParaRPr kumimoji="0" lang="en-US" sz="2800" b="0" i="0" u="none" strike="noStrike" kern="1200" cap="none" spc="0" normalizeH="0" baseline="0" noProof="0" dirty="0">
              <a:ln>
                <a:noFill/>
              </a:ln>
              <a:solidFill>
                <a:srgbClr val="25359C"/>
              </a:solidFill>
              <a:effectLst/>
              <a:uLnTx/>
              <a:uFillTx/>
              <a:latin typeface="Arial" panose="020B0604020202020204"/>
              <a:ea typeface="+mn-ea"/>
              <a:cs typeface="Arial"/>
            </a:endParaRPr>
          </a:p>
        </p:txBody>
      </p:sp>
      <p:cxnSp>
        <p:nvCxnSpPr>
          <p:cNvPr id="3" name="Straight Connector 2">
            <a:extLst>
              <a:ext uri="{FF2B5EF4-FFF2-40B4-BE49-F238E27FC236}">
                <a16:creationId xmlns:a16="http://schemas.microsoft.com/office/drawing/2014/main" id="{591FAB84-9E28-544E-9A60-DEF298D65ACD}"/>
              </a:ext>
            </a:extLst>
          </p:cNvPr>
          <p:cNvCxnSpPr/>
          <p:nvPr/>
        </p:nvCxnSpPr>
        <p:spPr>
          <a:xfrm flipV="1">
            <a:off x="247142" y="1192230"/>
            <a:ext cx="11430000" cy="53861"/>
          </a:xfrm>
          <a:prstGeom prst="line">
            <a:avLst/>
          </a:prstGeom>
          <a:ln/>
        </p:spPr>
        <p:style>
          <a:lnRef idx="1">
            <a:schemeClr val="accent2"/>
          </a:lnRef>
          <a:fillRef idx="0">
            <a:schemeClr val="accent2"/>
          </a:fillRef>
          <a:effectRef idx="0">
            <a:schemeClr val="accent2"/>
          </a:effectRef>
          <a:fontRef idx="minor">
            <a:schemeClr val="tx1"/>
          </a:fontRef>
        </p:style>
      </p:cxnSp>
      <p:sp>
        <p:nvSpPr>
          <p:cNvPr id="4" name="Footer Placeholder 3">
            <a:extLst>
              <a:ext uri="{FF2B5EF4-FFF2-40B4-BE49-F238E27FC236}">
                <a16:creationId xmlns:a16="http://schemas.microsoft.com/office/drawing/2014/main" id="{05934FF0-962B-79DE-C976-FDD16EE6BB57}"/>
              </a:ext>
            </a:extLst>
          </p:cNvPr>
          <p:cNvSpPr>
            <a:spLocks noGrp="1"/>
          </p:cNvSpPr>
          <p:nvPr>
            <p:ph type="ftr" sz="quarter" idx="14"/>
          </p:nvPr>
        </p:nvSpPr>
        <p:spPr/>
        <p:txBody>
          <a:bodyPr/>
          <a:lstStyle/>
          <a:p>
            <a:r>
              <a:rPr lang="en-US"/>
              <a:t>Unit Controller Call Series © Sodexo, February 2024.  All rights Reserved</a:t>
            </a:r>
            <a:endParaRPr lang="en-AU"/>
          </a:p>
        </p:txBody>
      </p:sp>
    </p:spTree>
    <p:extLst>
      <p:ext uri="{BB962C8B-B14F-4D97-AF65-F5344CB8AC3E}">
        <p14:creationId xmlns:p14="http://schemas.microsoft.com/office/powerpoint/2010/main" val="410695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2D8B3B2-835E-6154-47BC-0F1FA8B5D0D8}"/>
              </a:ext>
            </a:extLst>
          </p:cNvPr>
          <p:cNvSpPr>
            <a:spLocks noGrp="1"/>
          </p:cNvSpPr>
          <p:nvPr>
            <p:ph type="ftr" sz="quarter" idx="17"/>
          </p:nvPr>
        </p:nvSpPr>
        <p:spPr/>
        <p:txBody>
          <a:bodyPr/>
          <a:lstStyle/>
          <a:p>
            <a:r>
              <a:rPr lang="en-US"/>
              <a:t>Unit Controller Call Series © Sodexo, February 2024.  All rights Reserved</a:t>
            </a:r>
            <a:endParaRPr lang="fr-FR"/>
          </a:p>
        </p:txBody>
      </p:sp>
      <p:graphicFrame>
        <p:nvGraphicFramePr>
          <p:cNvPr id="12" name="Table 11">
            <a:extLst>
              <a:ext uri="{FF2B5EF4-FFF2-40B4-BE49-F238E27FC236}">
                <a16:creationId xmlns:a16="http://schemas.microsoft.com/office/drawing/2014/main" id="{01605D4C-BAB3-EC13-7BDD-451CAEFF846D}"/>
              </a:ext>
            </a:extLst>
          </p:cNvPr>
          <p:cNvGraphicFramePr>
            <a:graphicFrameLocks noGrp="1"/>
          </p:cNvGraphicFramePr>
          <p:nvPr>
            <p:extLst>
              <p:ext uri="{D42A27DB-BD31-4B8C-83A1-F6EECF244321}">
                <p14:modId xmlns:p14="http://schemas.microsoft.com/office/powerpoint/2010/main" val="3264209954"/>
              </p:ext>
            </p:extLst>
          </p:nvPr>
        </p:nvGraphicFramePr>
        <p:xfrm>
          <a:off x="439432" y="875557"/>
          <a:ext cx="11313136" cy="5785332"/>
        </p:xfrm>
        <a:graphic>
          <a:graphicData uri="http://schemas.openxmlformats.org/drawingml/2006/table">
            <a:tbl>
              <a:tblPr firstRow="1" bandRow="1">
                <a:tableStyleId>{5C22544A-7EE6-4342-B048-85BDC9FD1C3A}</a:tableStyleId>
              </a:tblPr>
              <a:tblGrid>
                <a:gridCol w="1950842">
                  <a:extLst>
                    <a:ext uri="{9D8B030D-6E8A-4147-A177-3AD203B41FA5}">
                      <a16:colId xmlns:a16="http://schemas.microsoft.com/office/drawing/2014/main" val="2435952156"/>
                    </a:ext>
                  </a:extLst>
                </a:gridCol>
                <a:gridCol w="9362294">
                  <a:extLst>
                    <a:ext uri="{9D8B030D-6E8A-4147-A177-3AD203B41FA5}">
                      <a16:colId xmlns:a16="http://schemas.microsoft.com/office/drawing/2014/main" val="122792359"/>
                    </a:ext>
                  </a:extLst>
                </a:gridCol>
              </a:tblGrid>
              <a:tr h="1242601">
                <a:tc>
                  <a:txBody>
                    <a:bodyPr/>
                    <a:lstStyle/>
                    <a:p>
                      <a:endParaRPr lang="en-US"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0" dirty="0">
                          <a:solidFill>
                            <a:schemeClr val="tx2"/>
                          </a:solidFill>
                          <a:effectLst/>
                          <a:latin typeface="Arial" panose="020B0604020202020204" pitchFamily="34" charset="0"/>
                          <a:ea typeface="Times New Roman" panose="02020603050405020304" pitchFamily="18" charset="0"/>
                        </a:rPr>
                        <a:t>You will receive an e-mail confirmation of your requests for </a:t>
                      </a:r>
                      <a:r>
                        <a:rPr lang="en-US" sz="2400" b="1" dirty="0">
                          <a:solidFill>
                            <a:srgbClr val="FF0000"/>
                          </a:solidFill>
                          <a:effectLst/>
                          <a:latin typeface="Arial" panose="020B0604020202020204" pitchFamily="34" charset="0"/>
                          <a:ea typeface="Times New Roman" panose="02020603050405020304" pitchFamily="18" charset="0"/>
                        </a:rPr>
                        <a:t>pilot functions</a:t>
                      </a:r>
                      <a:r>
                        <a:rPr lang="en-US" sz="2400" b="1" dirty="0">
                          <a:solidFill>
                            <a:schemeClr val="tx2"/>
                          </a:solidFill>
                          <a:effectLst/>
                          <a:latin typeface="Arial" panose="020B0604020202020204" pitchFamily="34" charset="0"/>
                          <a:ea typeface="Times New Roman" panose="02020603050405020304" pitchFamily="18" charset="0"/>
                        </a:rPr>
                        <a:t> </a:t>
                      </a:r>
                      <a:r>
                        <a:rPr lang="en-US" sz="2400" b="0" dirty="0">
                          <a:solidFill>
                            <a:schemeClr val="tx2"/>
                          </a:solidFill>
                          <a:effectLst/>
                          <a:latin typeface="Arial" panose="020B0604020202020204" pitchFamily="34" charset="0"/>
                          <a:ea typeface="Times New Roman" panose="02020603050405020304" pitchFamily="18" charset="0"/>
                        </a:rPr>
                        <a:t>which:</a:t>
                      </a:r>
                    </a:p>
                    <a:p>
                      <a:pPr marL="512763" marR="0" lvl="0" indent="-342900" algn="l" defTabSz="914377"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400" b="0" dirty="0">
                          <a:solidFill>
                            <a:schemeClr val="tx2"/>
                          </a:solidFill>
                          <a:effectLst/>
                          <a:latin typeface="Arial" panose="020B0604020202020204" pitchFamily="34" charset="0"/>
                          <a:ea typeface="Times New Roman" panose="02020603050405020304" pitchFamily="18" charset="0"/>
                        </a:rPr>
                        <a:t>Acknowledges your request</a:t>
                      </a:r>
                    </a:p>
                    <a:p>
                      <a:pPr marL="512763" marR="0" lvl="0" indent="-342900" algn="l" defTabSz="914377"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400" b="0" dirty="0">
                          <a:solidFill>
                            <a:schemeClr val="tx2"/>
                          </a:solidFill>
                          <a:effectLst/>
                          <a:latin typeface="Arial" panose="020B0604020202020204" pitchFamily="34" charset="0"/>
                          <a:ea typeface="Times New Roman" panose="02020603050405020304" pitchFamily="18" charset="0"/>
                        </a:rPr>
                        <a:t>Provides a ticket number and a link to the </a:t>
                      </a:r>
                      <a:r>
                        <a:rPr lang="en-US" sz="2400" b="0" dirty="0" err="1">
                          <a:solidFill>
                            <a:schemeClr val="tx2"/>
                          </a:solidFill>
                          <a:effectLst/>
                          <a:latin typeface="Arial" panose="020B0604020202020204" pitchFamily="34" charset="0"/>
                          <a:ea typeface="Times New Roman" panose="02020603050405020304" pitchFamily="18" charset="0"/>
                        </a:rPr>
                        <a:t>SoFinance</a:t>
                      </a:r>
                      <a:r>
                        <a:rPr lang="en-US" sz="2400" b="0" dirty="0">
                          <a:solidFill>
                            <a:schemeClr val="tx2"/>
                          </a:solidFill>
                          <a:effectLst/>
                          <a:latin typeface="Arial" panose="020B0604020202020204" pitchFamily="34" charset="0"/>
                          <a:ea typeface="Times New Roman" panose="02020603050405020304" pitchFamily="18" charset="0"/>
                        </a:rPr>
                        <a:t> portal where you can monitor progress on your request.  </a:t>
                      </a:r>
                      <a:endParaRPr lang="en-US" sz="2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571024"/>
                  </a:ext>
                </a:extLst>
              </a:tr>
              <a:tr h="955847">
                <a:tc>
                  <a:txBody>
                    <a:bodyPr/>
                    <a:lstStyle/>
                    <a:p>
                      <a:endParaRPr lang="en-US">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solidFill>
                            <a:schemeClr val="tx2"/>
                          </a:solidFill>
                          <a:effectLst/>
                          <a:latin typeface="Arial" panose="020B0604020202020204" pitchFamily="34" charset="0"/>
                          <a:ea typeface="Times New Roman" panose="02020603050405020304" pitchFamily="18" charset="0"/>
                        </a:rPr>
                        <a:t>For future correspondence related to a specific service </a:t>
                      </a:r>
                      <a:r>
                        <a:rPr lang="en-US" sz="2400" dirty="0" err="1">
                          <a:solidFill>
                            <a:schemeClr val="tx2"/>
                          </a:solidFill>
                          <a:effectLst/>
                          <a:latin typeface="Arial" panose="020B0604020202020204" pitchFamily="34" charset="0"/>
                          <a:ea typeface="Times New Roman" panose="02020603050405020304" pitchFamily="18" charset="0"/>
                        </a:rPr>
                        <a:t>reques</a:t>
                      </a:r>
                      <a:r>
                        <a:rPr lang="en-US" sz="2400" dirty="0">
                          <a:solidFill>
                            <a:schemeClr val="tx2"/>
                          </a:solidFill>
                          <a:effectLst/>
                          <a:latin typeface="Arial" panose="020B0604020202020204" pitchFamily="34" charset="0"/>
                          <a:ea typeface="Times New Roman" panose="02020603050405020304" pitchFamily="18" charset="0"/>
                        </a:rPr>
                        <a:t>:</a:t>
                      </a:r>
                    </a:p>
                    <a:p>
                      <a:pPr marL="512763" marR="0" lvl="0" indent="-342900" algn="l" defTabSz="914377"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400" b="0" kern="1200" dirty="0">
                          <a:solidFill>
                            <a:schemeClr val="tx2"/>
                          </a:solidFill>
                          <a:effectLst/>
                          <a:latin typeface="Arial" panose="020B0604020202020204" pitchFamily="34" charset="0"/>
                          <a:ea typeface="Times New Roman" panose="02020603050405020304" pitchFamily="18" charset="0"/>
                          <a:cs typeface="+mn-cs"/>
                        </a:rPr>
                        <a:t>You may reply to the </a:t>
                      </a:r>
                      <a:r>
                        <a:rPr lang="en-US" sz="2400" b="0" kern="1200" dirty="0" err="1">
                          <a:solidFill>
                            <a:schemeClr val="tx2"/>
                          </a:solidFill>
                          <a:effectLst/>
                          <a:latin typeface="Arial" panose="020B0604020202020204" pitchFamily="34" charset="0"/>
                          <a:ea typeface="Times New Roman" panose="02020603050405020304" pitchFamily="18" charset="0"/>
                          <a:cs typeface="+mn-cs"/>
                        </a:rPr>
                        <a:t>SoFinance</a:t>
                      </a:r>
                      <a:r>
                        <a:rPr lang="en-US" sz="2400" b="0" kern="1200" dirty="0">
                          <a:solidFill>
                            <a:schemeClr val="tx2"/>
                          </a:solidFill>
                          <a:effectLst/>
                          <a:latin typeface="Arial" panose="020B0604020202020204" pitchFamily="34" charset="0"/>
                          <a:ea typeface="Times New Roman" panose="02020603050405020304" pitchFamily="18" charset="0"/>
                          <a:cs typeface="+mn-cs"/>
                        </a:rPr>
                        <a:t> email</a:t>
                      </a:r>
                    </a:p>
                    <a:p>
                      <a:pPr marL="512763" marR="0" lvl="0" indent="-342900" algn="l" defTabSz="914377"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400" b="0" kern="1200" dirty="0">
                          <a:solidFill>
                            <a:schemeClr val="tx2"/>
                          </a:solidFill>
                          <a:effectLst/>
                          <a:latin typeface="Arial" panose="020B0604020202020204" pitchFamily="34" charset="0"/>
                          <a:ea typeface="Times New Roman" panose="02020603050405020304" pitchFamily="18" charset="0"/>
                          <a:cs typeface="+mn-cs"/>
                        </a:rPr>
                        <a:t>Or add comments directly within the </a:t>
                      </a:r>
                      <a:r>
                        <a:rPr lang="en-US" sz="2400" b="0" kern="1200" dirty="0" err="1">
                          <a:solidFill>
                            <a:schemeClr val="tx2"/>
                          </a:solidFill>
                          <a:effectLst/>
                          <a:latin typeface="Arial" panose="020B0604020202020204" pitchFamily="34" charset="0"/>
                          <a:ea typeface="Times New Roman" panose="02020603050405020304" pitchFamily="18" charset="0"/>
                          <a:cs typeface="+mn-cs"/>
                        </a:rPr>
                        <a:t>SoFinance</a:t>
                      </a:r>
                      <a:r>
                        <a:rPr lang="en-US" sz="2400" b="0" kern="1200" dirty="0">
                          <a:solidFill>
                            <a:schemeClr val="tx2"/>
                          </a:solidFill>
                          <a:effectLst/>
                          <a:latin typeface="Arial" panose="020B0604020202020204" pitchFamily="34" charset="0"/>
                          <a:ea typeface="Times New Roman" panose="02020603050405020304" pitchFamily="18" charset="0"/>
                          <a:cs typeface="+mn-cs"/>
                        </a:rPr>
                        <a:t> portal.</a:t>
                      </a:r>
                      <a:endParaRPr lang="en-US" sz="2400" b="0" kern="1200" dirty="0">
                        <a:solidFill>
                          <a:schemeClr val="tx2"/>
                        </a:solidFill>
                        <a:effectLst/>
                        <a:latin typeface="Arial" panose="020B0604020202020204" pitchFamily="34" charset="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6943989"/>
                  </a:ext>
                </a:extLst>
              </a:tr>
              <a:tr h="2676372">
                <a:tc>
                  <a:txBody>
                    <a:bodyPr/>
                    <a:lstStyle/>
                    <a:p>
                      <a:endParaRPr lang="en-US">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solidFill>
                            <a:schemeClr val="tx2"/>
                          </a:solidFill>
                          <a:effectLst/>
                          <a:latin typeface="Arial" panose="020B0604020202020204" pitchFamily="34" charset="0"/>
                          <a:ea typeface="Calibri" panose="020F0502020204030204" pitchFamily="34" charset="0"/>
                        </a:rPr>
                        <a:t>You may also continue to contact Finance Shared Services &amp; Banking the way you usually do for new service requests,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600" dirty="0">
                        <a:solidFill>
                          <a:schemeClr val="tx2"/>
                        </a:solidFill>
                        <a:effectLst/>
                        <a:latin typeface="Arial" panose="020B0604020202020204" pitchFamily="34" charset="0"/>
                        <a:ea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i="1" dirty="0">
                          <a:solidFill>
                            <a:schemeClr val="tx2"/>
                          </a:solidFill>
                          <a:effectLst/>
                          <a:latin typeface="Arial" panose="020B0604020202020204" pitchFamily="34" charset="0"/>
                          <a:ea typeface="Calibri" panose="020F0502020204030204" pitchFamily="34" charset="0"/>
                        </a:rPr>
                        <a:t> or</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600" dirty="0">
                        <a:solidFill>
                          <a:schemeClr val="tx2"/>
                        </a:solidFill>
                        <a:effectLst/>
                        <a:latin typeface="Arial" panose="020B0604020202020204" pitchFamily="34" charset="0"/>
                        <a:ea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2400" dirty="0">
                          <a:solidFill>
                            <a:schemeClr val="tx2"/>
                          </a:solidFill>
                          <a:effectLst/>
                          <a:latin typeface="Arial" panose="020B0604020202020204" pitchFamily="34" charset="0"/>
                          <a:ea typeface="Calibri" panose="020F0502020204030204" pitchFamily="34" charset="0"/>
                        </a:rPr>
                        <a:t>You may now use the </a:t>
                      </a:r>
                      <a:r>
                        <a:rPr lang="en-US" sz="2400" dirty="0" err="1">
                          <a:solidFill>
                            <a:schemeClr val="tx2"/>
                          </a:solidFill>
                          <a:effectLst/>
                          <a:latin typeface="Arial" panose="020B0604020202020204" pitchFamily="34" charset="0"/>
                          <a:ea typeface="Calibri" panose="020F0502020204030204" pitchFamily="34" charset="0"/>
                        </a:rPr>
                        <a:t>SoFinance</a:t>
                      </a:r>
                      <a:r>
                        <a:rPr lang="en-US" sz="2400" dirty="0">
                          <a:solidFill>
                            <a:schemeClr val="tx2"/>
                          </a:solidFill>
                          <a:effectLst/>
                          <a:latin typeface="Arial" panose="020B0604020202020204" pitchFamily="34" charset="0"/>
                          <a:ea typeface="Calibri" panose="020F0502020204030204" pitchFamily="34" charset="0"/>
                        </a:rPr>
                        <a:t> self-service portal to submit a service request for one of the Finance Shared Services &amp; Banking functions included in the Pilot.</a:t>
                      </a:r>
                      <a:endParaRPr lang="en-US" sz="2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3756065"/>
                  </a:ext>
                </a:extLst>
              </a:tr>
            </a:tbl>
          </a:graphicData>
        </a:graphic>
      </p:graphicFrame>
      <p:pic>
        <p:nvPicPr>
          <p:cNvPr id="11" name="Graphic 10" descr="Ticket with solid fill">
            <a:extLst>
              <a:ext uri="{FF2B5EF4-FFF2-40B4-BE49-F238E27FC236}">
                <a16:creationId xmlns:a16="http://schemas.microsoft.com/office/drawing/2014/main" id="{E1D2CF41-88BF-A4BE-8B61-EBE3FF79F5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345549">
            <a:off x="725189" y="1212375"/>
            <a:ext cx="1192105" cy="1192105"/>
          </a:xfrm>
          <a:prstGeom prst="rect">
            <a:avLst/>
          </a:prstGeom>
        </p:spPr>
      </p:pic>
      <p:sp>
        <p:nvSpPr>
          <p:cNvPr id="13" name="Title 12">
            <a:extLst>
              <a:ext uri="{FF2B5EF4-FFF2-40B4-BE49-F238E27FC236}">
                <a16:creationId xmlns:a16="http://schemas.microsoft.com/office/drawing/2014/main" id="{5459968B-0644-DCDD-D93C-7714077A9A3C}"/>
              </a:ext>
            </a:extLst>
          </p:cNvPr>
          <p:cNvSpPr>
            <a:spLocks noGrp="1"/>
          </p:cNvSpPr>
          <p:nvPr>
            <p:ph type="title"/>
          </p:nvPr>
        </p:nvSpPr>
        <p:spPr/>
        <p:txBody>
          <a:bodyPr/>
          <a:lstStyle/>
          <a:p>
            <a:r>
              <a:rPr lang="en-US" dirty="0"/>
              <a:t>What Does This Mean for</a:t>
            </a:r>
            <a:r>
              <a:rPr lang="en-US" baseline="0" dirty="0"/>
              <a:t> You?</a:t>
            </a:r>
            <a:endParaRPr lang="en-US" dirty="0"/>
          </a:p>
        </p:txBody>
      </p:sp>
      <p:pic>
        <p:nvPicPr>
          <p:cNvPr id="15" name="Graphic 14" descr="Transfer with solid fill">
            <a:extLst>
              <a:ext uri="{FF2B5EF4-FFF2-40B4-BE49-F238E27FC236}">
                <a16:creationId xmlns:a16="http://schemas.microsoft.com/office/drawing/2014/main" id="{BF91F7E1-B645-DDBB-364C-E426CB01C4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4041" y="2971800"/>
            <a:ext cx="914400" cy="914400"/>
          </a:xfrm>
          <a:prstGeom prst="rect">
            <a:avLst/>
          </a:prstGeom>
        </p:spPr>
      </p:pic>
      <p:pic>
        <p:nvPicPr>
          <p:cNvPr id="16" name="Graphic 15" descr="Telephone with solid fill">
            <a:extLst>
              <a:ext uri="{FF2B5EF4-FFF2-40B4-BE49-F238E27FC236}">
                <a16:creationId xmlns:a16="http://schemas.microsoft.com/office/drawing/2014/main" id="{EA5F1C62-C54E-4DBA-401A-515E6AE6B1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6724" y="4068831"/>
            <a:ext cx="914400" cy="914400"/>
          </a:xfrm>
          <a:prstGeom prst="rect">
            <a:avLst/>
          </a:prstGeom>
        </p:spPr>
      </p:pic>
      <p:pic>
        <p:nvPicPr>
          <p:cNvPr id="18" name="Picture 17" descr="A blue and white logo&#10;&#10;Description automatically generated">
            <a:extLst>
              <a:ext uri="{FF2B5EF4-FFF2-40B4-BE49-F238E27FC236}">
                <a16:creationId xmlns:a16="http://schemas.microsoft.com/office/drawing/2014/main" id="{D35351DB-A4A3-9B3F-9DC9-3BDFFC766F8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65240" y="4988645"/>
            <a:ext cx="1149033" cy="646331"/>
          </a:xfrm>
          <a:prstGeom prst="rect">
            <a:avLst/>
          </a:prstGeom>
        </p:spPr>
      </p:pic>
      <p:pic>
        <p:nvPicPr>
          <p:cNvPr id="19" name="Picture 18">
            <a:extLst>
              <a:ext uri="{FF2B5EF4-FFF2-40B4-BE49-F238E27FC236}">
                <a16:creationId xmlns:a16="http://schemas.microsoft.com/office/drawing/2014/main" id="{6B4AECEA-44CC-726D-B8B4-FE16C271D08E}"/>
              </a:ext>
            </a:extLst>
          </p:cNvPr>
          <p:cNvPicPr>
            <a:picLocks noChangeAspect="1"/>
          </p:cNvPicPr>
          <p:nvPr/>
        </p:nvPicPr>
        <p:blipFill>
          <a:blip r:embed="rId10"/>
          <a:stretch>
            <a:fillRect/>
          </a:stretch>
        </p:blipFill>
        <p:spPr>
          <a:xfrm>
            <a:off x="580041" y="5771841"/>
            <a:ext cx="1354063" cy="711985"/>
          </a:xfrm>
          <a:prstGeom prst="rect">
            <a:avLst/>
          </a:prstGeom>
        </p:spPr>
      </p:pic>
    </p:spTree>
    <p:extLst>
      <p:ext uri="{BB962C8B-B14F-4D97-AF65-F5344CB8AC3E}">
        <p14:creationId xmlns:p14="http://schemas.microsoft.com/office/powerpoint/2010/main" val="126006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text on a white background&#10;&#10;Description automatically generated">
            <a:extLst>
              <a:ext uri="{FF2B5EF4-FFF2-40B4-BE49-F238E27FC236}">
                <a16:creationId xmlns:a16="http://schemas.microsoft.com/office/drawing/2014/main" id="{EF74DDC3-505A-5FBF-EC3A-912E99A51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33" y="352804"/>
            <a:ext cx="2705197" cy="734051"/>
          </a:xfrm>
          <a:prstGeom prst="rect">
            <a:avLst/>
          </a:prstGeom>
        </p:spPr>
      </p:pic>
      <p:cxnSp>
        <p:nvCxnSpPr>
          <p:cNvPr id="24" name="Straight Connector 23">
            <a:extLst>
              <a:ext uri="{FF2B5EF4-FFF2-40B4-BE49-F238E27FC236}">
                <a16:creationId xmlns:a16="http://schemas.microsoft.com/office/drawing/2014/main" id="{6B22674B-9C9B-FC21-4AD0-826D8AF7979D}"/>
              </a:ext>
            </a:extLst>
          </p:cNvPr>
          <p:cNvCxnSpPr/>
          <p:nvPr/>
        </p:nvCxnSpPr>
        <p:spPr>
          <a:xfrm flipV="1">
            <a:off x="334577" y="1129850"/>
            <a:ext cx="11430000" cy="5386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F71E71F-ECD5-5BBC-5B17-5C3B75AF60D3}"/>
              </a:ext>
            </a:extLst>
          </p:cNvPr>
          <p:cNvCxnSpPr/>
          <p:nvPr/>
        </p:nvCxnSpPr>
        <p:spPr>
          <a:xfrm>
            <a:off x="-1469953" y="226702"/>
            <a:ext cx="0" cy="5926959"/>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31D3FC5-AFC5-53EF-92A2-CA3F2E52E0D5}"/>
              </a:ext>
            </a:extLst>
          </p:cNvPr>
          <p:cNvSpPr txBox="1"/>
          <p:nvPr/>
        </p:nvSpPr>
        <p:spPr>
          <a:xfrm>
            <a:off x="624424" y="1490083"/>
            <a:ext cx="21279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E0000"/>
                </a:solidFill>
                <a:effectLst/>
                <a:uLnTx/>
                <a:uFillTx/>
                <a:latin typeface="Sansa Pro Bd"/>
                <a:ea typeface="+mn-ea"/>
                <a:cs typeface="+mn-cs"/>
              </a:rPr>
              <a:t>UPDATES</a:t>
            </a:r>
            <a:endParaRPr kumimoji="0" lang="en-US" sz="2000" b="1" i="0" u="none" strike="noStrike" kern="1200" cap="none" spc="0" normalizeH="0" baseline="0" noProof="0">
              <a:ln>
                <a:noFill/>
              </a:ln>
              <a:solidFill>
                <a:srgbClr val="25359C"/>
              </a:solidFill>
              <a:effectLst/>
              <a:uLnTx/>
              <a:uFillTx/>
              <a:latin typeface="Arial" panose="020B0604020202020204"/>
              <a:ea typeface="+mn-ea"/>
              <a:cs typeface="+mn-cs"/>
            </a:endParaRPr>
          </a:p>
        </p:txBody>
      </p:sp>
      <p:pic>
        <p:nvPicPr>
          <p:cNvPr id="31" name="Picture 30">
            <a:extLst>
              <a:ext uri="{FF2B5EF4-FFF2-40B4-BE49-F238E27FC236}">
                <a16:creationId xmlns:a16="http://schemas.microsoft.com/office/drawing/2014/main" id="{30E778C1-0493-97D5-0B6E-008D1411238E}"/>
              </a:ext>
            </a:extLst>
          </p:cNvPr>
          <p:cNvPicPr>
            <a:picLocks noChangeAspect="1"/>
          </p:cNvPicPr>
          <p:nvPr/>
        </p:nvPicPr>
        <p:blipFill>
          <a:blip r:embed="rId4"/>
          <a:stretch>
            <a:fillRect/>
          </a:stretch>
        </p:blipFill>
        <p:spPr>
          <a:xfrm>
            <a:off x="2386580" y="3058641"/>
            <a:ext cx="2265038" cy="2669509"/>
          </a:xfrm>
          <a:prstGeom prst="rect">
            <a:avLst/>
          </a:prstGeom>
        </p:spPr>
      </p:pic>
      <p:pic>
        <p:nvPicPr>
          <p:cNvPr id="32" name="Picture 31">
            <a:extLst>
              <a:ext uri="{FF2B5EF4-FFF2-40B4-BE49-F238E27FC236}">
                <a16:creationId xmlns:a16="http://schemas.microsoft.com/office/drawing/2014/main" id="{45E15C7C-3034-6CAD-F6B7-0423017F49FB}"/>
              </a:ext>
            </a:extLst>
          </p:cNvPr>
          <p:cNvPicPr>
            <a:picLocks noChangeAspect="1"/>
          </p:cNvPicPr>
          <p:nvPr/>
        </p:nvPicPr>
        <p:blipFill>
          <a:blip r:embed="rId5"/>
          <a:stretch>
            <a:fillRect/>
          </a:stretch>
        </p:blipFill>
        <p:spPr>
          <a:xfrm>
            <a:off x="2167504" y="2211634"/>
            <a:ext cx="2706151" cy="683812"/>
          </a:xfrm>
          <a:prstGeom prst="rect">
            <a:avLst/>
          </a:prstGeom>
        </p:spPr>
      </p:pic>
      <p:pic>
        <p:nvPicPr>
          <p:cNvPr id="33" name="Picture 32">
            <a:extLst>
              <a:ext uri="{FF2B5EF4-FFF2-40B4-BE49-F238E27FC236}">
                <a16:creationId xmlns:a16="http://schemas.microsoft.com/office/drawing/2014/main" id="{98E774E3-42A6-7347-96D5-B4A2DB7AAB52}"/>
              </a:ext>
            </a:extLst>
          </p:cNvPr>
          <p:cNvPicPr>
            <a:picLocks noChangeAspect="1"/>
          </p:cNvPicPr>
          <p:nvPr/>
        </p:nvPicPr>
        <p:blipFill>
          <a:blip r:embed="rId6"/>
          <a:stretch>
            <a:fillRect/>
          </a:stretch>
        </p:blipFill>
        <p:spPr>
          <a:xfrm>
            <a:off x="5212012" y="1801302"/>
            <a:ext cx="6592276" cy="4352359"/>
          </a:xfrm>
          <a:prstGeom prst="rect">
            <a:avLst/>
          </a:prstGeom>
        </p:spPr>
      </p:pic>
      <p:sp>
        <p:nvSpPr>
          <p:cNvPr id="2" name="Footer Placeholder 1">
            <a:extLst>
              <a:ext uri="{FF2B5EF4-FFF2-40B4-BE49-F238E27FC236}">
                <a16:creationId xmlns:a16="http://schemas.microsoft.com/office/drawing/2014/main" id="{5DEC8034-000C-7F12-AD05-004FC00C9C60}"/>
              </a:ext>
            </a:extLst>
          </p:cNvPr>
          <p:cNvSpPr>
            <a:spLocks noGrp="1"/>
          </p:cNvSpPr>
          <p:nvPr>
            <p:ph type="ftr" sz="quarter" idx="14"/>
          </p:nvPr>
        </p:nvSpPr>
        <p:spPr/>
        <p:txBody>
          <a:bodyPr/>
          <a:lstStyle/>
          <a:p>
            <a:r>
              <a:rPr lang="en-US"/>
              <a:t>Unit Controller Call Series © Sodexo, February 2024.  All rights Reserved</a:t>
            </a:r>
            <a:endParaRPr lang="en-AU"/>
          </a:p>
        </p:txBody>
      </p:sp>
    </p:spTree>
    <p:extLst>
      <p:ext uri="{BB962C8B-B14F-4D97-AF65-F5344CB8AC3E}">
        <p14:creationId xmlns:p14="http://schemas.microsoft.com/office/powerpoint/2010/main" val="267188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2D8B3B2-835E-6154-47BC-0F1FA8B5D0D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February 2024.  All rights Reserved</a:t>
            </a:r>
            <a:endParaRPr kumimoji="0" lang="fr-FR" sz="750" b="1" i="0" u="none" strike="noStrike" kern="1200" cap="none" spc="0" normalizeH="0" baseline="0" noProof="0">
              <a:ln>
                <a:noFill/>
              </a:ln>
              <a:solidFill>
                <a:srgbClr val="2A295C"/>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230A16D9-F222-8663-5BA6-E571DE7DA036}"/>
              </a:ext>
            </a:extLst>
          </p:cNvPr>
          <p:cNvGrpSpPr/>
          <p:nvPr/>
        </p:nvGrpSpPr>
        <p:grpSpPr>
          <a:xfrm>
            <a:off x="1533571" y="3736946"/>
            <a:ext cx="8759144" cy="1834745"/>
            <a:chOff x="1533571" y="3736946"/>
            <a:chExt cx="8759144" cy="1834745"/>
          </a:xfrm>
        </p:grpSpPr>
        <p:pic>
          <p:nvPicPr>
            <p:cNvPr id="5" name="Graphic 4" descr="Female Profile with solid fill">
              <a:extLst>
                <a:ext uri="{FF2B5EF4-FFF2-40B4-BE49-F238E27FC236}">
                  <a16:creationId xmlns:a16="http://schemas.microsoft.com/office/drawing/2014/main" id="{057EB3B1-82BB-6930-1190-07C6818C73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3571" y="3736946"/>
              <a:ext cx="1834745" cy="1834745"/>
            </a:xfrm>
            <a:prstGeom prst="rect">
              <a:avLst/>
            </a:prstGeom>
          </p:spPr>
        </p:pic>
        <p:pic>
          <p:nvPicPr>
            <p:cNvPr id="7" name="Graphic 6" descr="Male profile with solid fill">
              <a:extLst>
                <a:ext uri="{FF2B5EF4-FFF2-40B4-BE49-F238E27FC236}">
                  <a16:creationId xmlns:a16="http://schemas.microsoft.com/office/drawing/2014/main" id="{1C26C425-7598-ED1C-B56F-06B657438D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8211" y="3736946"/>
              <a:ext cx="1834745" cy="1834745"/>
            </a:xfrm>
            <a:prstGeom prst="rect">
              <a:avLst/>
            </a:prstGeom>
          </p:spPr>
        </p:pic>
        <p:pic>
          <p:nvPicPr>
            <p:cNvPr id="8" name="Graphic 7" descr="Female Profile with solid fill">
              <a:extLst>
                <a:ext uri="{FF2B5EF4-FFF2-40B4-BE49-F238E27FC236}">
                  <a16:creationId xmlns:a16="http://schemas.microsoft.com/office/drawing/2014/main" id="{DCB00CB8-2C93-A9E1-B9C4-3BB958F5FD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3331" y="3736946"/>
              <a:ext cx="1834745" cy="1834745"/>
            </a:xfrm>
            <a:prstGeom prst="rect">
              <a:avLst/>
            </a:prstGeom>
          </p:spPr>
        </p:pic>
        <p:pic>
          <p:nvPicPr>
            <p:cNvPr id="9" name="Graphic 8" descr="Male profile with solid fill">
              <a:extLst>
                <a:ext uri="{FF2B5EF4-FFF2-40B4-BE49-F238E27FC236}">
                  <a16:creationId xmlns:a16="http://schemas.microsoft.com/office/drawing/2014/main" id="{A437E56C-FBBB-0FB1-F0BE-A06D82DD4A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8451" y="3736946"/>
              <a:ext cx="1834745" cy="1834745"/>
            </a:xfrm>
            <a:prstGeom prst="rect">
              <a:avLst/>
            </a:prstGeom>
          </p:spPr>
        </p:pic>
        <p:pic>
          <p:nvPicPr>
            <p:cNvPr id="10" name="Graphic 9" descr="Male profile with solid fill">
              <a:extLst>
                <a:ext uri="{FF2B5EF4-FFF2-40B4-BE49-F238E27FC236}">
                  <a16:creationId xmlns:a16="http://schemas.microsoft.com/office/drawing/2014/main" id="{25446FE4-CFFE-C8A1-8AD3-C2B2A2A2B0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7970" y="3736946"/>
              <a:ext cx="1834745" cy="1834745"/>
            </a:xfrm>
            <a:prstGeom prst="rect">
              <a:avLst/>
            </a:prstGeom>
          </p:spPr>
        </p:pic>
        <p:pic>
          <p:nvPicPr>
            <p:cNvPr id="14" name="Graphic 13" descr="Female Profile with solid fill">
              <a:extLst>
                <a:ext uri="{FF2B5EF4-FFF2-40B4-BE49-F238E27FC236}">
                  <a16:creationId xmlns:a16="http://schemas.microsoft.com/office/drawing/2014/main" id="{186D00A4-3C1F-C0DD-40E2-B931816A7F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3091" y="3736946"/>
              <a:ext cx="1834745" cy="1834745"/>
            </a:xfrm>
            <a:prstGeom prst="rect">
              <a:avLst/>
            </a:prstGeom>
          </p:spPr>
        </p:pic>
      </p:grpSp>
      <p:sp>
        <p:nvSpPr>
          <p:cNvPr id="20" name="TextBox 19">
            <a:extLst>
              <a:ext uri="{FF2B5EF4-FFF2-40B4-BE49-F238E27FC236}">
                <a16:creationId xmlns:a16="http://schemas.microsoft.com/office/drawing/2014/main" id="{F5775231-62E5-D1BB-12C2-7EBEA7C451DD}"/>
              </a:ext>
            </a:extLst>
          </p:cNvPr>
          <p:cNvSpPr txBox="1"/>
          <p:nvPr/>
        </p:nvSpPr>
        <p:spPr>
          <a:xfrm>
            <a:off x="247335" y="1094787"/>
            <a:ext cx="717697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2A295C"/>
                </a:solidFill>
                <a:effectLst/>
                <a:uLnTx/>
                <a:uFillTx/>
                <a:latin typeface="Arial" panose="020B0604020202020204"/>
                <a:ea typeface="+mn-ea"/>
                <a:cs typeface="+mn-cs"/>
              </a:rPr>
              <a:t>As members of </a:t>
            </a:r>
            <a:r>
              <a:rPr lang="en-US" sz="2500" b="1" dirty="0">
                <a:solidFill>
                  <a:srgbClr val="2A295C"/>
                </a:solidFill>
                <a:latin typeface="Arial" panose="020B0604020202020204"/>
              </a:rPr>
              <a:t>the Finance Community</a:t>
            </a:r>
            <a:r>
              <a:rPr kumimoji="0" lang="en-US" sz="2500" b="1" i="0" u="none" strike="noStrike" kern="1200" cap="none" spc="0" normalizeH="0" baseline="0" noProof="0" dirty="0">
                <a:ln>
                  <a:noFill/>
                </a:ln>
                <a:solidFill>
                  <a:srgbClr val="2A295C"/>
                </a:solidFill>
                <a:effectLst/>
                <a:uLnTx/>
                <a:uFillTx/>
                <a:latin typeface="Arial" panose="020B0604020202020204"/>
                <a:ea typeface="+mn-ea"/>
                <a:cs typeface="+mn-cs"/>
              </a:rPr>
              <a:t>:</a:t>
            </a:r>
          </a:p>
        </p:txBody>
      </p:sp>
      <p:grpSp>
        <p:nvGrpSpPr>
          <p:cNvPr id="32" name="Group 31">
            <a:extLst>
              <a:ext uri="{FF2B5EF4-FFF2-40B4-BE49-F238E27FC236}">
                <a16:creationId xmlns:a16="http://schemas.microsoft.com/office/drawing/2014/main" id="{B65579DC-D342-D782-0BC6-53746A08F06D}"/>
              </a:ext>
            </a:extLst>
          </p:cNvPr>
          <p:cNvGrpSpPr/>
          <p:nvPr/>
        </p:nvGrpSpPr>
        <p:grpSpPr>
          <a:xfrm>
            <a:off x="323807" y="1904225"/>
            <a:ext cx="1127052" cy="1127052"/>
            <a:chOff x="688495" y="1983439"/>
            <a:chExt cx="1127052" cy="1127052"/>
          </a:xfrm>
        </p:grpSpPr>
        <p:sp>
          <p:nvSpPr>
            <p:cNvPr id="25" name="Oval 24">
              <a:extLst>
                <a:ext uri="{FF2B5EF4-FFF2-40B4-BE49-F238E27FC236}">
                  <a16:creationId xmlns:a16="http://schemas.microsoft.com/office/drawing/2014/main" id="{9159E122-0EA3-1721-F803-D32634512A48}"/>
                </a:ext>
              </a:extLst>
            </p:cNvPr>
            <p:cNvSpPr/>
            <p:nvPr/>
          </p:nvSpPr>
          <p:spPr>
            <a:xfrm>
              <a:off x="688495" y="1983439"/>
              <a:ext cx="1127052" cy="1127052"/>
            </a:xfrm>
            <a:prstGeom prst="ellipse">
              <a:avLst/>
            </a:prstGeom>
            <a:solidFill>
              <a:sysClr val="window" lastClr="FFFFFF"/>
            </a:solidFill>
            <a:ln w="28575" cap="flat" cmpd="sng" algn="ctr">
              <a:gradFill flip="none" rotWithShape="1">
                <a:gsLst>
                  <a:gs pos="5000">
                    <a:srgbClr val="199CDA">
                      <a:lumMod val="75000"/>
                    </a:srgbClr>
                  </a:gs>
                  <a:gs pos="33000">
                    <a:srgbClr val="199CDA">
                      <a:lumMod val="95000"/>
                      <a:lumOff val="5000"/>
                    </a:srgbClr>
                  </a:gs>
                  <a:gs pos="100000">
                    <a:srgbClr val="199CDA">
                      <a:lumMod val="60000"/>
                    </a:srgbClr>
                  </a:gs>
                </a:gsLst>
                <a:path path="circle">
                  <a:fillToRect l="50000" t="130000" r="50000" b="-30000"/>
                </a:path>
                <a:tileRect/>
              </a:gra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8" name="Graphic 27" descr="Clock with solid fill">
              <a:extLst>
                <a:ext uri="{FF2B5EF4-FFF2-40B4-BE49-F238E27FC236}">
                  <a16:creationId xmlns:a16="http://schemas.microsoft.com/office/drawing/2014/main" id="{F6CBA0CA-4DD1-5458-E26C-415B4A685F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4821" y="2089765"/>
              <a:ext cx="914400" cy="914400"/>
            </a:xfrm>
            <a:prstGeom prst="rect">
              <a:avLst/>
            </a:prstGeom>
          </p:spPr>
        </p:pic>
      </p:grpSp>
      <p:sp>
        <p:nvSpPr>
          <p:cNvPr id="29" name="TextBox 28">
            <a:extLst>
              <a:ext uri="{FF2B5EF4-FFF2-40B4-BE49-F238E27FC236}">
                <a16:creationId xmlns:a16="http://schemas.microsoft.com/office/drawing/2014/main" id="{5673996A-D907-51B0-57C4-95F710FA658D}"/>
              </a:ext>
            </a:extLst>
          </p:cNvPr>
          <p:cNvSpPr txBox="1"/>
          <p:nvPr/>
        </p:nvSpPr>
        <p:spPr>
          <a:xfrm>
            <a:off x="1539099" y="1823999"/>
            <a:ext cx="239188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A295C"/>
                </a:solidFill>
                <a:effectLst/>
                <a:uLnTx/>
                <a:uFillTx/>
                <a:latin typeface="Arial" panose="020B0604020202020204"/>
                <a:ea typeface="+mn-ea"/>
                <a:cs typeface="+mn-cs"/>
              </a:rPr>
              <a:t>Take the time to become familiar with SoFinance by using it</a:t>
            </a:r>
          </a:p>
        </p:txBody>
      </p:sp>
      <p:sp>
        <p:nvSpPr>
          <p:cNvPr id="30" name="TextBox 29">
            <a:extLst>
              <a:ext uri="{FF2B5EF4-FFF2-40B4-BE49-F238E27FC236}">
                <a16:creationId xmlns:a16="http://schemas.microsoft.com/office/drawing/2014/main" id="{FD67BD35-1212-F303-CA11-541C15CC4328}"/>
              </a:ext>
            </a:extLst>
          </p:cNvPr>
          <p:cNvSpPr txBox="1"/>
          <p:nvPr/>
        </p:nvSpPr>
        <p:spPr>
          <a:xfrm>
            <a:off x="5191747" y="1823999"/>
            <a:ext cx="265754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A295C"/>
                </a:solidFill>
                <a:effectLst/>
                <a:uLnTx/>
                <a:uFillTx/>
                <a:latin typeface="Arial" panose="020B0604020202020204"/>
                <a:ea typeface="+mn-ea"/>
                <a:cs typeface="+mn-cs"/>
              </a:rPr>
              <a:t>Build awareness and encourage your colleagues &amp; business partners to use SoFinance </a:t>
            </a:r>
          </a:p>
        </p:txBody>
      </p:sp>
      <p:sp>
        <p:nvSpPr>
          <p:cNvPr id="31" name="TextBox 30">
            <a:extLst>
              <a:ext uri="{FF2B5EF4-FFF2-40B4-BE49-F238E27FC236}">
                <a16:creationId xmlns:a16="http://schemas.microsoft.com/office/drawing/2014/main" id="{9874D169-F062-B903-4A08-83A10A117157}"/>
              </a:ext>
            </a:extLst>
          </p:cNvPr>
          <p:cNvSpPr txBox="1"/>
          <p:nvPr/>
        </p:nvSpPr>
        <p:spPr>
          <a:xfrm>
            <a:off x="9051853" y="1823999"/>
            <a:ext cx="314014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A295C"/>
                </a:solidFill>
                <a:effectLst/>
                <a:uLnTx/>
                <a:uFillTx/>
                <a:latin typeface="Arial" panose="020B0604020202020204"/>
                <a:ea typeface="+mn-ea"/>
                <a:cs typeface="+mn-cs"/>
              </a:rPr>
              <a:t>Share feedback to improve adoption and customer support</a:t>
            </a:r>
          </a:p>
        </p:txBody>
      </p:sp>
      <p:grpSp>
        <p:nvGrpSpPr>
          <p:cNvPr id="38" name="Group 37">
            <a:extLst>
              <a:ext uri="{FF2B5EF4-FFF2-40B4-BE49-F238E27FC236}">
                <a16:creationId xmlns:a16="http://schemas.microsoft.com/office/drawing/2014/main" id="{0C4577C2-E4C0-6C8F-6A8D-9D347871AEE5}"/>
              </a:ext>
            </a:extLst>
          </p:cNvPr>
          <p:cNvGrpSpPr/>
          <p:nvPr/>
        </p:nvGrpSpPr>
        <p:grpSpPr>
          <a:xfrm>
            <a:off x="4088587" y="1904225"/>
            <a:ext cx="1127052" cy="1127052"/>
            <a:chOff x="4088587" y="1904225"/>
            <a:chExt cx="1127052" cy="1127052"/>
          </a:xfrm>
        </p:grpSpPr>
        <p:sp>
          <p:nvSpPr>
            <p:cNvPr id="34" name="Oval 33">
              <a:extLst>
                <a:ext uri="{FF2B5EF4-FFF2-40B4-BE49-F238E27FC236}">
                  <a16:creationId xmlns:a16="http://schemas.microsoft.com/office/drawing/2014/main" id="{C174C762-4988-3C48-30B9-9A17A97DF6BC}"/>
                </a:ext>
              </a:extLst>
            </p:cNvPr>
            <p:cNvSpPr/>
            <p:nvPr/>
          </p:nvSpPr>
          <p:spPr>
            <a:xfrm>
              <a:off x="4088587" y="1904225"/>
              <a:ext cx="1127052" cy="1127052"/>
            </a:xfrm>
            <a:prstGeom prst="ellipse">
              <a:avLst/>
            </a:prstGeom>
            <a:solidFill>
              <a:sysClr val="window" lastClr="FFFFFF"/>
            </a:solidFill>
            <a:ln w="28575" cap="flat" cmpd="sng" algn="ctr">
              <a:gradFill flip="none" rotWithShape="1">
                <a:gsLst>
                  <a:gs pos="5000">
                    <a:srgbClr val="199CDA">
                      <a:lumMod val="75000"/>
                    </a:srgbClr>
                  </a:gs>
                  <a:gs pos="33000">
                    <a:srgbClr val="199CDA">
                      <a:lumMod val="95000"/>
                      <a:lumOff val="5000"/>
                    </a:srgbClr>
                  </a:gs>
                  <a:gs pos="100000">
                    <a:srgbClr val="199CDA">
                      <a:lumMod val="60000"/>
                    </a:srgbClr>
                  </a:gs>
                </a:gsLst>
                <a:path path="circle">
                  <a:fillToRect l="50000" t="130000" r="50000" b="-30000"/>
                </a:path>
                <a:tileRect/>
              </a:gra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37" name="Graphic 36" descr="Head with gears with solid fill">
              <a:extLst>
                <a:ext uri="{FF2B5EF4-FFF2-40B4-BE49-F238E27FC236}">
                  <a16:creationId xmlns:a16="http://schemas.microsoft.com/office/drawing/2014/main" id="{3B1D7943-8597-7E09-3C20-576881FA6A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94913" y="2010551"/>
              <a:ext cx="914400" cy="914400"/>
            </a:xfrm>
            <a:prstGeom prst="rect">
              <a:avLst/>
            </a:prstGeom>
          </p:spPr>
        </p:pic>
      </p:grpSp>
      <p:grpSp>
        <p:nvGrpSpPr>
          <p:cNvPr id="44" name="Group 43">
            <a:extLst>
              <a:ext uri="{FF2B5EF4-FFF2-40B4-BE49-F238E27FC236}">
                <a16:creationId xmlns:a16="http://schemas.microsoft.com/office/drawing/2014/main" id="{3BEBED9E-6CE2-C33E-41D1-913116741673}"/>
              </a:ext>
            </a:extLst>
          </p:cNvPr>
          <p:cNvGrpSpPr/>
          <p:nvPr/>
        </p:nvGrpSpPr>
        <p:grpSpPr>
          <a:xfrm>
            <a:off x="7876481" y="1823999"/>
            <a:ext cx="1127052" cy="1127052"/>
            <a:chOff x="7780784" y="1823999"/>
            <a:chExt cx="1127052" cy="1127052"/>
          </a:xfrm>
        </p:grpSpPr>
        <p:sp>
          <p:nvSpPr>
            <p:cNvPr id="40" name="Oval 39">
              <a:extLst>
                <a:ext uri="{FF2B5EF4-FFF2-40B4-BE49-F238E27FC236}">
                  <a16:creationId xmlns:a16="http://schemas.microsoft.com/office/drawing/2014/main" id="{393DFA24-2B98-80BE-9AA2-C6BC8EF1E88F}"/>
                </a:ext>
              </a:extLst>
            </p:cNvPr>
            <p:cNvSpPr/>
            <p:nvPr/>
          </p:nvSpPr>
          <p:spPr>
            <a:xfrm>
              <a:off x="7780784" y="1823999"/>
              <a:ext cx="1127052" cy="1127052"/>
            </a:xfrm>
            <a:prstGeom prst="ellipse">
              <a:avLst/>
            </a:prstGeom>
            <a:solidFill>
              <a:sysClr val="window" lastClr="FFFFFF"/>
            </a:solidFill>
            <a:ln w="28575" cap="flat" cmpd="sng" algn="ctr">
              <a:gradFill flip="none" rotWithShape="1">
                <a:gsLst>
                  <a:gs pos="5000">
                    <a:srgbClr val="199CDA">
                      <a:lumMod val="75000"/>
                    </a:srgbClr>
                  </a:gs>
                  <a:gs pos="33000">
                    <a:srgbClr val="199CDA">
                      <a:lumMod val="95000"/>
                      <a:lumOff val="5000"/>
                    </a:srgbClr>
                  </a:gs>
                  <a:gs pos="100000">
                    <a:srgbClr val="199CDA">
                      <a:lumMod val="60000"/>
                    </a:srgbClr>
                  </a:gs>
                </a:gsLst>
                <a:path path="circle">
                  <a:fillToRect l="50000" t="130000" r="50000" b="-30000"/>
                </a:path>
                <a:tileRect/>
              </a:gra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43" name="Graphic 42" descr="Marketing with solid fill">
              <a:extLst>
                <a:ext uri="{FF2B5EF4-FFF2-40B4-BE49-F238E27FC236}">
                  <a16:creationId xmlns:a16="http://schemas.microsoft.com/office/drawing/2014/main" id="{8196BF72-CE88-1782-9BFD-490F658585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29642" y="1962224"/>
              <a:ext cx="914400" cy="914400"/>
            </a:xfrm>
            <a:prstGeom prst="rect">
              <a:avLst/>
            </a:prstGeom>
          </p:spPr>
        </p:pic>
      </p:grpSp>
      <p:cxnSp>
        <p:nvCxnSpPr>
          <p:cNvPr id="46" name="Straight Connector 45">
            <a:extLst>
              <a:ext uri="{FF2B5EF4-FFF2-40B4-BE49-F238E27FC236}">
                <a16:creationId xmlns:a16="http://schemas.microsoft.com/office/drawing/2014/main" id="{4AFB8531-26F3-D924-D59B-1583665B38F9}"/>
              </a:ext>
            </a:extLst>
          </p:cNvPr>
          <p:cNvCxnSpPr>
            <a:cxnSpLocks/>
          </p:cNvCxnSpPr>
          <p:nvPr/>
        </p:nvCxnSpPr>
        <p:spPr>
          <a:xfrm>
            <a:off x="430133" y="994973"/>
            <a:ext cx="11274963"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4" name="Picture 3" descr="A blue text on a white background&#10;&#10;Description automatically generated">
            <a:extLst>
              <a:ext uri="{FF2B5EF4-FFF2-40B4-BE49-F238E27FC236}">
                <a16:creationId xmlns:a16="http://schemas.microsoft.com/office/drawing/2014/main" id="{2B16E6E1-E445-1EC5-0398-52E3EE94A0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3807" y="146988"/>
            <a:ext cx="2705197" cy="734051"/>
          </a:xfrm>
          <a:prstGeom prst="rect">
            <a:avLst/>
          </a:prstGeom>
        </p:spPr>
      </p:pic>
    </p:spTree>
    <p:extLst>
      <p:ext uri="{BB962C8B-B14F-4D97-AF65-F5344CB8AC3E}">
        <p14:creationId xmlns:p14="http://schemas.microsoft.com/office/powerpoint/2010/main" val="140007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2">
            <a:extLst>
              <a:ext uri="{FF2B5EF4-FFF2-40B4-BE49-F238E27FC236}">
                <a16:creationId xmlns:a16="http://schemas.microsoft.com/office/drawing/2014/main" id="{E62404FF-5236-6A9B-9CAA-36BD918BB9F9}"/>
              </a:ext>
            </a:extLst>
          </p:cNvPr>
          <p:cNvSpPr>
            <a:spLocks noGrp="1"/>
          </p:cNvSpPr>
          <p:nvPr>
            <p:ph type="ftr" sz="quarter" idx="17"/>
          </p:nvPr>
        </p:nvSpPr>
        <p:spPr>
          <a:xfrm>
            <a:off x="439432" y="6548404"/>
            <a:ext cx="4114800" cy="115416"/>
          </a:xfrm>
        </p:spPr>
        <p:txBody>
          <a:bodyPr/>
          <a:lstStyle/>
          <a:p>
            <a:pPr>
              <a:spcAft>
                <a:spcPts val="600"/>
              </a:spcAft>
            </a:pPr>
            <a:r>
              <a:rPr lang="en-US" noProof="0"/>
              <a:t>Unit Controller Call Series © Sodexo, February 2024.  All rights Reserved</a:t>
            </a:r>
          </a:p>
        </p:txBody>
      </p:sp>
      <p:pic>
        <p:nvPicPr>
          <p:cNvPr id="14" name="Picture 13">
            <a:extLst>
              <a:ext uri="{FF2B5EF4-FFF2-40B4-BE49-F238E27FC236}">
                <a16:creationId xmlns:a16="http://schemas.microsoft.com/office/drawing/2014/main" id="{CA4F01DC-8191-EFDB-A3BA-AAEC90068920}"/>
              </a:ext>
            </a:extLst>
          </p:cNvPr>
          <p:cNvPicPr>
            <a:picLocks noChangeAspect="1"/>
          </p:cNvPicPr>
          <p:nvPr/>
        </p:nvPicPr>
        <p:blipFill>
          <a:blip r:embed="rId2"/>
          <a:stretch>
            <a:fillRect/>
          </a:stretch>
        </p:blipFill>
        <p:spPr>
          <a:xfrm>
            <a:off x="2107746" y="1513795"/>
            <a:ext cx="7954284" cy="4176000"/>
          </a:xfrm>
          <a:prstGeom prst="rect">
            <a:avLst/>
          </a:prstGeom>
          <a:noFill/>
        </p:spPr>
      </p:pic>
      <p:sp>
        <p:nvSpPr>
          <p:cNvPr id="2" name="Title 1">
            <a:extLst>
              <a:ext uri="{FF2B5EF4-FFF2-40B4-BE49-F238E27FC236}">
                <a16:creationId xmlns:a16="http://schemas.microsoft.com/office/drawing/2014/main" id="{D161D799-C2FA-49EB-F685-1696C3A882EE}"/>
              </a:ext>
            </a:extLst>
          </p:cNvPr>
          <p:cNvSpPr>
            <a:spLocks noGrp="1"/>
          </p:cNvSpPr>
          <p:nvPr>
            <p:ph type="title"/>
          </p:nvPr>
        </p:nvSpPr>
        <p:spPr>
          <a:xfrm>
            <a:off x="443280" y="489839"/>
            <a:ext cx="10515600" cy="346249"/>
          </a:xfrm>
        </p:spPr>
        <p:txBody>
          <a:bodyPr anchor="ctr">
            <a:normAutofit/>
          </a:bodyPr>
          <a:lstStyle/>
          <a:p>
            <a:r>
              <a:rPr lang="en-US" dirty="0"/>
              <a:t>Service Catalog</a:t>
            </a:r>
          </a:p>
        </p:txBody>
      </p:sp>
    </p:spTree>
    <p:extLst>
      <p:ext uri="{BB962C8B-B14F-4D97-AF65-F5344CB8AC3E}">
        <p14:creationId xmlns:p14="http://schemas.microsoft.com/office/powerpoint/2010/main" val="33622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E9560A-98D5-9EEA-8F55-AF63A16540C0}"/>
              </a:ext>
            </a:extLst>
          </p:cNvPr>
          <p:cNvSpPr>
            <a:spLocks noGrp="1"/>
          </p:cNvSpPr>
          <p:nvPr>
            <p:ph type="body" sz="quarter" idx="61"/>
          </p:nvPr>
        </p:nvSpPr>
        <p:spPr/>
        <p:txBody>
          <a:bodyPr/>
          <a:lstStyle/>
          <a:p>
            <a:r>
              <a:rPr lang="en-US" dirty="0"/>
              <a:t>Safety Moment</a:t>
            </a:r>
          </a:p>
          <a:p>
            <a:endParaRPr lang="en-US" dirty="0"/>
          </a:p>
          <a:p>
            <a:r>
              <a:rPr lang="en-US" sz="2000" b="0" dirty="0"/>
              <a:t>Better Sleep!</a:t>
            </a:r>
          </a:p>
        </p:txBody>
      </p:sp>
      <p:pic>
        <p:nvPicPr>
          <p:cNvPr id="2" name="Picture 1">
            <a:extLst>
              <a:ext uri="{FF2B5EF4-FFF2-40B4-BE49-F238E27FC236}">
                <a16:creationId xmlns:a16="http://schemas.microsoft.com/office/drawing/2014/main" id="{B593A528-FC5C-E629-3694-6BE716414207}"/>
              </a:ext>
            </a:extLst>
          </p:cNvPr>
          <p:cNvPicPr>
            <a:picLocks noChangeAspect="1"/>
          </p:cNvPicPr>
          <p:nvPr/>
        </p:nvPicPr>
        <p:blipFill>
          <a:blip r:embed="rId3"/>
          <a:stretch>
            <a:fillRect/>
          </a:stretch>
        </p:blipFill>
        <p:spPr>
          <a:xfrm>
            <a:off x="2868683" y="1697586"/>
            <a:ext cx="1725318" cy="1731414"/>
          </a:xfrm>
          <a:prstGeom prst="rect">
            <a:avLst/>
          </a:prstGeom>
        </p:spPr>
      </p:pic>
      <p:sp>
        <p:nvSpPr>
          <p:cNvPr id="3" name="Footer Placeholder 2">
            <a:extLst>
              <a:ext uri="{FF2B5EF4-FFF2-40B4-BE49-F238E27FC236}">
                <a16:creationId xmlns:a16="http://schemas.microsoft.com/office/drawing/2014/main" id="{C4433FDA-570E-636F-1764-F2464B3377DC}"/>
              </a:ext>
            </a:extLst>
          </p:cNvPr>
          <p:cNvSpPr>
            <a:spLocks noGrp="1"/>
          </p:cNvSpPr>
          <p:nvPr>
            <p:ph type="ftr" sz="quarter" idx="63"/>
          </p:nvPr>
        </p:nvSpPr>
        <p:spPr/>
        <p:txBody>
          <a:bodyPr/>
          <a:lstStyle/>
          <a:p>
            <a:r>
              <a:rPr lang="en-US"/>
              <a:t>Unit Controller Call Series © Sodexo, February 2024.  All rights Reserved</a:t>
            </a:r>
          </a:p>
        </p:txBody>
      </p:sp>
      <p:pic>
        <p:nvPicPr>
          <p:cNvPr id="4" name="Picture 3">
            <a:extLst>
              <a:ext uri="{FF2B5EF4-FFF2-40B4-BE49-F238E27FC236}">
                <a16:creationId xmlns:a16="http://schemas.microsoft.com/office/drawing/2014/main" id="{781C593B-8F6F-B407-FAEB-640D9E6FF9C2}"/>
              </a:ext>
            </a:extLst>
          </p:cNvPr>
          <p:cNvPicPr>
            <a:picLocks noChangeAspect="1"/>
          </p:cNvPicPr>
          <p:nvPr/>
        </p:nvPicPr>
        <p:blipFill>
          <a:blip r:embed="rId4"/>
          <a:stretch>
            <a:fillRect/>
          </a:stretch>
        </p:blipFill>
        <p:spPr>
          <a:xfrm>
            <a:off x="4891308" y="3353132"/>
            <a:ext cx="5705475" cy="1895475"/>
          </a:xfrm>
          <a:prstGeom prst="rect">
            <a:avLst/>
          </a:prstGeom>
        </p:spPr>
      </p:pic>
      <p:pic>
        <p:nvPicPr>
          <p:cNvPr id="5" name="Picture 4">
            <a:extLst>
              <a:ext uri="{FF2B5EF4-FFF2-40B4-BE49-F238E27FC236}">
                <a16:creationId xmlns:a16="http://schemas.microsoft.com/office/drawing/2014/main" id="{76E5A2CF-042C-AD6D-D644-2E6089FAE557}"/>
              </a:ext>
            </a:extLst>
          </p:cNvPr>
          <p:cNvPicPr>
            <a:picLocks noChangeAspect="1"/>
          </p:cNvPicPr>
          <p:nvPr/>
        </p:nvPicPr>
        <p:blipFill>
          <a:blip r:embed="rId5"/>
          <a:stretch>
            <a:fillRect/>
          </a:stretch>
        </p:blipFill>
        <p:spPr>
          <a:xfrm>
            <a:off x="10106505" y="6011910"/>
            <a:ext cx="1646063" cy="536494"/>
          </a:xfrm>
          <a:prstGeom prst="rect">
            <a:avLst/>
          </a:prstGeom>
        </p:spPr>
      </p:pic>
    </p:spTree>
    <p:extLst>
      <p:ext uri="{BB962C8B-B14F-4D97-AF65-F5344CB8AC3E}">
        <p14:creationId xmlns:p14="http://schemas.microsoft.com/office/powerpoint/2010/main" val="793556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0079-B6C9-B961-470A-C6E8D2D760F3}"/>
              </a:ext>
            </a:extLst>
          </p:cNvPr>
          <p:cNvSpPr>
            <a:spLocks noGrp="1"/>
          </p:cNvSpPr>
          <p:nvPr>
            <p:ph type="title"/>
          </p:nvPr>
        </p:nvSpPr>
        <p:spPr>
          <a:xfrm>
            <a:off x="626399" y="675131"/>
            <a:ext cx="10939200" cy="346249"/>
          </a:xfrm>
        </p:spPr>
        <p:txBody>
          <a:bodyPr/>
          <a:lstStyle/>
          <a:p>
            <a:r>
              <a:rPr lang="en-US" dirty="0"/>
              <a:t>Questions?</a:t>
            </a:r>
          </a:p>
        </p:txBody>
      </p:sp>
      <p:pic>
        <p:nvPicPr>
          <p:cNvPr id="7" name="Graphic 6" descr="Help with solid fill">
            <a:extLst>
              <a:ext uri="{FF2B5EF4-FFF2-40B4-BE49-F238E27FC236}">
                <a16:creationId xmlns:a16="http://schemas.microsoft.com/office/drawing/2014/main" id="{5CB4322E-F9CA-4369-8F5B-E19D6E6B04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8656" y="1533368"/>
            <a:ext cx="4334687" cy="4334687"/>
          </a:xfrm>
          <a:prstGeom prst="rect">
            <a:avLst/>
          </a:prstGeom>
        </p:spPr>
      </p:pic>
      <p:sp>
        <p:nvSpPr>
          <p:cNvPr id="3" name="Footer Placeholder 2">
            <a:extLst>
              <a:ext uri="{FF2B5EF4-FFF2-40B4-BE49-F238E27FC236}">
                <a16:creationId xmlns:a16="http://schemas.microsoft.com/office/drawing/2014/main" id="{E1776A81-26FB-93A6-CB3F-90F8E682BE63}"/>
              </a:ext>
            </a:extLst>
          </p:cNvPr>
          <p:cNvSpPr>
            <a:spLocks noGrp="1"/>
          </p:cNvSpPr>
          <p:nvPr>
            <p:ph type="ftr" sz="quarter" idx="14"/>
          </p:nvPr>
        </p:nvSpPr>
        <p:spPr/>
        <p:txBody>
          <a:bodyPr/>
          <a:lstStyle/>
          <a:p>
            <a:r>
              <a:rPr lang="en-US"/>
              <a:t>Unit Controller Call Series © Sodexo, February 2024.  All rights Reserved</a:t>
            </a:r>
            <a:endParaRPr lang="en-AU"/>
          </a:p>
        </p:txBody>
      </p:sp>
    </p:spTree>
    <p:extLst>
      <p:ext uri="{BB962C8B-B14F-4D97-AF65-F5344CB8AC3E}">
        <p14:creationId xmlns:p14="http://schemas.microsoft.com/office/powerpoint/2010/main" val="36439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C16F3-B97D-FD72-1829-A98A84A1E74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3349E6E-4431-51CF-86F5-40C07931A7A7}"/>
              </a:ext>
            </a:extLst>
          </p:cNvPr>
          <p:cNvPicPr>
            <a:picLocks noChangeAspect="1"/>
          </p:cNvPicPr>
          <p:nvPr/>
        </p:nvPicPr>
        <p:blipFill>
          <a:blip r:embed="rId3"/>
          <a:stretch>
            <a:fillRect/>
          </a:stretch>
        </p:blipFill>
        <p:spPr>
          <a:xfrm>
            <a:off x="8092041" y="2131901"/>
            <a:ext cx="3279778" cy="2358295"/>
          </a:xfrm>
          <a:prstGeom prst="rect">
            <a:avLst/>
          </a:prstGeom>
        </p:spPr>
      </p:pic>
      <p:sp>
        <p:nvSpPr>
          <p:cNvPr id="6" name="TextBox 5">
            <a:extLst>
              <a:ext uri="{FF2B5EF4-FFF2-40B4-BE49-F238E27FC236}">
                <a16:creationId xmlns:a16="http://schemas.microsoft.com/office/drawing/2014/main" id="{4006F40D-D54C-4EA8-7E43-50E0587DB5B6}"/>
              </a:ext>
            </a:extLst>
          </p:cNvPr>
          <p:cNvSpPr txBox="1"/>
          <p:nvPr/>
        </p:nvSpPr>
        <p:spPr>
          <a:xfrm>
            <a:off x="8554430" y="3763730"/>
            <a:ext cx="27361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Continued NorAm Service Hours &amp; Contact Process</a:t>
            </a:r>
          </a:p>
        </p:txBody>
      </p:sp>
      <p:grpSp>
        <p:nvGrpSpPr>
          <p:cNvPr id="35" name="Group 34">
            <a:extLst>
              <a:ext uri="{FF2B5EF4-FFF2-40B4-BE49-F238E27FC236}">
                <a16:creationId xmlns:a16="http://schemas.microsoft.com/office/drawing/2014/main" id="{1BBF791C-6EA0-D474-36B1-2A9BA47E5328}"/>
              </a:ext>
            </a:extLst>
          </p:cNvPr>
          <p:cNvGrpSpPr/>
          <p:nvPr/>
        </p:nvGrpSpPr>
        <p:grpSpPr>
          <a:xfrm>
            <a:off x="8082679" y="2934170"/>
            <a:ext cx="474175" cy="464939"/>
            <a:chOff x="8144897" y="3293722"/>
            <a:chExt cx="474175" cy="464939"/>
          </a:xfrm>
        </p:grpSpPr>
        <p:sp>
          <p:nvSpPr>
            <p:cNvPr id="36" name="Rectangle: Rounded Corners 35">
              <a:extLst>
                <a:ext uri="{FF2B5EF4-FFF2-40B4-BE49-F238E27FC236}">
                  <a16:creationId xmlns:a16="http://schemas.microsoft.com/office/drawing/2014/main" id="{55C96E15-56BB-9EDF-11DA-F8137DC25041}"/>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37" name="Ink 36">
                  <a:extLst>
                    <a:ext uri="{FF2B5EF4-FFF2-40B4-BE49-F238E27FC236}">
                      <a16:creationId xmlns:a16="http://schemas.microsoft.com/office/drawing/2014/main" id="{1EBE0AD0-CF0F-0C7B-ADFD-369303FB7E74}"/>
                    </a:ext>
                  </a:extLst>
                </p14:cNvPr>
                <p14:cNvContentPartPr/>
                <p14:nvPr/>
              </p14:nvContentPartPr>
              <p14:xfrm>
                <a:off x="8274087" y="3293722"/>
                <a:ext cx="344985" cy="369706"/>
              </p14:xfrm>
            </p:contentPart>
          </mc:Choice>
          <mc:Fallback xmlns="">
            <p:pic>
              <p:nvPicPr>
                <p:cNvPr id="37" name="Ink 36">
                  <a:extLst>
                    <a:ext uri="{FF2B5EF4-FFF2-40B4-BE49-F238E27FC236}">
                      <a16:creationId xmlns:a16="http://schemas.microsoft.com/office/drawing/2014/main" id="{1EBE0AD0-CF0F-0C7B-ADFD-369303FB7E74}"/>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193" name="Group 192">
            <a:extLst>
              <a:ext uri="{FF2B5EF4-FFF2-40B4-BE49-F238E27FC236}">
                <a16:creationId xmlns:a16="http://schemas.microsoft.com/office/drawing/2014/main" id="{1B8E2E09-31CC-2242-13ED-231A78F723E2}"/>
              </a:ext>
            </a:extLst>
          </p:cNvPr>
          <p:cNvGrpSpPr/>
          <p:nvPr/>
        </p:nvGrpSpPr>
        <p:grpSpPr>
          <a:xfrm>
            <a:off x="411151" y="1355234"/>
            <a:ext cx="11338560" cy="731520"/>
            <a:chOff x="590550" y="2410520"/>
            <a:chExt cx="11338560" cy="731520"/>
          </a:xfrm>
        </p:grpSpPr>
        <p:cxnSp>
          <p:nvCxnSpPr>
            <p:cNvPr id="160" name="Straight Connector 159">
              <a:extLst>
                <a:ext uri="{FF2B5EF4-FFF2-40B4-BE49-F238E27FC236}">
                  <a16:creationId xmlns:a16="http://schemas.microsoft.com/office/drawing/2014/main" id="{F235D05D-6B55-0750-87CB-1ECA9D6AFA86}"/>
                </a:ext>
              </a:extLst>
            </p:cNvPr>
            <p:cNvCxnSpPr/>
            <p:nvPr/>
          </p:nvCxnSpPr>
          <p:spPr>
            <a:xfrm>
              <a:off x="590550" y="2933700"/>
              <a:ext cx="11338560" cy="0"/>
            </a:xfrm>
            <a:prstGeom prst="line">
              <a:avLst/>
            </a:prstGeom>
            <a:ln w="28575">
              <a:solidFill>
                <a:schemeClr val="accent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1" name="Rectangle 190">
              <a:extLst>
                <a:ext uri="{FF2B5EF4-FFF2-40B4-BE49-F238E27FC236}">
                  <a16:creationId xmlns:a16="http://schemas.microsoft.com/office/drawing/2014/main" id="{9D527826-7C45-F913-BB87-F53B178393E5}"/>
                </a:ext>
              </a:extLst>
            </p:cNvPr>
            <p:cNvSpPr/>
            <p:nvPr/>
          </p:nvSpPr>
          <p:spPr>
            <a:xfrm>
              <a:off x="7890897" y="2410520"/>
              <a:ext cx="254000"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2" name="Rectangle 191">
              <a:extLst>
                <a:ext uri="{FF2B5EF4-FFF2-40B4-BE49-F238E27FC236}">
                  <a16:creationId xmlns:a16="http://schemas.microsoft.com/office/drawing/2014/main" id="{C6208E6F-26C0-E0E4-088E-08E2F7AEA5E3}"/>
                </a:ext>
              </a:extLst>
            </p:cNvPr>
            <p:cNvSpPr/>
            <p:nvPr/>
          </p:nvSpPr>
          <p:spPr>
            <a:xfrm>
              <a:off x="4152724" y="2410520"/>
              <a:ext cx="254000"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5" name="Title 4">
            <a:extLst>
              <a:ext uri="{FF2B5EF4-FFF2-40B4-BE49-F238E27FC236}">
                <a16:creationId xmlns:a16="http://schemas.microsoft.com/office/drawing/2014/main" id="{B3DFA66E-C7F5-5E46-6D57-0DB1D21A9109}"/>
              </a:ext>
            </a:extLst>
          </p:cNvPr>
          <p:cNvSpPr>
            <a:spLocks noGrp="1"/>
          </p:cNvSpPr>
          <p:nvPr>
            <p:ph type="title"/>
          </p:nvPr>
        </p:nvSpPr>
        <p:spPr>
          <a:xfrm>
            <a:off x="443279" y="143566"/>
            <a:ext cx="11268939" cy="886397"/>
          </a:xfrm>
        </p:spPr>
        <p:txBody>
          <a:bodyPr/>
          <a:lstStyle/>
          <a:p>
            <a:r>
              <a:rPr lang="en-US" sz="3200"/>
              <a:t>Optimizing Finance Shared Services Support to NorAm</a:t>
            </a:r>
          </a:p>
        </p:txBody>
      </p:sp>
      <p:sp>
        <p:nvSpPr>
          <p:cNvPr id="162" name="TextBox 161">
            <a:extLst>
              <a:ext uri="{FF2B5EF4-FFF2-40B4-BE49-F238E27FC236}">
                <a16:creationId xmlns:a16="http://schemas.microsoft.com/office/drawing/2014/main" id="{2AA6350D-7BCB-9C52-816F-AD54FEE829B0}"/>
              </a:ext>
            </a:extLst>
          </p:cNvPr>
          <p:cNvSpPr txBox="1"/>
          <p:nvPr/>
        </p:nvSpPr>
        <p:spPr>
          <a:xfrm>
            <a:off x="322639" y="1911512"/>
            <a:ext cx="40748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5359C"/>
                </a:solidFill>
                <a:effectLst/>
                <a:uLnTx/>
                <a:uFillTx/>
                <a:latin typeface="Arial" panose="020B0604020202020204"/>
                <a:ea typeface="+mn-ea"/>
                <a:cs typeface="+mn-cs"/>
              </a:rPr>
              <a:t>Leveraging Best Practices, Knowledge, Technology  &amp; Innovation</a:t>
            </a:r>
          </a:p>
        </p:txBody>
      </p:sp>
      <p:pic>
        <p:nvPicPr>
          <p:cNvPr id="169" name="Graphic 168" descr="Handshake outline">
            <a:extLst>
              <a:ext uri="{FF2B5EF4-FFF2-40B4-BE49-F238E27FC236}">
                <a16:creationId xmlns:a16="http://schemas.microsoft.com/office/drawing/2014/main" id="{9B5B7A0E-F086-BB8C-44E1-81C78AA71D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4818" y="1048358"/>
            <a:ext cx="896838" cy="896838"/>
          </a:xfrm>
          <a:prstGeom prst="rect">
            <a:avLst/>
          </a:prstGeom>
        </p:spPr>
      </p:pic>
      <p:grpSp>
        <p:nvGrpSpPr>
          <p:cNvPr id="13" name="Group 12">
            <a:extLst>
              <a:ext uri="{FF2B5EF4-FFF2-40B4-BE49-F238E27FC236}">
                <a16:creationId xmlns:a16="http://schemas.microsoft.com/office/drawing/2014/main" id="{A573D717-3F2D-F2CB-EE90-9539B7168FA6}"/>
              </a:ext>
            </a:extLst>
          </p:cNvPr>
          <p:cNvGrpSpPr/>
          <p:nvPr/>
        </p:nvGrpSpPr>
        <p:grpSpPr>
          <a:xfrm>
            <a:off x="447034" y="2895379"/>
            <a:ext cx="474175" cy="464939"/>
            <a:chOff x="8144897" y="3293722"/>
            <a:chExt cx="474175" cy="464939"/>
          </a:xfrm>
        </p:grpSpPr>
        <p:sp>
          <p:nvSpPr>
            <p:cNvPr id="194" name="Rectangle: Rounded Corners 193">
              <a:extLst>
                <a:ext uri="{FF2B5EF4-FFF2-40B4-BE49-F238E27FC236}">
                  <a16:creationId xmlns:a16="http://schemas.microsoft.com/office/drawing/2014/main" id="{9273372A-5517-6796-0E0D-9F294AB560DB}"/>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737273A4-6CC5-3F07-3C2C-3CA001C276CB}"/>
                    </a:ext>
                  </a:extLst>
                </p14:cNvPr>
                <p14:cNvContentPartPr/>
                <p14:nvPr/>
              </p14:nvContentPartPr>
              <p14:xfrm>
                <a:off x="8274087" y="3293722"/>
                <a:ext cx="344985" cy="369706"/>
              </p14:xfrm>
            </p:contentPart>
          </mc:Choice>
          <mc:Fallback xmlns="">
            <p:pic>
              <p:nvPicPr>
                <p:cNvPr id="3" name="Ink 2">
                  <a:extLst>
                    <a:ext uri="{FF2B5EF4-FFF2-40B4-BE49-F238E27FC236}">
                      <a16:creationId xmlns:a16="http://schemas.microsoft.com/office/drawing/2014/main" id="{737273A4-6CC5-3F07-3C2C-3CA001C276CB}"/>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14" name="Group 13">
            <a:extLst>
              <a:ext uri="{FF2B5EF4-FFF2-40B4-BE49-F238E27FC236}">
                <a16:creationId xmlns:a16="http://schemas.microsoft.com/office/drawing/2014/main" id="{C1715511-3BAE-B351-727D-87B42DF00885}"/>
              </a:ext>
            </a:extLst>
          </p:cNvPr>
          <p:cNvGrpSpPr/>
          <p:nvPr/>
        </p:nvGrpSpPr>
        <p:grpSpPr>
          <a:xfrm>
            <a:off x="447034" y="3794903"/>
            <a:ext cx="474175" cy="464939"/>
            <a:chOff x="8144897" y="3293722"/>
            <a:chExt cx="474175" cy="464939"/>
          </a:xfrm>
        </p:grpSpPr>
        <p:sp>
          <p:nvSpPr>
            <p:cNvPr id="15" name="Rectangle: Rounded Corners 14">
              <a:extLst>
                <a:ext uri="{FF2B5EF4-FFF2-40B4-BE49-F238E27FC236}">
                  <a16:creationId xmlns:a16="http://schemas.microsoft.com/office/drawing/2014/main" id="{1E639607-27ED-92D6-2DE0-0E5518C1E41B}"/>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9E5A823A-A06A-E8F6-741D-89D3EECA1DD0}"/>
                    </a:ext>
                  </a:extLst>
                </p14:cNvPr>
                <p14:cNvContentPartPr/>
                <p14:nvPr/>
              </p14:nvContentPartPr>
              <p14:xfrm>
                <a:off x="8274087" y="3293722"/>
                <a:ext cx="344985" cy="369706"/>
              </p14:xfrm>
            </p:contentPart>
          </mc:Choice>
          <mc:Fallback xmlns="">
            <p:pic>
              <p:nvPicPr>
                <p:cNvPr id="16" name="Ink 15">
                  <a:extLst>
                    <a:ext uri="{FF2B5EF4-FFF2-40B4-BE49-F238E27FC236}">
                      <a16:creationId xmlns:a16="http://schemas.microsoft.com/office/drawing/2014/main" id="{9E5A823A-A06A-E8F6-741D-89D3EECA1DD0}"/>
                    </a:ext>
                  </a:extLst>
                </p:cNvPr>
                <p:cNvPicPr/>
                <p:nvPr/>
              </p:nvPicPr>
              <p:blipFill>
                <a:blip r:embed="rId5"/>
                <a:stretch>
                  <a:fillRect/>
                </a:stretch>
              </p:blipFill>
              <p:spPr>
                <a:xfrm>
                  <a:off x="8235955" y="3255563"/>
                  <a:ext cx="420889" cy="445663"/>
                </a:xfrm>
                <a:prstGeom prst="rect">
                  <a:avLst/>
                </a:prstGeom>
              </p:spPr>
            </p:pic>
          </mc:Fallback>
        </mc:AlternateContent>
      </p:grpSp>
      <p:pic>
        <p:nvPicPr>
          <p:cNvPr id="28" name="Picture 27">
            <a:extLst>
              <a:ext uri="{FF2B5EF4-FFF2-40B4-BE49-F238E27FC236}">
                <a16:creationId xmlns:a16="http://schemas.microsoft.com/office/drawing/2014/main" id="{5C57C97E-AB0E-6DCE-AC56-236FCF42774C}"/>
              </a:ext>
            </a:extLst>
          </p:cNvPr>
          <p:cNvPicPr>
            <a:picLocks noChangeAspect="1"/>
          </p:cNvPicPr>
          <p:nvPr/>
        </p:nvPicPr>
        <p:blipFill>
          <a:blip r:embed="rId10"/>
          <a:stretch>
            <a:fillRect/>
          </a:stretch>
        </p:blipFill>
        <p:spPr>
          <a:xfrm>
            <a:off x="1300105" y="1029963"/>
            <a:ext cx="3079585" cy="914400"/>
          </a:xfrm>
          <a:prstGeom prst="rect">
            <a:avLst/>
          </a:prstGeom>
        </p:spPr>
      </p:pic>
      <p:sp>
        <p:nvSpPr>
          <p:cNvPr id="44" name="TextBox 43">
            <a:extLst>
              <a:ext uri="{FF2B5EF4-FFF2-40B4-BE49-F238E27FC236}">
                <a16:creationId xmlns:a16="http://schemas.microsoft.com/office/drawing/2014/main" id="{B00587CE-B11B-1233-B90B-07583DAD3DFF}"/>
              </a:ext>
            </a:extLst>
          </p:cNvPr>
          <p:cNvSpPr txBox="1"/>
          <p:nvPr/>
        </p:nvSpPr>
        <p:spPr>
          <a:xfrm>
            <a:off x="1055398" y="2788816"/>
            <a:ext cx="3279882" cy="83099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Re-structure NorAm Segment Support Teams to Provide End-to-End Segment Accounting Support</a:t>
            </a:r>
          </a:p>
        </p:txBody>
      </p:sp>
      <p:sp>
        <p:nvSpPr>
          <p:cNvPr id="45" name="TextBox 44">
            <a:extLst>
              <a:ext uri="{FF2B5EF4-FFF2-40B4-BE49-F238E27FC236}">
                <a16:creationId xmlns:a16="http://schemas.microsoft.com/office/drawing/2014/main" id="{F7C20D42-0562-2ED6-33B7-D369D85E1A2F}"/>
              </a:ext>
            </a:extLst>
          </p:cNvPr>
          <p:cNvSpPr txBox="1"/>
          <p:nvPr/>
        </p:nvSpPr>
        <p:spPr>
          <a:xfrm>
            <a:off x="1030786" y="3710197"/>
            <a:ext cx="3304494"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Establish One Single Point of Contact per Cost Center</a:t>
            </a:r>
          </a:p>
        </p:txBody>
      </p:sp>
      <p:grpSp>
        <p:nvGrpSpPr>
          <p:cNvPr id="40" name="Group 39">
            <a:extLst>
              <a:ext uri="{FF2B5EF4-FFF2-40B4-BE49-F238E27FC236}">
                <a16:creationId xmlns:a16="http://schemas.microsoft.com/office/drawing/2014/main" id="{449A8236-6854-D909-0B93-34954FA15724}"/>
              </a:ext>
            </a:extLst>
          </p:cNvPr>
          <p:cNvGrpSpPr/>
          <p:nvPr/>
        </p:nvGrpSpPr>
        <p:grpSpPr>
          <a:xfrm>
            <a:off x="4322292" y="1062366"/>
            <a:ext cx="4001481" cy="3200705"/>
            <a:chOff x="8172398" y="1062366"/>
            <a:chExt cx="4001481" cy="3200705"/>
          </a:xfrm>
        </p:grpSpPr>
        <p:grpSp>
          <p:nvGrpSpPr>
            <p:cNvPr id="26" name="Group 25">
              <a:extLst>
                <a:ext uri="{FF2B5EF4-FFF2-40B4-BE49-F238E27FC236}">
                  <a16:creationId xmlns:a16="http://schemas.microsoft.com/office/drawing/2014/main" id="{47E791DB-C326-DB8B-EE7C-9820C9367478}"/>
                </a:ext>
              </a:extLst>
            </p:cNvPr>
            <p:cNvGrpSpPr/>
            <p:nvPr/>
          </p:nvGrpSpPr>
          <p:grpSpPr>
            <a:xfrm>
              <a:off x="8394435" y="2878113"/>
              <a:ext cx="474175" cy="464939"/>
              <a:chOff x="8144897" y="3293722"/>
              <a:chExt cx="474175" cy="464939"/>
            </a:xfrm>
          </p:grpSpPr>
          <p:sp>
            <p:nvSpPr>
              <p:cNvPr id="27" name="Rectangle: Rounded Corners 26">
                <a:extLst>
                  <a:ext uri="{FF2B5EF4-FFF2-40B4-BE49-F238E27FC236}">
                    <a16:creationId xmlns:a16="http://schemas.microsoft.com/office/drawing/2014/main" id="{66466C1E-36BF-6FF0-3DC2-5210DB718664}"/>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F4857E6E-0A6A-F521-44AC-98748641946D}"/>
                      </a:ext>
                    </a:extLst>
                  </p14:cNvPr>
                  <p14:cNvContentPartPr/>
                  <p14:nvPr/>
                </p14:nvContentPartPr>
                <p14:xfrm>
                  <a:off x="8274087" y="3293722"/>
                  <a:ext cx="344985" cy="369706"/>
                </p14:xfrm>
              </p:contentPart>
            </mc:Choice>
            <mc:Fallback xmlns="">
              <p:pic>
                <p:nvPicPr>
                  <p:cNvPr id="29" name="Ink 28">
                    <a:extLst>
                      <a:ext uri="{FF2B5EF4-FFF2-40B4-BE49-F238E27FC236}">
                        <a16:creationId xmlns:a16="http://schemas.microsoft.com/office/drawing/2014/main" id="{F4857E6E-0A6A-F521-44AC-98748641946D}"/>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60" name="Group 59">
              <a:extLst>
                <a:ext uri="{FF2B5EF4-FFF2-40B4-BE49-F238E27FC236}">
                  <a16:creationId xmlns:a16="http://schemas.microsoft.com/office/drawing/2014/main" id="{09ED9662-658F-68B7-6AC0-016185C159C9}"/>
                </a:ext>
              </a:extLst>
            </p:cNvPr>
            <p:cNvGrpSpPr/>
            <p:nvPr/>
          </p:nvGrpSpPr>
          <p:grpSpPr>
            <a:xfrm>
              <a:off x="8394435" y="3777637"/>
              <a:ext cx="474175" cy="464939"/>
              <a:chOff x="8144897" y="3293722"/>
              <a:chExt cx="474175" cy="464939"/>
            </a:xfrm>
          </p:grpSpPr>
          <p:sp>
            <p:nvSpPr>
              <p:cNvPr id="62" name="Rectangle: Rounded Corners 61">
                <a:extLst>
                  <a:ext uri="{FF2B5EF4-FFF2-40B4-BE49-F238E27FC236}">
                    <a16:creationId xmlns:a16="http://schemas.microsoft.com/office/drawing/2014/main" id="{32EC97A8-5544-4B04-7BDE-C480A634B778}"/>
                  </a:ext>
                </a:extLst>
              </p:cNvPr>
              <p:cNvSpPr/>
              <p:nvPr/>
            </p:nvSpPr>
            <p:spPr>
              <a:xfrm>
                <a:off x="8144897" y="3314161"/>
                <a:ext cx="469900" cy="444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2">
                <p14:nvContentPartPr>
                  <p14:cNvPr id="64" name="Ink 63">
                    <a:extLst>
                      <a:ext uri="{FF2B5EF4-FFF2-40B4-BE49-F238E27FC236}">
                        <a16:creationId xmlns:a16="http://schemas.microsoft.com/office/drawing/2014/main" id="{33A81188-30AC-D561-845C-8F01D587D8B7}"/>
                      </a:ext>
                    </a:extLst>
                  </p14:cNvPr>
                  <p14:cNvContentPartPr/>
                  <p14:nvPr/>
                </p14:nvContentPartPr>
                <p14:xfrm>
                  <a:off x="8274087" y="3293722"/>
                  <a:ext cx="344985" cy="369706"/>
                </p14:xfrm>
              </p:contentPart>
            </mc:Choice>
            <mc:Fallback xmlns="">
              <p:pic>
                <p:nvPicPr>
                  <p:cNvPr id="64" name="Ink 63">
                    <a:extLst>
                      <a:ext uri="{FF2B5EF4-FFF2-40B4-BE49-F238E27FC236}">
                        <a16:creationId xmlns:a16="http://schemas.microsoft.com/office/drawing/2014/main" id="{33A81188-30AC-D561-845C-8F01D587D8B7}"/>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38" name="Group 37">
              <a:extLst>
                <a:ext uri="{FF2B5EF4-FFF2-40B4-BE49-F238E27FC236}">
                  <a16:creationId xmlns:a16="http://schemas.microsoft.com/office/drawing/2014/main" id="{9B0ED4C6-1FEF-91DA-CB0C-24505A3E1B87}"/>
                </a:ext>
              </a:extLst>
            </p:cNvPr>
            <p:cNvGrpSpPr/>
            <p:nvPr/>
          </p:nvGrpSpPr>
          <p:grpSpPr>
            <a:xfrm>
              <a:off x="8172398" y="1062366"/>
              <a:ext cx="4001481" cy="3200705"/>
              <a:chOff x="8172398" y="1062366"/>
              <a:chExt cx="4001481" cy="3200705"/>
            </a:xfrm>
          </p:grpSpPr>
          <p:pic>
            <p:nvPicPr>
              <p:cNvPr id="34" name="Picture 33" descr="A blue text on a white background&#10;&#10;Description automatically generated">
                <a:extLst>
                  <a:ext uri="{FF2B5EF4-FFF2-40B4-BE49-F238E27FC236}">
                    <a16:creationId xmlns:a16="http://schemas.microsoft.com/office/drawing/2014/main" id="{37FEF40D-A9B3-FECA-4CAE-E721870C66C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72398" y="1062366"/>
                <a:ext cx="2656417" cy="720815"/>
              </a:xfrm>
              <a:prstGeom prst="rect">
                <a:avLst/>
              </a:prstGeom>
            </p:spPr>
          </p:pic>
          <p:sp>
            <p:nvSpPr>
              <p:cNvPr id="58" name="TextBox 57">
                <a:extLst>
                  <a:ext uri="{FF2B5EF4-FFF2-40B4-BE49-F238E27FC236}">
                    <a16:creationId xmlns:a16="http://schemas.microsoft.com/office/drawing/2014/main" id="{F43A33DA-9271-6D60-ADBA-2C119B01990E}"/>
                  </a:ext>
                </a:extLst>
              </p:cNvPr>
              <p:cNvSpPr txBox="1"/>
              <p:nvPr/>
            </p:nvSpPr>
            <p:spPr>
              <a:xfrm>
                <a:off x="8250504" y="1911512"/>
                <a:ext cx="39233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5359C"/>
                    </a:solidFill>
                    <a:effectLst/>
                    <a:uLnTx/>
                    <a:uFillTx/>
                    <a:latin typeface="Arial" panose="020B0604020202020204"/>
                    <a:ea typeface="+mn-ea"/>
                    <a:cs typeface="+mn-cs"/>
                  </a:rPr>
                  <a:t>End-to-End Service Request Management (Ticketing)</a:t>
                </a:r>
              </a:p>
            </p:txBody>
          </p:sp>
          <p:sp>
            <p:nvSpPr>
              <p:cNvPr id="47" name="TextBox 46">
                <a:extLst>
                  <a:ext uri="{FF2B5EF4-FFF2-40B4-BE49-F238E27FC236}">
                    <a16:creationId xmlns:a16="http://schemas.microsoft.com/office/drawing/2014/main" id="{2E45A84B-4F5F-3600-F4A6-C5106614BF5C}"/>
                  </a:ext>
                </a:extLst>
              </p:cNvPr>
              <p:cNvSpPr txBox="1"/>
              <p:nvPr/>
            </p:nvSpPr>
            <p:spPr>
              <a:xfrm>
                <a:off x="8914707" y="2782947"/>
                <a:ext cx="3189483"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Better Defined Service Level Agreements</a:t>
                </a:r>
              </a:p>
            </p:txBody>
          </p:sp>
          <p:sp>
            <p:nvSpPr>
              <p:cNvPr id="48" name="TextBox 47">
                <a:extLst>
                  <a:ext uri="{FF2B5EF4-FFF2-40B4-BE49-F238E27FC236}">
                    <a16:creationId xmlns:a16="http://schemas.microsoft.com/office/drawing/2014/main" id="{E5ABBC34-B2B5-10C8-3C39-BEFAD5C2E635}"/>
                  </a:ext>
                </a:extLst>
              </p:cNvPr>
              <p:cNvSpPr txBox="1"/>
              <p:nvPr/>
            </p:nvSpPr>
            <p:spPr>
              <a:xfrm>
                <a:off x="8961650" y="3678296"/>
                <a:ext cx="3189483"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Better Visibility to Status of Inquiries/Requests</a:t>
                </a:r>
              </a:p>
            </p:txBody>
          </p:sp>
        </p:grpSp>
      </p:grpSp>
      <p:sp>
        <p:nvSpPr>
          <p:cNvPr id="52" name="Rectangle 51">
            <a:extLst>
              <a:ext uri="{FF2B5EF4-FFF2-40B4-BE49-F238E27FC236}">
                <a16:creationId xmlns:a16="http://schemas.microsoft.com/office/drawing/2014/main" id="{E40BD02C-D447-8022-23C8-4529A8D3A3F1}"/>
              </a:ext>
            </a:extLst>
          </p:cNvPr>
          <p:cNvSpPr/>
          <p:nvPr/>
        </p:nvSpPr>
        <p:spPr>
          <a:xfrm>
            <a:off x="321610" y="4609740"/>
            <a:ext cx="11499126" cy="1616642"/>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1B939002-7DFB-5385-2756-F7A6F0FD6673}"/>
              </a:ext>
            </a:extLst>
          </p:cNvPr>
          <p:cNvSpPr txBox="1"/>
          <p:nvPr/>
        </p:nvSpPr>
        <p:spPr>
          <a:xfrm>
            <a:off x="1026463" y="5048003"/>
            <a:ext cx="2559425" cy="58477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Ongoing Continuous Improvement</a:t>
            </a:r>
          </a:p>
        </p:txBody>
      </p:sp>
      <p:grpSp>
        <p:nvGrpSpPr>
          <p:cNvPr id="51" name="Group 50">
            <a:extLst>
              <a:ext uri="{FF2B5EF4-FFF2-40B4-BE49-F238E27FC236}">
                <a16:creationId xmlns:a16="http://schemas.microsoft.com/office/drawing/2014/main" id="{7E57B595-160A-9562-B647-55E0D2C6E587}"/>
              </a:ext>
            </a:extLst>
          </p:cNvPr>
          <p:cNvGrpSpPr/>
          <p:nvPr/>
        </p:nvGrpSpPr>
        <p:grpSpPr>
          <a:xfrm>
            <a:off x="8041735" y="4895782"/>
            <a:ext cx="3287593" cy="871024"/>
            <a:chOff x="4535847" y="4895782"/>
            <a:chExt cx="3287593" cy="871024"/>
          </a:xfrm>
        </p:grpSpPr>
        <p:grpSp>
          <p:nvGrpSpPr>
            <p:cNvPr id="65" name="Group 64">
              <a:extLst>
                <a:ext uri="{FF2B5EF4-FFF2-40B4-BE49-F238E27FC236}">
                  <a16:creationId xmlns:a16="http://schemas.microsoft.com/office/drawing/2014/main" id="{D7876654-288E-1680-A28B-A535748F1AFE}"/>
                </a:ext>
              </a:extLst>
            </p:cNvPr>
            <p:cNvGrpSpPr/>
            <p:nvPr/>
          </p:nvGrpSpPr>
          <p:grpSpPr>
            <a:xfrm>
              <a:off x="4535847" y="4895782"/>
              <a:ext cx="469900" cy="697986"/>
              <a:chOff x="8628131" y="3534891"/>
              <a:chExt cx="469900" cy="697986"/>
            </a:xfrm>
          </p:grpSpPr>
          <p:sp>
            <p:nvSpPr>
              <p:cNvPr id="66" name="Rectangle: Rounded Corners 65">
                <a:extLst>
                  <a:ext uri="{FF2B5EF4-FFF2-40B4-BE49-F238E27FC236}">
                    <a16:creationId xmlns:a16="http://schemas.microsoft.com/office/drawing/2014/main" id="{B452FC5F-410F-1AC2-E158-DA7F18C3717A}"/>
                  </a:ext>
                </a:extLst>
              </p:cNvPr>
              <p:cNvSpPr/>
              <p:nvPr/>
            </p:nvSpPr>
            <p:spPr>
              <a:xfrm>
                <a:off x="8628131" y="3788377"/>
                <a:ext cx="469900" cy="44450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4">
                <p14:nvContentPartPr>
                  <p14:cNvPr id="68" name="Ink 67">
                    <a:extLst>
                      <a:ext uri="{FF2B5EF4-FFF2-40B4-BE49-F238E27FC236}">
                        <a16:creationId xmlns:a16="http://schemas.microsoft.com/office/drawing/2014/main" id="{B8D26FA3-7A0D-ECA5-660C-3F83629F8686}"/>
                      </a:ext>
                    </a:extLst>
                  </p14:cNvPr>
                  <p14:cNvContentPartPr/>
                  <p14:nvPr/>
                </p14:nvContentPartPr>
                <p14:xfrm>
                  <a:off x="8844361" y="3534891"/>
                  <a:ext cx="37440" cy="413280"/>
                </p14:xfrm>
              </p:contentPart>
            </mc:Choice>
            <mc:Fallback xmlns="">
              <p:pic>
                <p:nvPicPr>
                  <p:cNvPr id="68" name="Ink 67">
                    <a:extLst>
                      <a:ext uri="{FF2B5EF4-FFF2-40B4-BE49-F238E27FC236}">
                        <a16:creationId xmlns:a16="http://schemas.microsoft.com/office/drawing/2014/main" id="{B8D26FA3-7A0D-ECA5-660C-3F83629F8686}"/>
                      </a:ext>
                    </a:extLst>
                  </p:cNvPr>
                  <p:cNvPicPr/>
                  <p:nvPr/>
                </p:nvPicPr>
                <p:blipFill>
                  <a:blip r:embed="rId15"/>
                  <a:stretch>
                    <a:fillRect/>
                  </a:stretch>
                </p:blipFill>
                <p:spPr>
                  <a:xfrm>
                    <a:off x="8813100" y="3503931"/>
                    <a:ext cx="99234"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9" name="Ink 68">
                    <a:extLst>
                      <a:ext uri="{FF2B5EF4-FFF2-40B4-BE49-F238E27FC236}">
                        <a16:creationId xmlns:a16="http://schemas.microsoft.com/office/drawing/2014/main" id="{65F57B5C-D9D6-9BDD-DC82-104101D7CE50}"/>
                      </a:ext>
                    </a:extLst>
                  </p14:cNvPr>
                  <p14:cNvContentPartPr/>
                  <p14:nvPr/>
                </p14:nvContentPartPr>
                <p14:xfrm>
                  <a:off x="8815201" y="4071437"/>
                  <a:ext cx="95760" cy="100800"/>
                </p14:xfrm>
              </p:contentPart>
            </mc:Choice>
            <mc:Fallback xmlns="">
              <p:pic>
                <p:nvPicPr>
                  <p:cNvPr id="69" name="Ink 68">
                    <a:extLst>
                      <a:ext uri="{FF2B5EF4-FFF2-40B4-BE49-F238E27FC236}">
                        <a16:creationId xmlns:a16="http://schemas.microsoft.com/office/drawing/2014/main" id="{65F57B5C-D9D6-9BDD-DC82-104101D7CE50}"/>
                      </a:ext>
                    </a:extLst>
                  </p:cNvPr>
                  <p:cNvPicPr/>
                  <p:nvPr/>
                </p:nvPicPr>
                <p:blipFill>
                  <a:blip r:embed="rId17"/>
                  <a:stretch>
                    <a:fillRect/>
                  </a:stretch>
                </p:blipFill>
                <p:spPr>
                  <a:xfrm>
                    <a:off x="8784124" y="4040477"/>
                    <a:ext cx="157191" cy="162000"/>
                  </a:xfrm>
                  <a:prstGeom prst="rect">
                    <a:avLst/>
                  </a:prstGeom>
                </p:spPr>
              </p:pic>
            </mc:Fallback>
          </mc:AlternateContent>
        </p:grpSp>
        <p:sp>
          <p:nvSpPr>
            <p:cNvPr id="71" name="TextBox 70">
              <a:extLst>
                <a:ext uri="{FF2B5EF4-FFF2-40B4-BE49-F238E27FC236}">
                  <a16:creationId xmlns:a16="http://schemas.microsoft.com/office/drawing/2014/main" id="{1CC3209D-AE64-17D7-F728-868D47247E66}"/>
                </a:ext>
              </a:extLst>
            </p:cNvPr>
            <p:cNvSpPr txBox="1"/>
            <p:nvPr/>
          </p:nvSpPr>
          <p:spPr>
            <a:xfrm>
              <a:off x="5087300" y="4935809"/>
              <a:ext cx="27361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Anticipate &amp; Plan for  “Bumps” We Are Bound to Have Along the Way</a:t>
              </a:r>
            </a:p>
          </p:txBody>
        </p:sp>
      </p:grpSp>
      <p:grpSp>
        <p:nvGrpSpPr>
          <p:cNvPr id="17" name="Group 16">
            <a:extLst>
              <a:ext uri="{FF2B5EF4-FFF2-40B4-BE49-F238E27FC236}">
                <a16:creationId xmlns:a16="http://schemas.microsoft.com/office/drawing/2014/main" id="{4384124A-9BF0-1694-B39B-A4C7056B3B47}"/>
              </a:ext>
            </a:extLst>
          </p:cNvPr>
          <p:cNvGrpSpPr/>
          <p:nvPr/>
        </p:nvGrpSpPr>
        <p:grpSpPr>
          <a:xfrm>
            <a:off x="464410" y="5126155"/>
            <a:ext cx="474175" cy="464939"/>
            <a:chOff x="8144897" y="3293722"/>
            <a:chExt cx="474175" cy="464939"/>
          </a:xfrm>
        </p:grpSpPr>
        <p:sp>
          <p:nvSpPr>
            <p:cNvPr id="18" name="Rectangle: Rounded Corners 17">
              <a:extLst>
                <a:ext uri="{FF2B5EF4-FFF2-40B4-BE49-F238E27FC236}">
                  <a16:creationId xmlns:a16="http://schemas.microsoft.com/office/drawing/2014/main" id="{3C10F552-94D7-7204-F81B-D82FEF680372}"/>
                </a:ext>
              </a:extLst>
            </p:cNvPr>
            <p:cNvSpPr/>
            <p:nvPr/>
          </p:nvSpPr>
          <p:spPr>
            <a:xfrm>
              <a:off x="8144897" y="3314161"/>
              <a:ext cx="469900" cy="44450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583CB4C9-4223-D474-D062-67CC5A019647}"/>
                    </a:ext>
                  </a:extLst>
                </p14:cNvPr>
                <p14:cNvContentPartPr/>
                <p14:nvPr/>
              </p14:nvContentPartPr>
              <p14:xfrm>
                <a:off x="8274087" y="3293722"/>
                <a:ext cx="344985" cy="369706"/>
              </p14:xfrm>
            </p:contentPart>
          </mc:Choice>
          <mc:Fallback xmlns="">
            <p:pic>
              <p:nvPicPr>
                <p:cNvPr id="19" name="Ink 18">
                  <a:extLst>
                    <a:ext uri="{FF2B5EF4-FFF2-40B4-BE49-F238E27FC236}">
                      <a16:creationId xmlns:a16="http://schemas.microsoft.com/office/drawing/2014/main" id="{583CB4C9-4223-D474-D062-67CC5A019647}"/>
                    </a:ext>
                  </a:extLst>
                </p:cNvPr>
                <p:cNvPicPr/>
                <p:nvPr/>
              </p:nvPicPr>
              <p:blipFill>
                <a:blip r:embed="rId5"/>
                <a:stretch>
                  <a:fillRect/>
                </a:stretch>
              </p:blipFill>
              <p:spPr>
                <a:xfrm>
                  <a:off x="8235955" y="3255563"/>
                  <a:ext cx="420889" cy="445663"/>
                </a:xfrm>
                <a:prstGeom prst="rect">
                  <a:avLst/>
                </a:prstGeom>
              </p:spPr>
            </p:pic>
          </mc:Fallback>
        </mc:AlternateContent>
      </p:grpSp>
      <p:grpSp>
        <p:nvGrpSpPr>
          <p:cNvPr id="46" name="Group 45">
            <a:extLst>
              <a:ext uri="{FF2B5EF4-FFF2-40B4-BE49-F238E27FC236}">
                <a16:creationId xmlns:a16="http://schemas.microsoft.com/office/drawing/2014/main" id="{ECEEA255-E9D4-77D0-0A52-64EEB2A6D51F}"/>
              </a:ext>
            </a:extLst>
          </p:cNvPr>
          <p:cNvGrpSpPr/>
          <p:nvPr/>
        </p:nvGrpSpPr>
        <p:grpSpPr>
          <a:xfrm>
            <a:off x="4520329" y="4926685"/>
            <a:ext cx="3202389" cy="838776"/>
            <a:chOff x="8375014" y="4926685"/>
            <a:chExt cx="3202389" cy="838776"/>
          </a:xfrm>
        </p:grpSpPr>
        <p:sp>
          <p:nvSpPr>
            <p:cNvPr id="74" name="TextBox 73">
              <a:extLst>
                <a:ext uri="{FF2B5EF4-FFF2-40B4-BE49-F238E27FC236}">
                  <a16:creationId xmlns:a16="http://schemas.microsoft.com/office/drawing/2014/main" id="{41F22F70-156D-FCAD-B7FF-E2AA43E7605B}"/>
                </a:ext>
              </a:extLst>
            </p:cNvPr>
            <p:cNvSpPr txBox="1"/>
            <p:nvPr/>
          </p:nvSpPr>
          <p:spPr>
            <a:xfrm>
              <a:off x="8937023" y="4934464"/>
              <a:ext cx="2640380" cy="83099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5359C"/>
                  </a:solidFill>
                  <a:effectLst/>
                  <a:uLnTx/>
                  <a:uFillTx/>
                  <a:latin typeface="Arial" panose="020B0604020202020204"/>
                  <a:ea typeface="+mn-ea"/>
                  <a:cs typeface="+mn-cs"/>
                </a:rPr>
                <a:t>We Will Need to Adopt the New Tools &amp; Processes – “Let Go” of the Old Ways</a:t>
              </a:r>
            </a:p>
          </p:txBody>
        </p:sp>
        <p:grpSp>
          <p:nvGrpSpPr>
            <p:cNvPr id="76" name="Group 75">
              <a:extLst>
                <a:ext uri="{FF2B5EF4-FFF2-40B4-BE49-F238E27FC236}">
                  <a16:creationId xmlns:a16="http://schemas.microsoft.com/office/drawing/2014/main" id="{9A616FC7-8CAF-51F7-9CE4-8084177D7278}"/>
                </a:ext>
              </a:extLst>
            </p:cNvPr>
            <p:cNvGrpSpPr/>
            <p:nvPr/>
          </p:nvGrpSpPr>
          <p:grpSpPr>
            <a:xfrm>
              <a:off x="8375014" y="4926685"/>
              <a:ext cx="469900" cy="697986"/>
              <a:chOff x="8628131" y="3534891"/>
              <a:chExt cx="469900" cy="697986"/>
            </a:xfrm>
          </p:grpSpPr>
          <p:sp>
            <p:nvSpPr>
              <p:cNvPr id="77" name="Rectangle: Rounded Corners 76">
                <a:extLst>
                  <a:ext uri="{FF2B5EF4-FFF2-40B4-BE49-F238E27FC236}">
                    <a16:creationId xmlns:a16="http://schemas.microsoft.com/office/drawing/2014/main" id="{0BEB314C-6ED6-A4CB-E742-BB1109C03791}"/>
                  </a:ext>
                </a:extLst>
              </p:cNvPr>
              <p:cNvSpPr/>
              <p:nvPr/>
            </p:nvSpPr>
            <p:spPr>
              <a:xfrm>
                <a:off x="8628131" y="3788377"/>
                <a:ext cx="469900" cy="44450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19">
                <p14:nvContentPartPr>
                  <p14:cNvPr id="78" name="Ink 77">
                    <a:extLst>
                      <a:ext uri="{FF2B5EF4-FFF2-40B4-BE49-F238E27FC236}">
                        <a16:creationId xmlns:a16="http://schemas.microsoft.com/office/drawing/2014/main" id="{56273C1F-8859-7D40-77E2-D02067545885}"/>
                      </a:ext>
                    </a:extLst>
                  </p14:cNvPr>
                  <p14:cNvContentPartPr/>
                  <p14:nvPr/>
                </p14:nvContentPartPr>
                <p14:xfrm>
                  <a:off x="8844361" y="3534891"/>
                  <a:ext cx="37440" cy="413280"/>
                </p14:xfrm>
              </p:contentPart>
            </mc:Choice>
            <mc:Fallback xmlns="">
              <p:pic>
                <p:nvPicPr>
                  <p:cNvPr id="78" name="Ink 77">
                    <a:extLst>
                      <a:ext uri="{FF2B5EF4-FFF2-40B4-BE49-F238E27FC236}">
                        <a16:creationId xmlns:a16="http://schemas.microsoft.com/office/drawing/2014/main" id="{56273C1F-8859-7D40-77E2-D02067545885}"/>
                      </a:ext>
                    </a:extLst>
                  </p:cNvPr>
                  <p:cNvPicPr/>
                  <p:nvPr/>
                </p:nvPicPr>
                <p:blipFill>
                  <a:blip r:embed="rId15"/>
                  <a:stretch>
                    <a:fillRect/>
                  </a:stretch>
                </p:blipFill>
                <p:spPr>
                  <a:xfrm>
                    <a:off x="8813100" y="3503931"/>
                    <a:ext cx="99234"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9" name="Ink 78">
                    <a:extLst>
                      <a:ext uri="{FF2B5EF4-FFF2-40B4-BE49-F238E27FC236}">
                        <a16:creationId xmlns:a16="http://schemas.microsoft.com/office/drawing/2014/main" id="{1452BF83-C26B-D08C-4156-4F13BC129EF5}"/>
                      </a:ext>
                    </a:extLst>
                  </p14:cNvPr>
                  <p14:cNvContentPartPr/>
                  <p14:nvPr/>
                </p14:nvContentPartPr>
                <p14:xfrm>
                  <a:off x="8815201" y="4071437"/>
                  <a:ext cx="95760" cy="100800"/>
                </p14:xfrm>
              </p:contentPart>
            </mc:Choice>
            <mc:Fallback xmlns="">
              <p:pic>
                <p:nvPicPr>
                  <p:cNvPr id="79" name="Ink 78">
                    <a:extLst>
                      <a:ext uri="{FF2B5EF4-FFF2-40B4-BE49-F238E27FC236}">
                        <a16:creationId xmlns:a16="http://schemas.microsoft.com/office/drawing/2014/main" id="{1452BF83-C26B-D08C-4156-4F13BC129EF5}"/>
                      </a:ext>
                    </a:extLst>
                  </p:cNvPr>
                  <p:cNvPicPr/>
                  <p:nvPr/>
                </p:nvPicPr>
                <p:blipFill>
                  <a:blip r:embed="rId17"/>
                  <a:stretch>
                    <a:fillRect/>
                  </a:stretch>
                </p:blipFill>
                <p:spPr>
                  <a:xfrm>
                    <a:off x="8784124" y="4040477"/>
                    <a:ext cx="157191" cy="162000"/>
                  </a:xfrm>
                  <a:prstGeom prst="rect">
                    <a:avLst/>
                  </a:prstGeom>
                </p:spPr>
              </p:pic>
            </mc:Fallback>
          </mc:AlternateContent>
        </p:grpSp>
      </p:grpSp>
      <p:pic>
        <p:nvPicPr>
          <p:cNvPr id="22" name="Graphic 21" descr="Globe outline">
            <a:extLst>
              <a:ext uri="{FF2B5EF4-FFF2-40B4-BE49-F238E27FC236}">
                <a16:creationId xmlns:a16="http://schemas.microsoft.com/office/drawing/2014/main" id="{06846A41-B35A-FED9-F5AB-68596D128F9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916745" y="1085360"/>
            <a:ext cx="728160" cy="728160"/>
          </a:xfrm>
          <a:prstGeom prst="rect">
            <a:avLst/>
          </a:prstGeom>
        </p:spPr>
      </p:pic>
      <p:sp>
        <p:nvSpPr>
          <p:cNvPr id="23" name="TextBox 22">
            <a:extLst>
              <a:ext uri="{FF2B5EF4-FFF2-40B4-BE49-F238E27FC236}">
                <a16:creationId xmlns:a16="http://schemas.microsoft.com/office/drawing/2014/main" id="{EFFDAF31-C039-B0D1-6D93-7BCD3DDC8055}"/>
              </a:ext>
            </a:extLst>
          </p:cNvPr>
          <p:cNvSpPr txBox="1"/>
          <p:nvPr/>
        </p:nvSpPr>
        <p:spPr>
          <a:xfrm>
            <a:off x="7916745" y="1911512"/>
            <a:ext cx="38288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5359C"/>
                </a:solidFill>
                <a:effectLst/>
                <a:uLnTx/>
                <a:uFillTx/>
                <a:latin typeface="Arial" panose="020B0604020202020204"/>
                <a:ea typeface="+mn-ea"/>
                <a:cs typeface="+mn-cs"/>
              </a:rPr>
              <a:t>Partnering with Sodexo Business Services in Mumbai</a:t>
            </a:r>
          </a:p>
        </p:txBody>
      </p:sp>
      <p:pic>
        <p:nvPicPr>
          <p:cNvPr id="9" name="Picture 8">
            <a:extLst>
              <a:ext uri="{FF2B5EF4-FFF2-40B4-BE49-F238E27FC236}">
                <a16:creationId xmlns:a16="http://schemas.microsoft.com/office/drawing/2014/main" id="{3A1018DC-35B6-C734-0DC9-1E63F85BA074}"/>
              </a:ext>
            </a:extLst>
          </p:cNvPr>
          <p:cNvPicPr>
            <a:picLocks noChangeAspect="1"/>
          </p:cNvPicPr>
          <p:nvPr/>
        </p:nvPicPr>
        <p:blipFill>
          <a:blip r:embed="rId23"/>
          <a:stretch>
            <a:fillRect/>
          </a:stretch>
        </p:blipFill>
        <p:spPr>
          <a:xfrm>
            <a:off x="8655764" y="1019836"/>
            <a:ext cx="3079585" cy="914400"/>
          </a:xfrm>
          <a:prstGeom prst="rect">
            <a:avLst/>
          </a:prstGeom>
        </p:spPr>
      </p:pic>
      <p:sp>
        <p:nvSpPr>
          <p:cNvPr id="2" name="Footer Placeholder 1">
            <a:extLst>
              <a:ext uri="{FF2B5EF4-FFF2-40B4-BE49-F238E27FC236}">
                <a16:creationId xmlns:a16="http://schemas.microsoft.com/office/drawing/2014/main" id="{89833DA6-FC62-D249-2D29-C5234F0B823E}"/>
              </a:ext>
            </a:extLst>
          </p:cNvPr>
          <p:cNvSpPr>
            <a:spLocks noGrp="1"/>
          </p:cNvSpPr>
          <p:nvPr>
            <p:ph type="ftr" sz="quarter" idx="17"/>
          </p:nvPr>
        </p:nvSpPr>
        <p:spPr/>
        <p:txBody>
          <a:bodyPr/>
          <a:lstStyle/>
          <a:p>
            <a:r>
              <a:rPr lang="en-US" noProof="0"/>
              <a:t>Unit Controller Call Series © Sodexo, February 2024.  All rights Reserved</a:t>
            </a:r>
          </a:p>
        </p:txBody>
      </p:sp>
    </p:spTree>
    <p:extLst>
      <p:ext uri="{BB962C8B-B14F-4D97-AF65-F5344CB8AC3E}">
        <p14:creationId xmlns:p14="http://schemas.microsoft.com/office/powerpoint/2010/main" val="307710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D6C58E-33C2-362A-9E45-DE6F8C2F2A1E}"/>
              </a:ext>
            </a:extLst>
          </p:cNvPr>
          <p:cNvSpPr>
            <a:spLocks noGrp="1"/>
          </p:cNvSpPr>
          <p:nvPr>
            <p:ph type="body" sz="quarter" idx="61"/>
          </p:nvPr>
        </p:nvSpPr>
        <p:spPr/>
        <p:txBody>
          <a:bodyPr/>
          <a:lstStyle/>
          <a:p>
            <a:r>
              <a:rPr lang="en-US" dirty="0"/>
              <a:t>FSS Segment Support</a:t>
            </a:r>
          </a:p>
          <a:p>
            <a:endParaRPr lang="en-US" dirty="0"/>
          </a:p>
          <a:p>
            <a:r>
              <a:rPr lang="en-US" sz="2000" b="0" dirty="0"/>
              <a:t>Coming April 9, 2024</a:t>
            </a:r>
          </a:p>
        </p:txBody>
      </p:sp>
      <p:sp>
        <p:nvSpPr>
          <p:cNvPr id="2" name="Footer Placeholder 1">
            <a:extLst>
              <a:ext uri="{FF2B5EF4-FFF2-40B4-BE49-F238E27FC236}">
                <a16:creationId xmlns:a16="http://schemas.microsoft.com/office/drawing/2014/main" id="{15115EF0-B5FC-AFD3-F673-1A3C99E1C33D}"/>
              </a:ext>
            </a:extLst>
          </p:cNvPr>
          <p:cNvSpPr>
            <a:spLocks noGrp="1"/>
          </p:cNvSpPr>
          <p:nvPr>
            <p:ph type="ftr" sz="quarter" idx="63"/>
          </p:nvPr>
        </p:nvSpPr>
        <p:spPr/>
        <p:txBody>
          <a:bodyPr/>
          <a:lstStyle/>
          <a:p>
            <a:r>
              <a:rPr lang="en-US"/>
              <a:t>Unit Controller Call Series © Sodexo, February 2024.  All rights Reserved</a:t>
            </a:r>
          </a:p>
        </p:txBody>
      </p:sp>
    </p:spTree>
    <p:extLst>
      <p:ext uri="{BB962C8B-B14F-4D97-AF65-F5344CB8AC3E}">
        <p14:creationId xmlns:p14="http://schemas.microsoft.com/office/powerpoint/2010/main" val="2963388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ADFA188E-538C-409D-58D0-7CE63330FCCF}"/>
              </a:ext>
            </a:extLst>
          </p:cNvPr>
          <p:cNvGrpSpPr/>
          <p:nvPr/>
        </p:nvGrpSpPr>
        <p:grpSpPr>
          <a:xfrm>
            <a:off x="-142082" y="136388"/>
            <a:ext cx="11990459" cy="2194421"/>
            <a:chOff x="-152027" y="398812"/>
            <a:chExt cx="11990459" cy="2194421"/>
          </a:xfrm>
        </p:grpSpPr>
        <p:sp>
          <p:nvSpPr>
            <p:cNvPr id="31" name="Puzzle2">
              <a:extLst>
                <a:ext uri="{FF2B5EF4-FFF2-40B4-BE49-F238E27FC236}">
                  <a16:creationId xmlns:a16="http://schemas.microsoft.com/office/drawing/2014/main" id="{5B117B81-B11B-33A6-0B0D-89400E47F1EC}"/>
                </a:ext>
              </a:extLst>
            </p:cNvPr>
            <p:cNvSpPr>
              <a:spLocks noEditPoints="1" noChangeArrowheads="1"/>
            </p:cNvSpPr>
            <p:nvPr/>
          </p:nvSpPr>
          <p:spPr bwMode="auto">
            <a:xfrm>
              <a:off x="-152027" y="398812"/>
              <a:ext cx="2458662" cy="172325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hlink"/>
            </a:solidFill>
            <a:ln w="28575">
              <a:solidFill>
                <a:schemeClr val="bg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 name="Puzzle4">
              <a:extLst>
                <a:ext uri="{FF2B5EF4-FFF2-40B4-BE49-F238E27FC236}">
                  <a16:creationId xmlns:a16="http://schemas.microsoft.com/office/drawing/2014/main" id="{C6D1A2E8-EF7A-B32B-D53F-0B60401D9D4F}"/>
                </a:ext>
              </a:extLst>
            </p:cNvPr>
            <p:cNvSpPr>
              <a:spLocks noEditPoints="1" noChangeArrowheads="1"/>
            </p:cNvSpPr>
            <p:nvPr/>
          </p:nvSpPr>
          <p:spPr bwMode="auto">
            <a:xfrm>
              <a:off x="1715802" y="398812"/>
              <a:ext cx="1483302" cy="219442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1"/>
            </a:solidFill>
            <a:ln w="28575">
              <a:solidFill>
                <a:schemeClr val="bg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Puzzle2">
              <a:extLst>
                <a:ext uri="{FF2B5EF4-FFF2-40B4-BE49-F238E27FC236}">
                  <a16:creationId xmlns:a16="http://schemas.microsoft.com/office/drawing/2014/main" id="{B9586BEB-2BC4-65F6-E690-BD855A6755C0}"/>
                </a:ext>
              </a:extLst>
            </p:cNvPr>
            <p:cNvSpPr>
              <a:spLocks noEditPoints="1" noChangeArrowheads="1"/>
            </p:cNvSpPr>
            <p:nvPr/>
          </p:nvSpPr>
          <p:spPr bwMode="auto">
            <a:xfrm>
              <a:off x="2700906" y="398812"/>
              <a:ext cx="2458662" cy="172325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hlink"/>
            </a:solidFill>
            <a:ln w="28575">
              <a:solidFill>
                <a:schemeClr val="bg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 name="Puzzle4">
              <a:extLst>
                <a:ext uri="{FF2B5EF4-FFF2-40B4-BE49-F238E27FC236}">
                  <a16:creationId xmlns:a16="http://schemas.microsoft.com/office/drawing/2014/main" id="{E6FE0713-06CE-DE1E-C409-9C65B87D3133}"/>
                </a:ext>
              </a:extLst>
            </p:cNvPr>
            <p:cNvSpPr>
              <a:spLocks noEditPoints="1" noChangeArrowheads="1"/>
            </p:cNvSpPr>
            <p:nvPr/>
          </p:nvSpPr>
          <p:spPr bwMode="auto">
            <a:xfrm>
              <a:off x="4612698" y="398812"/>
              <a:ext cx="1483302" cy="219442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1"/>
            </a:solidFill>
            <a:ln w="28575">
              <a:solidFill>
                <a:schemeClr val="bg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 name="Puzzle2">
              <a:extLst>
                <a:ext uri="{FF2B5EF4-FFF2-40B4-BE49-F238E27FC236}">
                  <a16:creationId xmlns:a16="http://schemas.microsoft.com/office/drawing/2014/main" id="{A30D1691-1747-6C00-BFEA-653777364F4E}"/>
                </a:ext>
              </a:extLst>
            </p:cNvPr>
            <p:cNvSpPr>
              <a:spLocks noEditPoints="1" noChangeArrowheads="1"/>
            </p:cNvSpPr>
            <p:nvPr/>
          </p:nvSpPr>
          <p:spPr bwMode="auto">
            <a:xfrm>
              <a:off x="5572122" y="398812"/>
              <a:ext cx="2458662" cy="172325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hlink"/>
            </a:solidFill>
            <a:ln w="28575">
              <a:solidFill>
                <a:schemeClr val="bg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 name="Puzzle4">
              <a:extLst>
                <a:ext uri="{FF2B5EF4-FFF2-40B4-BE49-F238E27FC236}">
                  <a16:creationId xmlns:a16="http://schemas.microsoft.com/office/drawing/2014/main" id="{A08EA563-2250-5470-31BB-7A228AF73543}"/>
                </a:ext>
              </a:extLst>
            </p:cNvPr>
            <p:cNvSpPr>
              <a:spLocks noEditPoints="1" noChangeArrowheads="1"/>
            </p:cNvSpPr>
            <p:nvPr/>
          </p:nvSpPr>
          <p:spPr bwMode="auto">
            <a:xfrm>
              <a:off x="7483914" y="398812"/>
              <a:ext cx="1483302" cy="219442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1"/>
            </a:solidFill>
            <a:ln w="28575">
              <a:solidFill>
                <a:schemeClr val="bg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Puzzle2">
              <a:extLst>
                <a:ext uri="{FF2B5EF4-FFF2-40B4-BE49-F238E27FC236}">
                  <a16:creationId xmlns:a16="http://schemas.microsoft.com/office/drawing/2014/main" id="{D2DB7533-8AAD-A680-FB13-B8A5CA69FFFB}"/>
                </a:ext>
              </a:extLst>
            </p:cNvPr>
            <p:cNvSpPr>
              <a:spLocks noEditPoints="1" noChangeArrowheads="1"/>
            </p:cNvSpPr>
            <p:nvPr/>
          </p:nvSpPr>
          <p:spPr bwMode="auto">
            <a:xfrm>
              <a:off x="8443338" y="398812"/>
              <a:ext cx="2458662" cy="172325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hlink"/>
            </a:solidFill>
            <a:ln w="28575">
              <a:solidFill>
                <a:schemeClr val="bg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 name="Puzzle4">
              <a:extLst>
                <a:ext uri="{FF2B5EF4-FFF2-40B4-BE49-F238E27FC236}">
                  <a16:creationId xmlns:a16="http://schemas.microsoft.com/office/drawing/2014/main" id="{B2570A3B-EC97-56C2-2634-2712A12C0836}"/>
                </a:ext>
              </a:extLst>
            </p:cNvPr>
            <p:cNvSpPr>
              <a:spLocks noEditPoints="1" noChangeArrowheads="1"/>
            </p:cNvSpPr>
            <p:nvPr/>
          </p:nvSpPr>
          <p:spPr bwMode="auto">
            <a:xfrm>
              <a:off x="10355130" y="398812"/>
              <a:ext cx="1483302" cy="219442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1"/>
            </a:solidFill>
            <a:ln w="28575">
              <a:solidFill>
                <a:schemeClr val="bg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aphicFrame>
        <p:nvGraphicFramePr>
          <p:cNvPr id="6" name="Table 6">
            <a:extLst>
              <a:ext uri="{FF2B5EF4-FFF2-40B4-BE49-F238E27FC236}">
                <a16:creationId xmlns:a16="http://schemas.microsoft.com/office/drawing/2014/main" id="{6B9637A4-F96F-E61D-3747-25E0512A4D6A}"/>
              </a:ext>
            </a:extLst>
          </p:cNvPr>
          <p:cNvGraphicFramePr>
            <a:graphicFrameLocks noGrp="1"/>
          </p:cNvGraphicFramePr>
          <p:nvPr/>
        </p:nvGraphicFramePr>
        <p:xfrm>
          <a:off x="338578" y="1673738"/>
          <a:ext cx="11484864" cy="4993071"/>
        </p:xfrm>
        <a:graphic>
          <a:graphicData uri="http://schemas.openxmlformats.org/drawingml/2006/table">
            <a:tbl>
              <a:tblPr firstRow="1" bandRow="1">
                <a:tableStyleId>{5C22544A-7EE6-4342-B048-85BDC9FD1C3A}</a:tableStyleId>
              </a:tblPr>
              <a:tblGrid>
                <a:gridCol w="1435608">
                  <a:extLst>
                    <a:ext uri="{9D8B030D-6E8A-4147-A177-3AD203B41FA5}">
                      <a16:colId xmlns:a16="http://schemas.microsoft.com/office/drawing/2014/main" val="4044330095"/>
                    </a:ext>
                  </a:extLst>
                </a:gridCol>
                <a:gridCol w="1435608">
                  <a:extLst>
                    <a:ext uri="{9D8B030D-6E8A-4147-A177-3AD203B41FA5}">
                      <a16:colId xmlns:a16="http://schemas.microsoft.com/office/drawing/2014/main" val="3306821638"/>
                    </a:ext>
                  </a:extLst>
                </a:gridCol>
                <a:gridCol w="1435608">
                  <a:extLst>
                    <a:ext uri="{9D8B030D-6E8A-4147-A177-3AD203B41FA5}">
                      <a16:colId xmlns:a16="http://schemas.microsoft.com/office/drawing/2014/main" val="318189640"/>
                    </a:ext>
                  </a:extLst>
                </a:gridCol>
                <a:gridCol w="1435608">
                  <a:extLst>
                    <a:ext uri="{9D8B030D-6E8A-4147-A177-3AD203B41FA5}">
                      <a16:colId xmlns:a16="http://schemas.microsoft.com/office/drawing/2014/main" val="2794910535"/>
                    </a:ext>
                  </a:extLst>
                </a:gridCol>
                <a:gridCol w="1435608">
                  <a:extLst>
                    <a:ext uri="{9D8B030D-6E8A-4147-A177-3AD203B41FA5}">
                      <a16:colId xmlns:a16="http://schemas.microsoft.com/office/drawing/2014/main" val="3462122506"/>
                    </a:ext>
                  </a:extLst>
                </a:gridCol>
                <a:gridCol w="1435608">
                  <a:extLst>
                    <a:ext uri="{9D8B030D-6E8A-4147-A177-3AD203B41FA5}">
                      <a16:colId xmlns:a16="http://schemas.microsoft.com/office/drawing/2014/main" val="346150525"/>
                    </a:ext>
                  </a:extLst>
                </a:gridCol>
                <a:gridCol w="1435608">
                  <a:extLst>
                    <a:ext uri="{9D8B030D-6E8A-4147-A177-3AD203B41FA5}">
                      <a16:colId xmlns:a16="http://schemas.microsoft.com/office/drawing/2014/main" val="914037530"/>
                    </a:ext>
                  </a:extLst>
                </a:gridCol>
                <a:gridCol w="1435608">
                  <a:extLst>
                    <a:ext uri="{9D8B030D-6E8A-4147-A177-3AD203B41FA5}">
                      <a16:colId xmlns:a16="http://schemas.microsoft.com/office/drawing/2014/main" val="1810983775"/>
                    </a:ext>
                  </a:extLst>
                </a:gridCol>
              </a:tblGrid>
              <a:tr h="1535898">
                <a:tc>
                  <a:txBody>
                    <a:bodyPr/>
                    <a:lstStyle/>
                    <a:p>
                      <a:pPr algn="ctr"/>
                      <a:r>
                        <a:rPr lang="en-US" sz="1600"/>
                        <a:t>Order to Cash</a:t>
                      </a:r>
                    </a:p>
                  </a:txBody>
                  <a:tcPr marL="45720" marR="45720" marB="91440" anchor="b">
                    <a:lnL w="12700" cap="flat" cmpd="sng" algn="ctr">
                      <a:solidFill>
                        <a:schemeClr val="accent2"/>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US" sz="1600"/>
                        <a:t>Record to Report</a:t>
                      </a:r>
                    </a:p>
                    <a:p>
                      <a:pPr algn="ctr"/>
                      <a:endParaRPr lang="en-US" sz="400"/>
                    </a:p>
                    <a:p>
                      <a:pPr algn="ctr"/>
                      <a:r>
                        <a:rPr lang="en-US" sz="1600"/>
                        <a:t>Segment Support</a:t>
                      </a:r>
                    </a:p>
                  </a:txBody>
                  <a:tcPr marL="45720" marR="45720" marB="9144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600"/>
                        <a:t>Record to Report</a:t>
                      </a:r>
                    </a:p>
                    <a:p>
                      <a:pPr algn="ctr"/>
                      <a:endParaRPr lang="en-US" sz="400"/>
                    </a:p>
                    <a:p>
                      <a:pPr algn="ctr"/>
                      <a:r>
                        <a:rPr lang="en-US" sz="1600"/>
                        <a:t>Corporate Functions</a:t>
                      </a:r>
                    </a:p>
                  </a:txBody>
                  <a:tcPr marL="45720" marR="45720" marB="9144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US" sz="1600"/>
                        <a:t>Internal Controls</a:t>
                      </a:r>
                    </a:p>
                  </a:txBody>
                  <a:tcPr marL="45720" marR="45720" marB="9144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600"/>
                        <a:t>Master Data Management</a:t>
                      </a:r>
                    </a:p>
                  </a:txBody>
                  <a:tcPr marL="45720" marR="45720" marB="9144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US" sz="1600"/>
                        <a:t>Purchase </a:t>
                      </a:r>
                    </a:p>
                    <a:p>
                      <a:pPr algn="ctr"/>
                      <a:r>
                        <a:rPr lang="en-US" sz="1600"/>
                        <a:t>to Pay</a:t>
                      </a:r>
                    </a:p>
                  </a:txBody>
                  <a:tcPr marL="45720" marR="45720" marB="9144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algn="ctr"/>
                      <a:r>
                        <a:rPr lang="en-US" sz="1600"/>
                        <a:t>Finance Continuous Improvement &amp; Integrations</a:t>
                      </a:r>
                    </a:p>
                  </a:txBody>
                  <a:tcPr marL="45720" marR="45720" marB="91440"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US" sz="1600"/>
                        <a:t>Banking</a:t>
                      </a:r>
                    </a:p>
                  </a:txBody>
                  <a:tcPr marL="45720" marR="45720" marB="91440" anchor="b">
                    <a:lnL w="762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0589291"/>
                  </a:ext>
                </a:extLst>
              </a:tr>
              <a:tr h="517719">
                <a:tc>
                  <a:txBody>
                    <a:bodyPr/>
                    <a:lstStyle/>
                    <a:p>
                      <a:pPr algn="ctr"/>
                      <a:r>
                        <a:rPr lang="en-US" sz="1200" b="0">
                          <a:solidFill>
                            <a:schemeClr val="accent1"/>
                          </a:solidFill>
                        </a:rPr>
                        <a:t>Credit &amp; Collections Management</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b="0">
                          <a:solidFill>
                            <a:schemeClr val="accent1"/>
                          </a:solidFill>
                        </a:rPr>
                        <a:t>Client</a:t>
                      </a:r>
                    </a:p>
                    <a:p>
                      <a:pPr algn="ctr"/>
                      <a:r>
                        <a:rPr lang="en-US" sz="1200" b="0">
                          <a:solidFill>
                            <a:schemeClr val="accent1"/>
                          </a:solidFill>
                        </a:rPr>
                        <a:t> Balance Sheet</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b="0">
                          <a:solidFill>
                            <a:schemeClr val="accent1"/>
                          </a:solidFill>
                        </a:rPr>
                        <a:t>Balance </a:t>
                      </a:r>
                    </a:p>
                    <a:p>
                      <a:pPr algn="ctr"/>
                      <a:r>
                        <a:rPr lang="en-US" sz="1200" b="0">
                          <a:solidFill>
                            <a:schemeClr val="accent1"/>
                          </a:solidFill>
                        </a:rPr>
                        <a:t>Sheet Accounting</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b="0">
                          <a:solidFill>
                            <a:schemeClr val="accent1"/>
                          </a:solidFill>
                        </a:rPr>
                        <a:t>Integrated Internal Control</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Contracts</a:t>
                      </a:r>
                    </a:p>
                    <a:p>
                      <a:pPr algn="ctr"/>
                      <a:r>
                        <a:rPr lang="en-US" sz="1200" b="0">
                          <a:solidFill>
                            <a:schemeClr val="accent1"/>
                          </a:solidFill>
                        </a:rPr>
                        <a:t>Management</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AP </a:t>
                      </a:r>
                    </a:p>
                    <a:p>
                      <a:pPr algn="ctr"/>
                      <a:r>
                        <a:rPr lang="en-US" sz="1200" b="0">
                          <a:solidFill>
                            <a:schemeClr val="accent1"/>
                          </a:solidFill>
                        </a:rPr>
                        <a:t>Processing</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Finance Initiatives &amp; Integrations</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Banking Administration</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83937"/>
                  </a:ext>
                </a:extLst>
              </a:tr>
              <a:tr h="517719">
                <a:tc>
                  <a:txBody>
                    <a:bodyPr/>
                    <a:lstStyle/>
                    <a:p>
                      <a:pPr algn="ctr"/>
                      <a:r>
                        <a:rPr lang="en-US" sz="1200" b="0">
                          <a:solidFill>
                            <a:schemeClr val="accent1"/>
                          </a:solidFill>
                        </a:rPr>
                        <a:t>Revenue Accounting</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b="0">
                          <a:solidFill>
                            <a:schemeClr val="accent1"/>
                          </a:solidFill>
                        </a:rPr>
                        <a:t>Operations </a:t>
                      </a:r>
                    </a:p>
                    <a:p>
                      <a:pPr algn="ctr"/>
                      <a:r>
                        <a:rPr lang="en-US" sz="1200" b="0">
                          <a:solidFill>
                            <a:schemeClr val="accent1"/>
                          </a:solidFill>
                        </a:rPr>
                        <a:t>Accounting</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b="0">
                          <a:solidFill>
                            <a:schemeClr val="accent1"/>
                          </a:solidFill>
                        </a:rPr>
                        <a:t>Entity </a:t>
                      </a:r>
                    </a:p>
                    <a:p>
                      <a:pPr algn="ctr"/>
                      <a:r>
                        <a:rPr lang="en-US" sz="1200" b="0">
                          <a:solidFill>
                            <a:schemeClr val="accent1"/>
                          </a:solidFill>
                        </a:rPr>
                        <a:t>Accounting</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200" b="0">
                        <a:solidFill>
                          <a:schemeClr val="accent1"/>
                        </a:solidFill>
                      </a:endParaRP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Contract Analytics &amp; Reporting</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Travel &amp; Expense</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Finance Process Improvements</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Banking &amp; Credit Card Operations</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584153"/>
                  </a:ext>
                </a:extLst>
              </a:tr>
              <a:tr h="724806">
                <a:tc>
                  <a:txBody>
                    <a:bodyPr/>
                    <a:lstStyle/>
                    <a:p>
                      <a:pPr algn="ctr"/>
                      <a:r>
                        <a:rPr lang="en-US" sz="1200" b="0">
                          <a:solidFill>
                            <a:schemeClr val="accent1"/>
                          </a:solidFill>
                        </a:rPr>
                        <a:t>UFS &amp; UIPS Initiatives</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b="0">
                          <a:solidFill>
                            <a:schemeClr val="accent1"/>
                          </a:solidFill>
                        </a:rPr>
                        <a:t>Government</a:t>
                      </a:r>
                    </a:p>
                    <a:p>
                      <a:pPr algn="ctr"/>
                      <a:r>
                        <a:rPr lang="en-US" sz="1200" b="0">
                          <a:solidFill>
                            <a:schemeClr val="accent1"/>
                          </a:solidFill>
                        </a:rPr>
                        <a:t>Accounting</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200" b="0">
                          <a:solidFill>
                            <a:schemeClr val="accent1"/>
                          </a:solidFill>
                        </a:rPr>
                        <a:t>Fixed </a:t>
                      </a:r>
                    </a:p>
                    <a:p>
                      <a:pPr algn="ctr"/>
                      <a:r>
                        <a:rPr lang="en-US" sz="1200" b="0">
                          <a:solidFill>
                            <a:schemeClr val="accent1"/>
                          </a:solidFill>
                        </a:rPr>
                        <a:t>Assets</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200" b="0">
                        <a:solidFill>
                          <a:schemeClr val="accent1"/>
                        </a:solidFill>
                      </a:endParaRP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strike="noStrike">
                          <a:solidFill>
                            <a:schemeClr val="accent1"/>
                          </a:solidFill>
                        </a:rPr>
                        <a:t>Contract</a:t>
                      </a:r>
                    </a:p>
                    <a:p>
                      <a:pPr algn="ctr"/>
                      <a:r>
                        <a:rPr lang="en-US" sz="1200" b="0" strike="noStrike">
                          <a:solidFill>
                            <a:schemeClr val="accent1"/>
                          </a:solidFill>
                        </a:rPr>
                        <a:t>Compliance</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AP Admin</a:t>
                      </a:r>
                    </a:p>
                    <a:p>
                      <a:pPr algn="ctr"/>
                      <a:r>
                        <a:rPr lang="en-US" sz="1200" b="0">
                          <a:solidFill>
                            <a:schemeClr val="accent1"/>
                          </a:solidFill>
                        </a:rPr>
                        <a:t>Vendor Master</a:t>
                      </a:r>
                    </a:p>
                    <a:p>
                      <a:pPr algn="ctr"/>
                      <a:r>
                        <a:rPr lang="en-US" sz="1200" b="0">
                          <a:solidFill>
                            <a:schemeClr val="accent1"/>
                          </a:solidFill>
                        </a:rPr>
                        <a:t>P-Card</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err="1">
                          <a:solidFill>
                            <a:schemeClr val="accent1"/>
                          </a:solidFill>
                        </a:rPr>
                        <a:t>SoGo</a:t>
                      </a:r>
                      <a:endParaRPr lang="en-US" sz="1200" b="0">
                        <a:solidFill>
                          <a:schemeClr val="accent1"/>
                        </a:solidFill>
                      </a:endParaRP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952670"/>
                  </a:ext>
                </a:extLst>
              </a:tr>
              <a:tr h="524243">
                <a:tc>
                  <a:txBody>
                    <a:bodyPr/>
                    <a:lstStyle/>
                    <a:p>
                      <a:pPr algn="ctr"/>
                      <a:r>
                        <a:rPr lang="en-US" sz="1200" b="0">
                          <a:solidFill>
                            <a:schemeClr val="accent1"/>
                          </a:solidFill>
                        </a:rPr>
                        <a:t>Accounts Receivable Mgt.</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200" b="0">
                        <a:solidFill>
                          <a:schemeClr val="accent1"/>
                        </a:solidFill>
                      </a:endParaRPr>
                    </a:p>
                  </a:txBody>
                  <a:tcPr marL="0" marR="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762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Contract </a:t>
                      </a:r>
                      <a:r>
                        <a:rPr lang="en-US" sz="1200" b="0" err="1">
                          <a:solidFill>
                            <a:schemeClr val="accent1"/>
                          </a:solidFill>
                        </a:rPr>
                        <a:t>Acctg</a:t>
                      </a:r>
                      <a:r>
                        <a:rPr lang="en-US" sz="1200" b="0">
                          <a:solidFill>
                            <a:schemeClr val="accent1"/>
                          </a:solidFill>
                        </a:rPr>
                        <a:t>. Tech. &amp; Billing </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Record Retention</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Banking Systems</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886816"/>
                  </a:ext>
                </a:extLst>
              </a:tr>
              <a:tr h="447880">
                <a:tc>
                  <a:txBody>
                    <a:bodyPr/>
                    <a:lstStyle/>
                    <a:p>
                      <a:pPr algn="ctr"/>
                      <a:endParaRPr lang="en-US" sz="1200" b="0">
                        <a:solidFill>
                          <a:schemeClr val="accent1"/>
                        </a:solidFill>
                      </a:endParaRPr>
                    </a:p>
                  </a:txBody>
                  <a:tcPr marL="0" marR="0" anchor="ctr">
                    <a:lnL w="12700" cmpd="sng">
                      <a:noFill/>
                    </a:lnL>
                    <a:lnR w="762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762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0">
                          <a:solidFill>
                            <a:schemeClr val="accent1"/>
                          </a:solidFill>
                        </a:rPr>
                        <a:t>Licensing</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Fleet Management</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12700" cap="flat" cmpd="sng" algn="ctr">
                      <a:solidFill>
                        <a:schemeClr val="accent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762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0497259"/>
                  </a:ext>
                </a:extLst>
              </a:tr>
              <a:tr h="724806">
                <a:tc>
                  <a:txBody>
                    <a:bodyPr/>
                    <a:lstStyle/>
                    <a:p>
                      <a:pPr algn="ctr"/>
                      <a:endParaRPr lang="en-US" sz="1200" b="0">
                        <a:solidFill>
                          <a:schemeClr val="accent1"/>
                        </a:solidFill>
                      </a:endParaRPr>
                    </a:p>
                  </a:txBody>
                  <a:tcPr marL="0" marR="0" anchor="ct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762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0">
                          <a:solidFill>
                            <a:schemeClr val="accent1"/>
                          </a:solidFill>
                        </a:rPr>
                        <a:t>FSS Administration, Training, Work Instructions</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a:solidFill>
                            <a:schemeClr val="accent1"/>
                          </a:solidFill>
                        </a:rPr>
                        <a:t>Disbursements &amp; Inventory</a:t>
                      </a:r>
                    </a:p>
                  </a:txBody>
                  <a:tcPr marL="0" marR="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12700" cap="flat" cmpd="sng" algn="ctr">
                      <a:solidFill>
                        <a:schemeClr val="accent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200" b="0">
                        <a:solidFill>
                          <a:schemeClr val="accent1"/>
                        </a:solidFill>
                      </a:endParaRPr>
                    </a:p>
                  </a:txBody>
                  <a:tcPr marL="0" marR="0"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7437273"/>
                  </a:ext>
                </a:extLst>
              </a:tr>
            </a:tbl>
          </a:graphicData>
        </a:graphic>
      </p:graphicFrame>
      <p:cxnSp>
        <p:nvCxnSpPr>
          <p:cNvPr id="8" name="Straight Connector 7">
            <a:extLst>
              <a:ext uri="{FF2B5EF4-FFF2-40B4-BE49-F238E27FC236}">
                <a16:creationId xmlns:a16="http://schemas.microsoft.com/office/drawing/2014/main" id="{443FDF4D-4F1A-2CBA-59DD-1A5FED17957B}"/>
              </a:ext>
            </a:extLst>
          </p:cNvPr>
          <p:cNvCxnSpPr/>
          <p:nvPr/>
        </p:nvCxnSpPr>
        <p:spPr>
          <a:xfrm>
            <a:off x="-2687706" y="7137972"/>
            <a:ext cx="1148486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6D56878-9FCB-9897-BEB2-670FB501AC64}"/>
              </a:ext>
            </a:extLst>
          </p:cNvPr>
          <p:cNvSpPr/>
          <p:nvPr/>
        </p:nvSpPr>
        <p:spPr>
          <a:xfrm>
            <a:off x="181757" y="-139275"/>
            <a:ext cx="11743494" cy="895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FBB8612-F6B9-2BE4-3CDC-8A03FC876FB7}"/>
              </a:ext>
            </a:extLst>
          </p:cNvPr>
          <p:cNvSpPr>
            <a:spLocks noGrp="1"/>
          </p:cNvSpPr>
          <p:nvPr>
            <p:ph type="title"/>
          </p:nvPr>
        </p:nvSpPr>
        <p:spPr>
          <a:xfrm>
            <a:off x="347589" y="140906"/>
            <a:ext cx="10939200" cy="346249"/>
          </a:xfrm>
        </p:spPr>
        <p:txBody>
          <a:bodyPr/>
          <a:lstStyle/>
          <a:p>
            <a:r>
              <a:rPr lang="en-US"/>
              <a:t>Finance Shared Services Organization</a:t>
            </a:r>
          </a:p>
        </p:txBody>
      </p:sp>
      <p:sp>
        <p:nvSpPr>
          <p:cNvPr id="3" name="Rectangle: Rounded Corners 2">
            <a:extLst>
              <a:ext uri="{FF2B5EF4-FFF2-40B4-BE49-F238E27FC236}">
                <a16:creationId xmlns:a16="http://schemas.microsoft.com/office/drawing/2014/main" id="{28A99AC7-B890-6241-EC2D-AA60EF86A948}"/>
              </a:ext>
            </a:extLst>
          </p:cNvPr>
          <p:cNvSpPr/>
          <p:nvPr/>
        </p:nvSpPr>
        <p:spPr bwMode="auto">
          <a:xfrm>
            <a:off x="1725747" y="622065"/>
            <a:ext cx="1530801" cy="4562197"/>
          </a:xfrm>
          <a:prstGeom prst="roundRect">
            <a:avLst/>
          </a:prstGeom>
          <a:noFill/>
          <a:ln w="57150" cap="flat" cmpd="sng" algn="ctr">
            <a:solidFill>
              <a:srgbClr val="FF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lvl="0" indent="0" algn="ctr" defTabSz="814388"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EE9F765C-A12C-618D-4D7A-3989CB3E2183}"/>
              </a:ext>
            </a:extLst>
          </p:cNvPr>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February 2024.  All rights Reserved</a:t>
            </a:r>
            <a:endParaRPr kumimoji="0" lang="en-AU" sz="750" b="1" i="0" u="none" strike="noStrike" kern="1200" cap="none" spc="0" normalizeH="0" baseline="0" noProof="0">
              <a:ln>
                <a:noFill/>
              </a:ln>
              <a:solidFill>
                <a:srgbClr val="2A295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5915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1">
            <a:extLst>
              <a:ext uri="{FF2B5EF4-FFF2-40B4-BE49-F238E27FC236}">
                <a16:creationId xmlns:a16="http://schemas.microsoft.com/office/drawing/2014/main" id="{BF83BC6B-6F70-D072-B4CD-212FE8E3A3BE}"/>
              </a:ext>
            </a:extLst>
          </p:cNvPr>
          <p:cNvSpPr txBox="1">
            <a:spLocks/>
          </p:cNvSpPr>
          <p:nvPr/>
        </p:nvSpPr>
        <p:spPr>
          <a:xfrm>
            <a:off x="439432" y="316714"/>
            <a:ext cx="10515600" cy="346249"/>
          </a:xfrm>
          <a:prstGeom prst="rect">
            <a:avLst/>
          </a:prstGeom>
        </p:spPr>
        <p:txBody>
          <a:bodyPr vert="horz" lIns="0" tIns="0" rIns="0" bIns="0" rtlCol="0" anchor="ctr">
            <a:spAutoFit/>
          </a:bodyPr>
          <a:lst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500" b="0" i="0" u="none" strike="noStrike" kern="1200" cap="none" spc="0" normalizeH="0" baseline="0" noProof="0" dirty="0">
                <a:ln>
                  <a:noFill/>
                </a:ln>
                <a:solidFill>
                  <a:srgbClr val="25359C"/>
                </a:solidFill>
                <a:effectLst/>
                <a:uLnTx/>
                <a:uFillTx/>
                <a:latin typeface="Arial" panose="020B0604020202020204"/>
                <a:ea typeface="+mj-ea"/>
                <a:cs typeface="+mj-cs"/>
              </a:rPr>
              <a:t>Segment Support Overview:</a:t>
            </a:r>
          </a:p>
        </p:txBody>
      </p:sp>
      <p:sp>
        <p:nvSpPr>
          <p:cNvPr id="14" name="Title 13">
            <a:extLst>
              <a:ext uri="{FF2B5EF4-FFF2-40B4-BE49-F238E27FC236}">
                <a16:creationId xmlns:a16="http://schemas.microsoft.com/office/drawing/2014/main" id="{2D89A7EA-95E0-77B9-0CEC-A90193A34EB1}"/>
              </a:ext>
            </a:extLst>
          </p:cNvPr>
          <p:cNvSpPr>
            <a:spLocks noGrp="1"/>
          </p:cNvSpPr>
          <p:nvPr>
            <p:ph type="title"/>
          </p:nvPr>
        </p:nvSpPr>
        <p:spPr>
          <a:xfrm>
            <a:off x="484576" y="784807"/>
            <a:ext cx="10515600" cy="346249"/>
          </a:xfrm>
        </p:spPr>
        <p:txBody>
          <a:bodyPr/>
          <a:lstStyle/>
          <a:p>
            <a:r>
              <a:rPr lang="en-US" dirty="0"/>
              <a:t>Why We’re Making this Change</a:t>
            </a:r>
          </a:p>
        </p:txBody>
      </p:sp>
      <p:pic>
        <p:nvPicPr>
          <p:cNvPr id="1026" name="Picture 2">
            <a:extLst>
              <a:ext uri="{FF2B5EF4-FFF2-40B4-BE49-F238E27FC236}">
                <a16:creationId xmlns:a16="http://schemas.microsoft.com/office/drawing/2014/main" id="{6676E05D-055F-5D76-1846-365897DF9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52" y="1282866"/>
            <a:ext cx="7885207" cy="188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8C5B8D8D-8C31-B1CA-6C08-3A55B21314B5}"/>
              </a:ext>
            </a:extLst>
          </p:cNvPr>
          <p:cNvSpPr txBox="1"/>
          <p:nvPr/>
        </p:nvSpPr>
        <p:spPr>
          <a:xfrm>
            <a:off x="484576" y="3429000"/>
            <a:ext cx="9505334" cy="1754326"/>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mn-cs"/>
              </a:rPr>
              <a:t>Be a better business partner to those we serve by providing a single point of contact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mn-cs"/>
              </a:rPr>
              <a:t>Enable our Segment Support team to be proactive instead of reactive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mn-cs"/>
              </a:rPr>
              <a:t>Provide consistent accounting treatment, analysis, and research for each Segment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mn-cs"/>
              </a:rPr>
              <a:t>Provide KRIs/metrics to identify areas for continuous improvement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mn-cs"/>
              </a:rPr>
              <a:t>Enable employee movement and collaboration within Segment Support, reinforcing opportunities to expand networks, capabilities, and careers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2" name="Footer Placeholder 1">
            <a:extLst>
              <a:ext uri="{FF2B5EF4-FFF2-40B4-BE49-F238E27FC236}">
                <a16:creationId xmlns:a16="http://schemas.microsoft.com/office/drawing/2014/main" id="{CB3CC258-E0FF-8461-2C15-5609ED3A31A9}"/>
              </a:ext>
            </a:extLst>
          </p:cNvPr>
          <p:cNvSpPr>
            <a:spLocks noGrp="1"/>
          </p:cNvSpPr>
          <p:nvPr>
            <p:ph type="ftr" sz="quarter" idx="17"/>
          </p:nvPr>
        </p:nvSpPr>
        <p:spPr/>
        <p:txBody>
          <a:bodyPr/>
          <a:lstStyle/>
          <a:p>
            <a:r>
              <a:rPr lang="en-US" noProof="0"/>
              <a:t>Unit Controller Call Series © Sodexo, February 2024.  All rights Reserved</a:t>
            </a:r>
            <a:endParaRPr lang="en-US" noProof="0" dirty="0"/>
          </a:p>
        </p:txBody>
      </p:sp>
    </p:spTree>
    <p:extLst>
      <p:ext uri="{BB962C8B-B14F-4D97-AF65-F5344CB8AC3E}">
        <p14:creationId xmlns:p14="http://schemas.microsoft.com/office/powerpoint/2010/main" val="121535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rapezoid 20">
            <a:extLst>
              <a:ext uri="{FF2B5EF4-FFF2-40B4-BE49-F238E27FC236}">
                <a16:creationId xmlns:a16="http://schemas.microsoft.com/office/drawing/2014/main" id="{ECDBED31-00FE-C358-510E-2BA58C8E277A}"/>
              </a:ext>
            </a:extLst>
          </p:cNvPr>
          <p:cNvSpPr/>
          <p:nvPr/>
        </p:nvSpPr>
        <p:spPr>
          <a:xfrm>
            <a:off x="233915" y="1213056"/>
            <a:ext cx="11724170" cy="1482982"/>
          </a:xfrm>
          <a:prstGeom prst="trapezoid">
            <a:avLst>
              <a:gd name="adj" fmla="val 54819"/>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20" name="Table 19">
            <a:extLst>
              <a:ext uri="{FF2B5EF4-FFF2-40B4-BE49-F238E27FC236}">
                <a16:creationId xmlns:a16="http://schemas.microsoft.com/office/drawing/2014/main" id="{7FCCA86E-4A68-3EE3-08AD-AC550726D2DA}"/>
              </a:ext>
            </a:extLst>
          </p:cNvPr>
          <p:cNvGraphicFramePr>
            <a:graphicFrameLocks noGrp="1"/>
          </p:cNvGraphicFramePr>
          <p:nvPr/>
        </p:nvGraphicFramePr>
        <p:xfrm>
          <a:off x="991939" y="1192004"/>
          <a:ext cx="10362982" cy="1767840"/>
        </p:xfrm>
        <a:graphic>
          <a:graphicData uri="http://schemas.openxmlformats.org/drawingml/2006/table">
            <a:tbl>
              <a:tblPr firstRow="1" bandRow="1">
                <a:tableStyleId>{5C22544A-7EE6-4342-B048-85BDC9FD1C3A}</a:tableStyleId>
              </a:tblPr>
              <a:tblGrid>
                <a:gridCol w="4279345">
                  <a:extLst>
                    <a:ext uri="{9D8B030D-6E8A-4147-A177-3AD203B41FA5}">
                      <a16:colId xmlns:a16="http://schemas.microsoft.com/office/drawing/2014/main" val="2468780889"/>
                    </a:ext>
                  </a:extLst>
                </a:gridCol>
                <a:gridCol w="1958856">
                  <a:extLst>
                    <a:ext uri="{9D8B030D-6E8A-4147-A177-3AD203B41FA5}">
                      <a16:colId xmlns:a16="http://schemas.microsoft.com/office/drawing/2014/main" val="825911767"/>
                    </a:ext>
                  </a:extLst>
                </a:gridCol>
                <a:gridCol w="4124781">
                  <a:extLst>
                    <a:ext uri="{9D8B030D-6E8A-4147-A177-3AD203B41FA5}">
                      <a16:colId xmlns:a16="http://schemas.microsoft.com/office/drawing/2014/main" val="2405150576"/>
                    </a:ext>
                  </a:extLst>
                </a:gridCol>
              </a:tblGrid>
              <a:tr h="1294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Provide a Single Point of Contact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(SPOC) for All NorAm Contracts …</a:t>
                      </a:r>
                    </a:p>
                    <a:p>
                      <a:pPr marL="168275" marR="0" lvl="0" indent="-168275" algn="l" defTabSz="914400" rtl="0" eaLnBrk="1" fontAlgn="auto" latinLnBrk="0" hangingPunct="1">
                        <a:lnSpc>
                          <a:spcPct val="100000"/>
                        </a:lnSpc>
                        <a:spcBef>
                          <a:spcPts val="0"/>
                        </a:spcBef>
                        <a:spcAft>
                          <a:spcPts val="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Support problem resolution across FSS, Corporate Controller, FP&amp;R, IT and Operations, to enhance customer service</a:t>
                      </a:r>
                    </a:p>
                    <a:p>
                      <a:pPr marL="168275" marR="0" lvl="0" indent="-168275" algn="l" defTabSz="914400" rtl="0" eaLnBrk="1" fontAlgn="auto" latinLnBrk="0" hangingPunct="1">
                        <a:lnSpc>
                          <a:spcPct val="100000"/>
                        </a:lnSpc>
                        <a:spcBef>
                          <a:spcPts val="0"/>
                        </a:spcBef>
                        <a:spcAft>
                          <a:spcPts val="0"/>
                        </a:spcAft>
                        <a:buClr>
                          <a:srgbClr val="199CDA">
                            <a:lumMod val="75000"/>
                          </a:srgbClr>
                        </a:buClr>
                        <a:buSzTx/>
                        <a:buFont typeface="Wingdings" panose="05000000000000000000" pitchFamily="2" charset="2"/>
                        <a:buChar char="§"/>
                        <a:tabLst/>
                        <a:defRPr/>
                      </a:pPr>
                      <a:endParaRPr lang="en-US" dirty="0"/>
                    </a:p>
                  </a:txBody>
                  <a:tcPr marL="182880" marT="9144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Provide 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marL="182880" marT="9144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Provide Decision Support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for All Segments Related To…</a:t>
                      </a:r>
                    </a:p>
                    <a:p>
                      <a:endParaRPr lang="en-US" dirty="0"/>
                    </a:p>
                  </a:txBody>
                  <a:tcPr marL="182880" marT="9144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50255"/>
                  </a:ext>
                </a:extLst>
              </a:tr>
            </a:tbl>
          </a:graphicData>
        </a:graphic>
      </p:graphicFrame>
      <p:graphicFrame>
        <p:nvGraphicFramePr>
          <p:cNvPr id="18" name="Table 18">
            <a:extLst>
              <a:ext uri="{FF2B5EF4-FFF2-40B4-BE49-F238E27FC236}">
                <a16:creationId xmlns:a16="http://schemas.microsoft.com/office/drawing/2014/main" id="{ABF37EA4-77EA-4A69-F79B-89C1078709F0}"/>
              </a:ext>
            </a:extLst>
          </p:cNvPr>
          <p:cNvGraphicFramePr>
            <a:graphicFrameLocks noGrp="1"/>
          </p:cNvGraphicFramePr>
          <p:nvPr/>
        </p:nvGraphicFramePr>
        <p:xfrm>
          <a:off x="233915" y="2696037"/>
          <a:ext cx="11728986" cy="3649980"/>
        </p:xfrm>
        <a:graphic>
          <a:graphicData uri="http://schemas.openxmlformats.org/drawingml/2006/table">
            <a:tbl>
              <a:tblPr firstRow="1" bandRow="1">
                <a:tableStyleId>{5C22544A-7EE6-4342-B048-85BDC9FD1C3A}</a:tableStyleId>
              </a:tblPr>
              <a:tblGrid>
                <a:gridCol w="2345797">
                  <a:extLst>
                    <a:ext uri="{9D8B030D-6E8A-4147-A177-3AD203B41FA5}">
                      <a16:colId xmlns:a16="http://schemas.microsoft.com/office/drawing/2014/main" val="2378255311"/>
                    </a:ext>
                  </a:extLst>
                </a:gridCol>
                <a:gridCol w="2345797">
                  <a:extLst>
                    <a:ext uri="{9D8B030D-6E8A-4147-A177-3AD203B41FA5}">
                      <a16:colId xmlns:a16="http://schemas.microsoft.com/office/drawing/2014/main" val="329077678"/>
                    </a:ext>
                  </a:extLst>
                </a:gridCol>
                <a:gridCol w="2345798">
                  <a:extLst>
                    <a:ext uri="{9D8B030D-6E8A-4147-A177-3AD203B41FA5}">
                      <a16:colId xmlns:a16="http://schemas.microsoft.com/office/drawing/2014/main" val="405621244"/>
                    </a:ext>
                  </a:extLst>
                </a:gridCol>
                <a:gridCol w="2345797">
                  <a:extLst>
                    <a:ext uri="{9D8B030D-6E8A-4147-A177-3AD203B41FA5}">
                      <a16:colId xmlns:a16="http://schemas.microsoft.com/office/drawing/2014/main" val="3912938283"/>
                    </a:ext>
                  </a:extLst>
                </a:gridCol>
                <a:gridCol w="2345797">
                  <a:extLst>
                    <a:ext uri="{9D8B030D-6E8A-4147-A177-3AD203B41FA5}">
                      <a16:colId xmlns:a16="http://schemas.microsoft.com/office/drawing/2014/main" val="3803528375"/>
                    </a:ext>
                  </a:extLst>
                </a:gridCol>
              </a:tblGrid>
              <a:tr h="2660423">
                <a:tc>
                  <a:txBody>
                    <a:bodyPr/>
                    <a:lstStyle/>
                    <a:p>
                      <a:pPr marL="404813"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Oversee and Manage the Financial Close Process…</a:t>
                      </a:r>
                    </a:p>
                    <a:p>
                      <a:pPr marL="168275" marR="0" lvl="0" indent="-168275" algn="l" defTabSz="914400" rtl="0" eaLnBrk="1" fontAlgn="auto" latinLnBrk="0" hangingPunct="1">
                        <a:lnSpc>
                          <a:spcPct val="100000"/>
                        </a:lnSpc>
                        <a:spcBef>
                          <a:spcPts val="0"/>
                        </a:spcBef>
                        <a:spcAft>
                          <a:spcPts val="30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Partner with segments, &amp; transversal finance  functions </a:t>
                      </a:r>
                    </a:p>
                    <a:p>
                      <a:pPr marL="168275" marR="0" lvl="0" indent="-168275" algn="l" defTabSz="914400" rtl="0" eaLnBrk="1" fontAlgn="auto" latinLnBrk="0" hangingPunct="1">
                        <a:lnSpc>
                          <a:spcPct val="100000"/>
                        </a:lnSpc>
                        <a:spcBef>
                          <a:spcPts val="0"/>
                        </a:spcBef>
                        <a:spcAft>
                          <a:spcPts val="30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Ensure accurate client statements &amp; billing</a:t>
                      </a:r>
                    </a:p>
                    <a:p>
                      <a:pPr marL="168275" marR="0" lvl="0" indent="-168275" algn="l" defTabSz="914400" rtl="0" eaLnBrk="1" fontAlgn="auto" latinLnBrk="0" hangingPunct="1">
                        <a:lnSpc>
                          <a:spcPct val="100000"/>
                        </a:lnSpc>
                        <a:spcBef>
                          <a:spcPts val="0"/>
                        </a:spcBef>
                        <a:spcAft>
                          <a:spcPts val="30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Implement close process enhancements </a:t>
                      </a:r>
                    </a:p>
                    <a:p>
                      <a:endParaRPr lang="en-US" dirty="0"/>
                    </a:p>
                  </a:txBody>
                  <a:tcPr marL="182880" marT="91440">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39725"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Manage Contract Amendment Administration…</a:t>
                      </a:r>
                    </a:p>
                    <a:p>
                      <a:pPr marL="168275" marR="0" lvl="0" indent="-168275" algn="l" defTabSz="914400" rtl="0" eaLnBrk="1" fontAlgn="auto" latinLnBrk="0" hangingPunct="1">
                        <a:lnSpc>
                          <a:spcPct val="100000"/>
                        </a:lnSpc>
                        <a:spcBef>
                          <a:spcPts val="0"/>
                        </a:spcBef>
                        <a:spcAft>
                          <a:spcPts val="60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System set-up &amp; updates</a:t>
                      </a:r>
                    </a:p>
                    <a:p>
                      <a:pPr marL="168275" marR="0" lvl="0" indent="-168275" algn="l" defTabSz="914400" rtl="0" eaLnBrk="1" fontAlgn="auto" latinLnBrk="0" hangingPunct="1">
                        <a:lnSpc>
                          <a:spcPct val="100000"/>
                        </a:lnSpc>
                        <a:spcBef>
                          <a:spcPts val="0"/>
                        </a:spcBef>
                        <a:spcAft>
                          <a:spcPts val="60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Client billing</a:t>
                      </a:r>
                    </a:p>
                    <a:p>
                      <a:pPr marL="168275" marR="0" lvl="0" indent="-168275" algn="l" defTabSz="914400" rtl="0" eaLnBrk="1" fontAlgn="auto" latinLnBrk="0" hangingPunct="1">
                        <a:lnSpc>
                          <a:spcPct val="100000"/>
                        </a:lnSpc>
                        <a:spcBef>
                          <a:spcPts val="0"/>
                        </a:spcBef>
                        <a:spcAft>
                          <a:spcPts val="60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Retro adjustments </a:t>
                      </a:r>
                    </a:p>
                    <a:p>
                      <a:endParaRPr lang="en-US" dirty="0"/>
                    </a:p>
                  </a:txBody>
                  <a:tcPr marL="182880" marT="91440">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Oversee &amp; Complete Client Balance Sheet Activities…</a:t>
                      </a:r>
                    </a:p>
                    <a:p>
                      <a:pPr marL="168275" marR="0" lvl="0" indent="-168275" algn="l" defTabSz="914400" rtl="0" eaLnBrk="1" fontAlgn="auto" latinLnBrk="0" hangingPunct="1">
                        <a:lnSpc>
                          <a:spcPct val="100000"/>
                        </a:lnSpc>
                        <a:spcBef>
                          <a:spcPts val="0"/>
                        </a:spcBef>
                        <a:spcAft>
                          <a:spcPts val="60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Oversight, Reconciliation &amp; Review of client contractual balance sheet accounts</a:t>
                      </a:r>
                    </a:p>
                    <a:p>
                      <a:pPr>
                        <a:spcAft>
                          <a:spcPts val="600"/>
                        </a:spcAft>
                      </a:pPr>
                      <a:endParaRPr lang="en-US" dirty="0"/>
                    </a:p>
                  </a:txBody>
                  <a:tcPr marL="182880" marT="91440">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4813"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Facilitate </a:t>
                      </a:r>
                    </a:p>
                    <a:p>
                      <a:pPr marL="404813"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Compliance …</a:t>
                      </a:r>
                    </a:p>
                    <a:p>
                      <a:pPr marL="168275" marR="0" lvl="0" indent="-168275" algn="l" defTabSz="914400" rtl="0" eaLnBrk="1" fontAlgn="auto" latinLnBrk="0" hangingPunct="1">
                        <a:lnSpc>
                          <a:spcPct val="100000"/>
                        </a:lnSpc>
                        <a:spcBef>
                          <a:spcPts val="0"/>
                        </a:spcBef>
                        <a:spcAft>
                          <a:spcPts val="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Support the segments to help them comply with accounting policies and reporting procedures </a:t>
                      </a:r>
                    </a:p>
                    <a:p>
                      <a:endParaRPr lang="en-US" dirty="0"/>
                    </a:p>
                  </a:txBody>
                  <a:tcPr marL="182880" marT="91440">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09588"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00" cap="none" spc="0" normalizeH="0" baseline="0" noProof="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Partner With the Master Data Management (MDM) Team…</a:t>
                      </a:r>
                    </a:p>
                    <a:p>
                      <a:pPr marL="168275" marR="0" lvl="0" indent="-168275" algn="l" defTabSz="914400" rtl="0" eaLnBrk="1" fontAlgn="auto" latinLnBrk="0" hangingPunct="1">
                        <a:lnSpc>
                          <a:spcPct val="100000"/>
                        </a:lnSpc>
                        <a:spcBef>
                          <a:spcPts val="0"/>
                        </a:spcBef>
                        <a:spcAft>
                          <a:spcPts val="60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a:ln>
                            <a:noFill/>
                          </a:ln>
                          <a:solidFill>
                            <a:srgbClr val="25359C"/>
                          </a:solidFill>
                          <a:effectLst/>
                          <a:uLnTx/>
                          <a:uFillTx/>
                          <a:latin typeface="Calibri" panose="020F0502020204030204" pitchFamily="34" charset="0"/>
                          <a:ea typeface="+mn-ea"/>
                          <a:cs typeface="Times New Roman" panose="02020603050405020304" pitchFamily="18" charset="0"/>
                        </a:rPr>
                        <a:t>For procedures &amp; reporting for new business setup, including M&amp;A</a:t>
                      </a:r>
                    </a:p>
                    <a:p>
                      <a:pPr marL="168275" marR="0" lvl="0" indent="-168275" algn="l" defTabSz="914400" rtl="0" eaLnBrk="1" fontAlgn="auto" latinLnBrk="0" hangingPunct="1">
                        <a:lnSpc>
                          <a:spcPct val="100000"/>
                        </a:lnSpc>
                        <a:spcBef>
                          <a:spcPts val="0"/>
                        </a:spcBef>
                        <a:spcAft>
                          <a:spcPts val="60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a:ln>
                            <a:noFill/>
                          </a:ln>
                          <a:solidFill>
                            <a:srgbClr val="25359C"/>
                          </a:solidFill>
                          <a:effectLst/>
                          <a:uLnTx/>
                          <a:uFillTx/>
                          <a:latin typeface="Calibri" panose="020F0502020204030204" pitchFamily="34" charset="0"/>
                          <a:ea typeface="+mn-ea"/>
                          <a:cs typeface="Times New Roman" panose="02020603050405020304" pitchFamily="18" charset="0"/>
                        </a:rPr>
                        <a:t>Technology &amp; support</a:t>
                      </a:r>
                      <a:endParaRPr lang="en-US" dirty="0"/>
                    </a:p>
                  </a:txBody>
                  <a:tcPr marL="182880" marT="91440">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7120048"/>
                  </a:ext>
                </a:extLst>
              </a:tr>
            </a:tbl>
          </a:graphicData>
        </a:graphic>
      </p:graphicFrame>
      <p:sp>
        <p:nvSpPr>
          <p:cNvPr id="2" name="Title 1">
            <a:extLst>
              <a:ext uri="{FF2B5EF4-FFF2-40B4-BE49-F238E27FC236}">
                <a16:creationId xmlns:a16="http://schemas.microsoft.com/office/drawing/2014/main" id="{127C2FB5-5014-AD2C-32AF-BEF480806886}"/>
              </a:ext>
            </a:extLst>
          </p:cNvPr>
          <p:cNvSpPr>
            <a:spLocks noGrp="1"/>
          </p:cNvSpPr>
          <p:nvPr>
            <p:ph type="title"/>
          </p:nvPr>
        </p:nvSpPr>
        <p:spPr>
          <a:xfrm>
            <a:off x="233915" y="281039"/>
            <a:ext cx="10939200" cy="346249"/>
          </a:xfrm>
        </p:spPr>
        <p:txBody>
          <a:bodyPr/>
          <a:lstStyle/>
          <a:p>
            <a:r>
              <a:rPr lang="en-US" dirty="0"/>
              <a:t>Segment Support Responsibilities</a:t>
            </a:r>
          </a:p>
        </p:txBody>
      </p:sp>
      <p:sp>
        <p:nvSpPr>
          <p:cNvPr id="15" name="TextBox 14">
            <a:extLst>
              <a:ext uri="{FF2B5EF4-FFF2-40B4-BE49-F238E27FC236}">
                <a16:creationId xmlns:a16="http://schemas.microsoft.com/office/drawing/2014/main" id="{6D089548-A729-7363-8ABA-AAADD9C00B0F}"/>
              </a:ext>
            </a:extLst>
          </p:cNvPr>
          <p:cNvSpPr txBox="1"/>
          <p:nvPr/>
        </p:nvSpPr>
        <p:spPr>
          <a:xfrm>
            <a:off x="7444068" y="2011848"/>
            <a:ext cx="1124606" cy="336482"/>
          </a:xfrm>
          <a:prstGeom prst="rect">
            <a:avLst/>
          </a:prstGeom>
          <a:noFill/>
        </p:spPr>
        <p:txBody>
          <a:bodyPr wrap="square">
            <a:spAutoFit/>
          </a:bodyPr>
          <a:lstStyle/>
          <a:p>
            <a:pPr marL="168275" marR="0" lvl="0" indent="-168275" algn="l" defTabSz="914400" rtl="0" eaLnBrk="1" fontAlgn="auto" latinLnBrk="0" hangingPunct="1">
              <a:lnSpc>
                <a:spcPct val="100000"/>
              </a:lnSpc>
              <a:spcBef>
                <a:spcPts val="0"/>
              </a:spcBef>
              <a:spcAft>
                <a:spcPts val="30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P&amp;L</a:t>
            </a:r>
          </a:p>
        </p:txBody>
      </p:sp>
      <p:sp>
        <p:nvSpPr>
          <p:cNvPr id="16" name="TextBox 15">
            <a:extLst>
              <a:ext uri="{FF2B5EF4-FFF2-40B4-BE49-F238E27FC236}">
                <a16:creationId xmlns:a16="http://schemas.microsoft.com/office/drawing/2014/main" id="{2A3FE202-8916-4F15-E7DE-412979F5A491}"/>
              </a:ext>
            </a:extLst>
          </p:cNvPr>
          <p:cNvSpPr txBox="1"/>
          <p:nvPr/>
        </p:nvSpPr>
        <p:spPr>
          <a:xfrm>
            <a:off x="8232059" y="2011848"/>
            <a:ext cx="1666458" cy="338554"/>
          </a:xfrm>
          <a:prstGeom prst="rect">
            <a:avLst/>
          </a:prstGeom>
          <a:noFill/>
        </p:spPr>
        <p:txBody>
          <a:bodyPr wrap="square">
            <a:spAutoFit/>
          </a:bodyPr>
          <a:lstStyle/>
          <a:p>
            <a:pPr marL="168275" marR="0" lvl="0" indent="-168275" algn="l" defTabSz="914400" rtl="0" eaLnBrk="1" fontAlgn="auto" latinLnBrk="0" hangingPunct="1">
              <a:lnSpc>
                <a:spcPct val="100000"/>
              </a:lnSpc>
              <a:spcBef>
                <a:spcPts val="0"/>
              </a:spcBef>
              <a:spcAft>
                <a:spcPts val="30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Balance Sheet</a:t>
            </a:r>
          </a:p>
        </p:txBody>
      </p:sp>
      <p:sp>
        <p:nvSpPr>
          <p:cNvPr id="17" name="TextBox 16">
            <a:extLst>
              <a:ext uri="{FF2B5EF4-FFF2-40B4-BE49-F238E27FC236}">
                <a16:creationId xmlns:a16="http://schemas.microsoft.com/office/drawing/2014/main" id="{04C60D12-B7B6-2F95-C766-6EE2595CD4F8}"/>
              </a:ext>
            </a:extLst>
          </p:cNvPr>
          <p:cNvSpPr txBox="1"/>
          <p:nvPr/>
        </p:nvSpPr>
        <p:spPr>
          <a:xfrm>
            <a:off x="9732577" y="2011848"/>
            <a:ext cx="1918138" cy="338554"/>
          </a:xfrm>
          <a:prstGeom prst="rect">
            <a:avLst/>
          </a:prstGeom>
          <a:noFill/>
        </p:spPr>
        <p:txBody>
          <a:bodyPr wrap="square">
            <a:spAutoFit/>
          </a:bodyPr>
          <a:lstStyle/>
          <a:p>
            <a:pPr marL="168275" marR="0" lvl="0" indent="-168275" algn="l" defTabSz="914400" rtl="0" eaLnBrk="1" fontAlgn="auto" latinLnBrk="0" hangingPunct="1">
              <a:lnSpc>
                <a:spcPct val="100000"/>
              </a:lnSpc>
              <a:spcBef>
                <a:spcPts val="0"/>
              </a:spcBef>
              <a:spcAft>
                <a:spcPts val="300"/>
              </a:spcAft>
              <a:buClr>
                <a:srgbClr val="199CDA">
                  <a:lumMod val="75000"/>
                </a:srgbClr>
              </a:buClr>
              <a:buSzTx/>
              <a:buFont typeface="Wingdings" panose="05000000000000000000" pitchFamily="2" charset="2"/>
              <a:buChar char="§"/>
              <a:tabLst/>
              <a:defRPr/>
            </a:pPr>
            <a:r>
              <a:rPr kumimoji="0" lang="en-US" sz="1600" b="0" i="0" u="none" strike="noStrike" kern="100" cap="none" spc="0" normalizeH="0" baseline="0" noProof="0" dirty="0">
                <a:ln>
                  <a:noFill/>
                </a:ln>
                <a:solidFill>
                  <a:srgbClr val="25359C"/>
                </a:solidFill>
                <a:effectLst/>
                <a:uLnTx/>
                <a:uFillTx/>
                <a:latin typeface="Calibri" panose="020F0502020204030204" pitchFamily="34" charset="0"/>
                <a:ea typeface="+mn-ea"/>
                <a:cs typeface="Times New Roman" panose="02020603050405020304" pitchFamily="18" charset="0"/>
              </a:rPr>
              <a:t>SG&amp;A Activity</a:t>
            </a:r>
          </a:p>
        </p:txBody>
      </p:sp>
      <p:pic>
        <p:nvPicPr>
          <p:cNvPr id="23" name="Graphic 22" descr="Closed book with solid fill">
            <a:extLst>
              <a:ext uri="{FF2B5EF4-FFF2-40B4-BE49-F238E27FC236}">
                <a16:creationId xmlns:a16="http://schemas.microsoft.com/office/drawing/2014/main" id="{AAEEE0B0-27F9-802D-2867-17EA5EA5BF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3530" y="2834908"/>
            <a:ext cx="477679" cy="477679"/>
          </a:xfrm>
          <a:prstGeom prst="rect">
            <a:avLst/>
          </a:prstGeom>
        </p:spPr>
      </p:pic>
      <p:grpSp>
        <p:nvGrpSpPr>
          <p:cNvPr id="46" name="Group 45">
            <a:extLst>
              <a:ext uri="{FF2B5EF4-FFF2-40B4-BE49-F238E27FC236}">
                <a16:creationId xmlns:a16="http://schemas.microsoft.com/office/drawing/2014/main" id="{92DF82D1-B51B-39EE-D38B-33987B10F8DB}"/>
              </a:ext>
            </a:extLst>
          </p:cNvPr>
          <p:cNvGrpSpPr/>
          <p:nvPr/>
        </p:nvGrpSpPr>
        <p:grpSpPr>
          <a:xfrm>
            <a:off x="4642946" y="590818"/>
            <a:ext cx="2326276" cy="1086071"/>
            <a:chOff x="4685479" y="595426"/>
            <a:chExt cx="2326276" cy="1086071"/>
          </a:xfrm>
        </p:grpSpPr>
        <p:grpSp>
          <p:nvGrpSpPr>
            <p:cNvPr id="45" name="Group 44">
              <a:extLst>
                <a:ext uri="{FF2B5EF4-FFF2-40B4-BE49-F238E27FC236}">
                  <a16:creationId xmlns:a16="http://schemas.microsoft.com/office/drawing/2014/main" id="{60470EC3-7E97-CD82-513B-DA619BE5DF82}"/>
                </a:ext>
              </a:extLst>
            </p:cNvPr>
            <p:cNvGrpSpPr/>
            <p:nvPr/>
          </p:nvGrpSpPr>
          <p:grpSpPr>
            <a:xfrm>
              <a:off x="5113427" y="595426"/>
              <a:ext cx="1470380" cy="734692"/>
              <a:chOff x="5227711" y="574160"/>
              <a:chExt cx="1470380" cy="734692"/>
            </a:xfrm>
          </p:grpSpPr>
          <p:pic>
            <p:nvPicPr>
              <p:cNvPr id="42" name="Graphic 41" descr="User with solid fill">
                <a:extLst>
                  <a:ext uri="{FF2B5EF4-FFF2-40B4-BE49-F238E27FC236}">
                    <a16:creationId xmlns:a16="http://schemas.microsoft.com/office/drawing/2014/main" id="{844A23D2-9EDB-0CBE-D2B2-888CFAA447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27711" y="574160"/>
                <a:ext cx="734692" cy="734692"/>
              </a:xfrm>
              <a:prstGeom prst="rect">
                <a:avLst/>
              </a:prstGeom>
            </p:spPr>
          </p:pic>
          <p:pic>
            <p:nvPicPr>
              <p:cNvPr id="44" name="Graphic 43" descr="User with solid fill">
                <a:extLst>
                  <a:ext uri="{FF2B5EF4-FFF2-40B4-BE49-F238E27FC236}">
                    <a16:creationId xmlns:a16="http://schemas.microsoft.com/office/drawing/2014/main" id="{3399DB37-4C3A-A50D-92E1-98B647E44B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3399" y="574160"/>
                <a:ext cx="734692" cy="734692"/>
              </a:xfrm>
              <a:prstGeom prst="rect">
                <a:avLst/>
              </a:prstGeom>
            </p:spPr>
          </p:pic>
          <p:pic>
            <p:nvPicPr>
              <p:cNvPr id="43" name="Graphic 42" descr="User with solid fill">
                <a:extLst>
                  <a:ext uri="{FF2B5EF4-FFF2-40B4-BE49-F238E27FC236}">
                    <a16:creationId xmlns:a16="http://schemas.microsoft.com/office/drawing/2014/main" id="{26FF2DC3-1B03-CF58-5598-C18893489E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95555" y="574160"/>
                <a:ext cx="734692" cy="734692"/>
              </a:xfrm>
              <a:prstGeom prst="rect">
                <a:avLst/>
              </a:prstGeom>
            </p:spPr>
          </p:pic>
        </p:grpSp>
        <p:grpSp>
          <p:nvGrpSpPr>
            <p:cNvPr id="40" name="Group 39">
              <a:extLst>
                <a:ext uri="{FF2B5EF4-FFF2-40B4-BE49-F238E27FC236}">
                  <a16:creationId xmlns:a16="http://schemas.microsoft.com/office/drawing/2014/main" id="{16D7ED37-6BFA-55F9-A6E6-DE015CB41AF9}"/>
                </a:ext>
              </a:extLst>
            </p:cNvPr>
            <p:cNvGrpSpPr/>
            <p:nvPr/>
          </p:nvGrpSpPr>
          <p:grpSpPr>
            <a:xfrm>
              <a:off x="4685479" y="1096722"/>
              <a:ext cx="2326276" cy="584775"/>
              <a:chOff x="4887497" y="1088814"/>
              <a:chExt cx="2326276" cy="584775"/>
            </a:xfrm>
          </p:grpSpPr>
          <p:sp>
            <p:nvSpPr>
              <p:cNvPr id="25" name="Rectangle: Rounded Corners 24">
                <a:extLst>
                  <a:ext uri="{FF2B5EF4-FFF2-40B4-BE49-F238E27FC236}">
                    <a16:creationId xmlns:a16="http://schemas.microsoft.com/office/drawing/2014/main" id="{2C57EB26-EA51-5E48-9AB0-00E70C557661}"/>
                  </a:ext>
                </a:extLst>
              </p:cNvPr>
              <p:cNvSpPr/>
              <p:nvPr/>
            </p:nvSpPr>
            <p:spPr>
              <a:xfrm>
                <a:off x="4887497" y="1139336"/>
                <a:ext cx="2326276" cy="484913"/>
              </a:xfrm>
              <a:prstGeom prst="roundRect">
                <a:avLst/>
              </a:prstGeom>
              <a:solidFill>
                <a:schemeClr val="bg1"/>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58232D8A-EACD-7FE5-0F75-2EF7D5B9C30D}"/>
                  </a:ext>
                </a:extLst>
              </p:cNvPr>
              <p:cNvSpPr txBox="1"/>
              <p:nvPr/>
            </p:nvSpPr>
            <p:spPr>
              <a:xfrm>
                <a:off x="4917140" y="1088814"/>
                <a:ext cx="22966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99CDA">
                        <a:lumMod val="75000"/>
                      </a:srgbClr>
                    </a:solidFill>
                    <a:effectLst/>
                    <a:uLnTx/>
                    <a:uFillTx/>
                    <a:latin typeface="Sansa Pro Bd" panose="02000000000000000000" pitchFamily="50" charset="0"/>
                    <a:ea typeface="+mn-ea"/>
                    <a:cs typeface="+mn-cs"/>
                  </a:rPr>
                  <a:t>One Team</a:t>
                </a:r>
              </a:p>
            </p:txBody>
          </p:sp>
        </p:grpSp>
      </p:grpSp>
      <p:pic>
        <p:nvPicPr>
          <p:cNvPr id="27" name="Graphic 26" descr="Calligraphy Pen with solid fill">
            <a:extLst>
              <a:ext uri="{FF2B5EF4-FFF2-40B4-BE49-F238E27FC236}">
                <a16:creationId xmlns:a16="http://schemas.microsoft.com/office/drawing/2014/main" id="{52AB95DE-D599-AF46-90A3-CC4C13344C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637940" y="2858750"/>
            <a:ext cx="477679" cy="477679"/>
          </a:xfrm>
          <a:prstGeom prst="rect">
            <a:avLst/>
          </a:prstGeom>
        </p:spPr>
      </p:pic>
      <p:pic>
        <p:nvPicPr>
          <p:cNvPr id="33" name="Graphic 32" descr="Scales of justice with solid fill">
            <a:extLst>
              <a:ext uri="{FF2B5EF4-FFF2-40B4-BE49-F238E27FC236}">
                <a16:creationId xmlns:a16="http://schemas.microsoft.com/office/drawing/2014/main" id="{9A47084F-F330-4D5F-1B75-C4D4B722B4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8675" y="2834908"/>
            <a:ext cx="568343" cy="568343"/>
          </a:xfrm>
          <a:prstGeom prst="rect">
            <a:avLst/>
          </a:prstGeom>
        </p:spPr>
      </p:pic>
      <p:pic>
        <p:nvPicPr>
          <p:cNvPr id="35" name="Graphic 34" descr="Clipboard Checked with solid fill">
            <a:extLst>
              <a:ext uri="{FF2B5EF4-FFF2-40B4-BE49-F238E27FC236}">
                <a16:creationId xmlns:a16="http://schemas.microsoft.com/office/drawing/2014/main" id="{EFCD0C3A-E59D-1B6A-185B-6E561D3DDC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03935" y="2775240"/>
            <a:ext cx="548640" cy="548640"/>
          </a:xfrm>
          <a:prstGeom prst="rect">
            <a:avLst/>
          </a:prstGeom>
        </p:spPr>
      </p:pic>
      <p:pic>
        <p:nvPicPr>
          <p:cNvPr id="37" name="Graphic 36" descr="Handshake with solid fill">
            <a:extLst>
              <a:ext uri="{FF2B5EF4-FFF2-40B4-BE49-F238E27FC236}">
                <a16:creationId xmlns:a16="http://schemas.microsoft.com/office/drawing/2014/main" id="{16C054A3-B8B6-802A-0990-E456400DAD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29492" y="2748966"/>
            <a:ext cx="664535" cy="664535"/>
          </a:xfrm>
          <a:prstGeom prst="rect">
            <a:avLst/>
          </a:prstGeom>
        </p:spPr>
      </p:pic>
      <p:sp>
        <p:nvSpPr>
          <p:cNvPr id="4" name="TextBox 3">
            <a:extLst>
              <a:ext uri="{FF2B5EF4-FFF2-40B4-BE49-F238E27FC236}">
                <a16:creationId xmlns:a16="http://schemas.microsoft.com/office/drawing/2014/main" id="{E05280A4-5FF4-936A-D7D4-91F25613D4AC}"/>
              </a:ext>
            </a:extLst>
          </p:cNvPr>
          <p:cNvSpPr txBox="1"/>
          <p:nvPr/>
        </p:nvSpPr>
        <p:spPr>
          <a:xfrm>
            <a:off x="4951192" y="1818549"/>
            <a:ext cx="249650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Align with the NorAm Segment Structure…</a:t>
            </a:r>
          </a:p>
        </p:txBody>
      </p:sp>
      <p:sp>
        <p:nvSpPr>
          <p:cNvPr id="3" name="Footer Placeholder 2">
            <a:extLst>
              <a:ext uri="{FF2B5EF4-FFF2-40B4-BE49-F238E27FC236}">
                <a16:creationId xmlns:a16="http://schemas.microsoft.com/office/drawing/2014/main" id="{741EF894-C50B-61B9-EADD-FE91D5464264}"/>
              </a:ext>
            </a:extLst>
          </p:cNvPr>
          <p:cNvSpPr>
            <a:spLocks noGrp="1"/>
          </p:cNvSpPr>
          <p:nvPr>
            <p:ph type="ftr" sz="quarter" idx="14"/>
          </p:nvPr>
        </p:nvSpPr>
        <p:spPr/>
        <p:txBody>
          <a:bodyPr/>
          <a:lstStyle/>
          <a:p>
            <a:r>
              <a:rPr lang="en-US"/>
              <a:t>Unit Controller Call Series © Sodexo, February 2024.  All rights Reserved</a:t>
            </a:r>
            <a:endParaRPr lang="en-AU"/>
          </a:p>
        </p:txBody>
      </p:sp>
    </p:spTree>
    <p:extLst>
      <p:ext uri="{BB962C8B-B14F-4D97-AF65-F5344CB8AC3E}">
        <p14:creationId xmlns:p14="http://schemas.microsoft.com/office/powerpoint/2010/main" val="105058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63">
            <a:extLst>
              <a:ext uri="{FF2B5EF4-FFF2-40B4-BE49-F238E27FC236}">
                <a16:creationId xmlns:a16="http://schemas.microsoft.com/office/drawing/2014/main" id="{C6DA045F-A9B0-9EF1-7C18-856D81FCCD79}"/>
              </a:ext>
            </a:extLst>
          </p:cNvPr>
          <p:cNvCxnSpPr>
            <a:cxnSpLocks/>
          </p:cNvCxnSpPr>
          <p:nvPr/>
        </p:nvCxnSpPr>
        <p:spPr bwMode="auto">
          <a:xfrm>
            <a:off x="936965" y="1302507"/>
            <a:ext cx="42100" cy="1737360"/>
          </a:xfrm>
          <a:prstGeom prst="straightConnector1">
            <a:avLst/>
          </a:prstGeom>
          <a:ln w="57150">
            <a:solidFill>
              <a:schemeClr val="bg2"/>
            </a:solidFill>
            <a:round/>
            <a:headEnd type="none" w="sm" len="sm"/>
            <a:tailEnd type="none" w="sm" len="sm"/>
          </a:ln>
        </p:spPr>
        <p:style>
          <a:lnRef idx="1">
            <a:schemeClr val="accent6"/>
          </a:lnRef>
          <a:fillRef idx="0">
            <a:schemeClr val="accent6"/>
          </a:fillRef>
          <a:effectRef idx="0">
            <a:schemeClr val="accent6"/>
          </a:effectRef>
          <a:fontRef idx="minor">
            <a:schemeClr val="tx1"/>
          </a:fontRef>
        </p:style>
      </p:cxnSp>
      <p:cxnSp>
        <p:nvCxnSpPr>
          <p:cNvPr id="8" name="Straight Connector 63">
            <a:extLst>
              <a:ext uri="{FF2B5EF4-FFF2-40B4-BE49-F238E27FC236}">
                <a16:creationId xmlns:a16="http://schemas.microsoft.com/office/drawing/2014/main" id="{B40E217B-71CE-6BB3-5CD6-4CC630BB2E1D}"/>
              </a:ext>
            </a:extLst>
          </p:cNvPr>
          <p:cNvCxnSpPr>
            <a:cxnSpLocks/>
          </p:cNvCxnSpPr>
          <p:nvPr/>
        </p:nvCxnSpPr>
        <p:spPr bwMode="auto">
          <a:xfrm>
            <a:off x="10658503" y="1303500"/>
            <a:ext cx="0" cy="2146822"/>
          </a:xfrm>
          <a:prstGeom prst="straightConnector1">
            <a:avLst/>
          </a:prstGeom>
          <a:ln w="57150">
            <a:solidFill>
              <a:schemeClr val="bg2"/>
            </a:solidFill>
            <a:round/>
            <a:headEnd type="none" w="sm" len="sm"/>
            <a:tailEnd type="none" w="sm" len="sm"/>
          </a:ln>
        </p:spPr>
        <p:style>
          <a:lnRef idx="1">
            <a:schemeClr val="accent6"/>
          </a:lnRef>
          <a:fillRef idx="0">
            <a:schemeClr val="accent6"/>
          </a:fillRef>
          <a:effectRef idx="0">
            <a:schemeClr val="accent6"/>
          </a:effectRef>
          <a:fontRef idx="minor">
            <a:schemeClr val="tx1"/>
          </a:fontRef>
        </p:style>
      </p:cxnSp>
      <p:cxnSp>
        <p:nvCxnSpPr>
          <p:cNvPr id="15" name="Straight Connector 63">
            <a:extLst>
              <a:ext uri="{FF2B5EF4-FFF2-40B4-BE49-F238E27FC236}">
                <a16:creationId xmlns:a16="http://schemas.microsoft.com/office/drawing/2014/main" id="{47D3C28B-2DBC-485C-30B6-9A797A4F0F9D}"/>
              </a:ext>
            </a:extLst>
          </p:cNvPr>
          <p:cNvCxnSpPr>
            <a:cxnSpLocks/>
          </p:cNvCxnSpPr>
          <p:nvPr/>
        </p:nvCxnSpPr>
        <p:spPr bwMode="auto">
          <a:xfrm flipH="1">
            <a:off x="2923478" y="1270983"/>
            <a:ext cx="8141" cy="3200400"/>
          </a:xfrm>
          <a:prstGeom prst="straightConnector1">
            <a:avLst/>
          </a:prstGeom>
          <a:ln w="57150">
            <a:solidFill>
              <a:schemeClr val="bg2"/>
            </a:solidFill>
            <a:round/>
            <a:headEnd type="none" w="sm" len="sm"/>
            <a:tailEnd type="none" w="sm" len="sm"/>
          </a:ln>
        </p:spPr>
        <p:style>
          <a:lnRef idx="1">
            <a:schemeClr val="accent6"/>
          </a:lnRef>
          <a:fillRef idx="0">
            <a:schemeClr val="accent6"/>
          </a:fillRef>
          <a:effectRef idx="0">
            <a:schemeClr val="accent6"/>
          </a:effectRef>
          <a:fontRef idx="minor">
            <a:schemeClr val="tx1"/>
          </a:fontRef>
        </p:style>
      </p:cxnSp>
      <p:cxnSp>
        <p:nvCxnSpPr>
          <p:cNvPr id="16" name="Straight Connector 63">
            <a:extLst>
              <a:ext uri="{FF2B5EF4-FFF2-40B4-BE49-F238E27FC236}">
                <a16:creationId xmlns:a16="http://schemas.microsoft.com/office/drawing/2014/main" id="{EEBDE981-9452-45CA-0A68-FD3938077B30}"/>
              </a:ext>
            </a:extLst>
          </p:cNvPr>
          <p:cNvCxnSpPr>
            <a:cxnSpLocks/>
          </p:cNvCxnSpPr>
          <p:nvPr/>
        </p:nvCxnSpPr>
        <p:spPr bwMode="auto">
          <a:xfrm>
            <a:off x="4938987" y="1336003"/>
            <a:ext cx="33726" cy="2011680"/>
          </a:xfrm>
          <a:prstGeom prst="straightConnector1">
            <a:avLst/>
          </a:prstGeom>
          <a:ln w="57150">
            <a:solidFill>
              <a:schemeClr val="bg2"/>
            </a:solidFill>
            <a:round/>
            <a:headEnd type="none" w="sm" len="sm"/>
            <a:tailEnd type="none" w="sm" len="sm"/>
          </a:ln>
        </p:spPr>
        <p:style>
          <a:lnRef idx="1">
            <a:schemeClr val="accent6"/>
          </a:lnRef>
          <a:fillRef idx="0">
            <a:schemeClr val="accent6"/>
          </a:fillRef>
          <a:effectRef idx="0">
            <a:schemeClr val="accent6"/>
          </a:effectRef>
          <a:fontRef idx="minor">
            <a:schemeClr val="tx1"/>
          </a:fontRef>
        </p:style>
      </p:cxnSp>
      <p:cxnSp>
        <p:nvCxnSpPr>
          <p:cNvPr id="25" name="Straight Connector 63">
            <a:extLst>
              <a:ext uri="{FF2B5EF4-FFF2-40B4-BE49-F238E27FC236}">
                <a16:creationId xmlns:a16="http://schemas.microsoft.com/office/drawing/2014/main" id="{277D68F4-42C9-F7D8-F30B-B1AB72616CB2}"/>
              </a:ext>
            </a:extLst>
          </p:cNvPr>
          <p:cNvCxnSpPr>
            <a:cxnSpLocks/>
            <a:endCxn id="233" idx="2"/>
          </p:cNvCxnSpPr>
          <p:nvPr/>
        </p:nvCxnSpPr>
        <p:spPr bwMode="auto">
          <a:xfrm>
            <a:off x="8837279" y="1303500"/>
            <a:ext cx="8606" cy="2318062"/>
          </a:xfrm>
          <a:prstGeom prst="straightConnector1">
            <a:avLst/>
          </a:prstGeom>
          <a:ln w="57150">
            <a:solidFill>
              <a:schemeClr val="bg2"/>
            </a:solidFill>
            <a:round/>
            <a:headEnd type="none" w="sm" len="sm"/>
            <a:tailEnd type="none" w="sm" len="sm"/>
          </a:ln>
        </p:spPr>
        <p:style>
          <a:lnRef idx="1">
            <a:schemeClr val="accent6"/>
          </a:lnRef>
          <a:fillRef idx="0">
            <a:schemeClr val="accent6"/>
          </a:fillRef>
          <a:effectRef idx="0">
            <a:schemeClr val="accent6"/>
          </a:effectRef>
          <a:fontRef idx="minor">
            <a:schemeClr val="tx1"/>
          </a:fontRef>
        </p:style>
      </p:cxnSp>
      <p:sp>
        <p:nvSpPr>
          <p:cNvPr id="120" name="Titre 8">
            <a:extLst>
              <a:ext uri="{FF2B5EF4-FFF2-40B4-BE49-F238E27FC236}">
                <a16:creationId xmlns:a16="http://schemas.microsoft.com/office/drawing/2014/main" id="{FA7B0981-82D8-437E-B015-EF6C6C27E56C}"/>
              </a:ext>
            </a:extLst>
          </p:cNvPr>
          <p:cNvSpPr txBox="1">
            <a:spLocks/>
          </p:cNvSpPr>
          <p:nvPr/>
        </p:nvSpPr>
        <p:spPr>
          <a:xfrm>
            <a:off x="406622" y="119155"/>
            <a:ext cx="4116978" cy="692497"/>
          </a:xfrm>
          <a:prstGeom prst="rect">
            <a:avLst/>
          </a:prstGeom>
        </p:spPr>
        <p:txBody>
          <a:bodyPr vert="horz" wrap="square" lIns="0" tIns="0" rIns="0" bIns="0" rtlCol="0" anchor="ctr">
            <a:spAutoFit/>
          </a:bodyPr>
          <a:lst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500" b="1" i="0" u="none" strike="noStrike" kern="1200" cap="none" spc="0" normalizeH="0" baseline="0" noProof="0">
                <a:ln>
                  <a:noFill/>
                </a:ln>
                <a:solidFill>
                  <a:srgbClr val="283897"/>
                </a:solidFill>
                <a:effectLst/>
                <a:uLnTx/>
                <a:uFillTx/>
                <a:latin typeface="Arial" panose="020B0604020202020204"/>
                <a:ea typeface="+mj-ea"/>
                <a:cs typeface="+mj-cs"/>
              </a:rPr>
              <a:t>Record to Report (R2R) Segment Support</a:t>
            </a:r>
            <a:endParaRPr kumimoji="0" lang="fr-FR" sz="2500" b="1" i="0" u="none" strike="noStrike" kern="1200" cap="none" spc="0" normalizeH="0" baseline="0" noProof="0">
              <a:ln>
                <a:noFill/>
              </a:ln>
              <a:solidFill>
                <a:srgbClr val="283897"/>
              </a:solidFill>
              <a:effectLst/>
              <a:uLnTx/>
              <a:uFillTx/>
              <a:latin typeface="Arial" panose="020B0604020202020204"/>
              <a:ea typeface="+mj-ea"/>
              <a:cs typeface="+mj-cs"/>
            </a:endParaRPr>
          </a:p>
        </p:txBody>
      </p:sp>
      <p:sp>
        <p:nvSpPr>
          <p:cNvPr id="6" name="TextBox 5">
            <a:extLst>
              <a:ext uri="{FF2B5EF4-FFF2-40B4-BE49-F238E27FC236}">
                <a16:creationId xmlns:a16="http://schemas.microsoft.com/office/drawing/2014/main" id="{FC7E9AFA-EFF4-08D0-62AD-099E68B7F830}"/>
              </a:ext>
            </a:extLst>
          </p:cNvPr>
          <p:cNvSpPr txBox="1"/>
          <p:nvPr/>
        </p:nvSpPr>
        <p:spPr>
          <a:xfrm>
            <a:off x="6096000" y="615022"/>
            <a:ext cx="1545480" cy="307777"/>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2A295C"/>
                </a:solidFill>
                <a:effectLst/>
                <a:uLnTx/>
                <a:uFillTx/>
                <a:latin typeface="Arial" charset="0"/>
                <a:ea typeface="+mn-ea"/>
                <a:cs typeface="+mn-cs"/>
              </a:rPr>
              <a:t>Lynn Valentine</a:t>
            </a:r>
          </a:p>
        </p:txBody>
      </p:sp>
      <p:cxnSp>
        <p:nvCxnSpPr>
          <p:cNvPr id="87" name="Straight Connector 63">
            <a:extLst>
              <a:ext uri="{FF2B5EF4-FFF2-40B4-BE49-F238E27FC236}">
                <a16:creationId xmlns:a16="http://schemas.microsoft.com/office/drawing/2014/main" id="{EAA1129C-2D2A-786B-DFF8-6DE0A24A8130}"/>
              </a:ext>
            </a:extLst>
          </p:cNvPr>
          <p:cNvCxnSpPr>
            <a:cxnSpLocks/>
          </p:cNvCxnSpPr>
          <p:nvPr/>
        </p:nvCxnSpPr>
        <p:spPr bwMode="auto">
          <a:xfrm flipV="1">
            <a:off x="884524" y="1261773"/>
            <a:ext cx="9833412" cy="25957"/>
          </a:xfrm>
          <a:prstGeom prst="straightConnector1">
            <a:avLst/>
          </a:prstGeom>
          <a:ln w="57150">
            <a:solidFill>
              <a:schemeClr val="bg2"/>
            </a:solidFill>
            <a:round/>
            <a:headEnd type="none" w="sm" len="sm"/>
            <a:tailEnd type="none" w="sm" len="sm"/>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6BD61E35-E41B-3173-9DD9-772CCA7EEFA9}"/>
              </a:ext>
            </a:extLst>
          </p:cNvPr>
          <p:cNvSpPr txBox="1"/>
          <p:nvPr/>
        </p:nvSpPr>
        <p:spPr>
          <a:xfrm>
            <a:off x="3320655" y="1017891"/>
            <a:ext cx="25760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8" name="Group 17">
            <a:extLst>
              <a:ext uri="{FF2B5EF4-FFF2-40B4-BE49-F238E27FC236}">
                <a16:creationId xmlns:a16="http://schemas.microsoft.com/office/drawing/2014/main" id="{190B3D09-2913-E995-ADB4-8E90CB4BA3B4}"/>
              </a:ext>
            </a:extLst>
          </p:cNvPr>
          <p:cNvGrpSpPr/>
          <p:nvPr/>
        </p:nvGrpSpPr>
        <p:grpSpPr>
          <a:xfrm>
            <a:off x="5186125" y="144218"/>
            <a:ext cx="837567" cy="969080"/>
            <a:chOff x="2210143" y="1917136"/>
            <a:chExt cx="837567" cy="969080"/>
          </a:xfrm>
        </p:grpSpPr>
        <p:sp>
          <p:nvSpPr>
            <p:cNvPr id="21" name="Rounded Rectangle 95">
              <a:extLst>
                <a:ext uri="{FF2B5EF4-FFF2-40B4-BE49-F238E27FC236}">
                  <a16:creationId xmlns:a16="http://schemas.microsoft.com/office/drawing/2014/main" id="{1AE7D479-006D-43C6-1A66-017EE3EC25F4}"/>
                </a:ext>
              </a:extLst>
            </p:cNvPr>
            <p:cNvSpPr/>
            <p:nvPr/>
          </p:nvSpPr>
          <p:spPr bwMode="auto">
            <a:xfrm>
              <a:off x="2210143" y="1917136"/>
              <a:ext cx="821662" cy="969080"/>
            </a:xfrm>
            <a:prstGeom prst="roundRect">
              <a:avLst>
                <a:gd name="adj" fmla="val 7346"/>
              </a:avLst>
            </a:prstGeom>
            <a:solidFill>
              <a:schemeClr val="bg1"/>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2" name="Group 21">
              <a:extLst>
                <a:ext uri="{FF2B5EF4-FFF2-40B4-BE49-F238E27FC236}">
                  <a16:creationId xmlns:a16="http://schemas.microsoft.com/office/drawing/2014/main" id="{CA478B49-5F7C-8E6D-0F04-B7BD143A6E67}"/>
                </a:ext>
              </a:extLst>
            </p:cNvPr>
            <p:cNvGrpSpPr/>
            <p:nvPr/>
          </p:nvGrpSpPr>
          <p:grpSpPr>
            <a:xfrm>
              <a:off x="2225413" y="1977033"/>
              <a:ext cx="822297" cy="878130"/>
              <a:chOff x="2225413" y="1977033"/>
              <a:chExt cx="822297" cy="878130"/>
            </a:xfrm>
          </p:grpSpPr>
          <p:pic>
            <p:nvPicPr>
              <p:cNvPr id="23" name="Picture 22">
                <a:extLst>
                  <a:ext uri="{FF2B5EF4-FFF2-40B4-BE49-F238E27FC236}">
                    <a16:creationId xmlns:a16="http://schemas.microsoft.com/office/drawing/2014/main" id="{45E5E759-7301-98C1-62FC-6C2DFF79D307}"/>
                  </a:ext>
                </a:extLst>
              </p:cNvPr>
              <p:cNvPicPr>
                <a:picLocks noChangeAspect="1"/>
              </p:cNvPicPr>
              <p:nvPr/>
            </p:nvPicPr>
            <p:blipFill>
              <a:blip r:embed="rId3"/>
              <a:stretch>
                <a:fillRect/>
              </a:stretch>
            </p:blipFill>
            <p:spPr>
              <a:xfrm>
                <a:off x="2249189" y="2070228"/>
                <a:ext cx="782616" cy="784935"/>
              </a:xfrm>
              <a:prstGeom prst="rect">
                <a:avLst/>
              </a:prstGeom>
            </p:spPr>
          </p:pic>
          <p:sp>
            <p:nvSpPr>
              <p:cNvPr id="24" name="Rectangle 23">
                <a:extLst>
                  <a:ext uri="{FF2B5EF4-FFF2-40B4-BE49-F238E27FC236}">
                    <a16:creationId xmlns:a16="http://schemas.microsoft.com/office/drawing/2014/main" id="{85479F5C-B4F7-CEE5-1D02-17654E7EDE69}"/>
                  </a:ext>
                </a:extLst>
              </p:cNvPr>
              <p:cNvSpPr/>
              <p:nvPr/>
            </p:nvSpPr>
            <p:spPr bwMode="auto">
              <a:xfrm>
                <a:off x="2225413" y="1977033"/>
                <a:ext cx="822297" cy="80024"/>
              </a:xfrm>
              <a:prstGeom prst="rect">
                <a:avLst/>
              </a:prstGeom>
              <a:gradFill flip="none" rotWithShape="1">
                <a:gsLst>
                  <a:gs pos="0">
                    <a:schemeClr val="accent1">
                      <a:lumMod val="50000"/>
                      <a:lumOff val="50000"/>
                    </a:schemeClr>
                  </a:gs>
                  <a:gs pos="0">
                    <a:schemeClr val="accent1"/>
                  </a:gs>
                </a:gsLst>
                <a:lin ang="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249" name="Group 248">
            <a:extLst>
              <a:ext uri="{FF2B5EF4-FFF2-40B4-BE49-F238E27FC236}">
                <a16:creationId xmlns:a16="http://schemas.microsoft.com/office/drawing/2014/main" id="{4C5F3E7A-546E-3390-F573-39EBCBCFB779}"/>
              </a:ext>
            </a:extLst>
          </p:cNvPr>
          <p:cNvGrpSpPr/>
          <p:nvPr/>
        </p:nvGrpSpPr>
        <p:grpSpPr>
          <a:xfrm>
            <a:off x="8402598" y="1387223"/>
            <a:ext cx="914541" cy="1046765"/>
            <a:chOff x="2225413" y="1899459"/>
            <a:chExt cx="861223" cy="969080"/>
          </a:xfrm>
        </p:grpSpPr>
        <p:sp>
          <p:nvSpPr>
            <p:cNvPr id="250" name="Rounded Rectangle 95">
              <a:extLst>
                <a:ext uri="{FF2B5EF4-FFF2-40B4-BE49-F238E27FC236}">
                  <a16:creationId xmlns:a16="http://schemas.microsoft.com/office/drawing/2014/main" id="{88836BE1-9BCF-15BC-E129-ACFB06061957}"/>
                </a:ext>
              </a:extLst>
            </p:cNvPr>
            <p:cNvSpPr/>
            <p:nvPr/>
          </p:nvSpPr>
          <p:spPr bwMode="auto">
            <a:xfrm>
              <a:off x="2264974" y="1899459"/>
              <a:ext cx="821662" cy="969080"/>
            </a:xfrm>
            <a:prstGeom prst="roundRect">
              <a:avLst>
                <a:gd name="adj" fmla="val 7346"/>
              </a:avLst>
            </a:prstGeom>
            <a:solidFill>
              <a:schemeClr val="bg1"/>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1" name="Rectangle 250">
              <a:extLst>
                <a:ext uri="{FF2B5EF4-FFF2-40B4-BE49-F238E27FC236}">
                  <a16:creationId xmlns:a16="http://schemas.microsoft.com/office/drawing/2014/main" id="{A6BD0E81-B594-8C89-DC43-51F7A9D7FA38}"/>
                </a:ext>
              </a:extLst>
            </p:cNvPr>
            <p:cNvSpPr/>
            <p:nvPr/>
          </p:nvSpPr>
          <p:spPr bwMode="auto">
            <a:xfrm>
              <a:off x="2225413" y="1977033"/>
              <a:ext cx="822297" cy="80024"/>
            </a:xfrm>
            <a:prstGeom prst="rect">
              <a:avLst/>
            </a:prstGeom>
            <a:gradFill flip="none" rotWithShape="1">
              <a:gsLst>
                <a:gs pos="0">
                  <a:schemeClr val="accent1">
                    <a:lumMod val="50000"/>
                    <a:lumOff val="50000"/>
                  </a:schemeClr>
                </a:gs>
                <a:gs pos="0">
                  <a:schemeClr val="accent1"/>
                </a:gs>
              </a:gsLst>
              <a:lin ang="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52" name="Group 251">
            <a:extLst>
              <a:ext uri="{FF2B5EF4-FFF2-40B4-BE49-F238E27FC236}">
                <a16:creationId xmlns:a16="http://schemas.microsoft.com/office/drawing/2014/main" id="{0C214133-1E66-D75F-F376-2095285CF59B}"/>
              </a:ext>
            </a:extLst>
          </p:cNvPr>
          <p:cNvGrpSpPr/>
          <p:nvPr/>
        </p:nvGrpSpPr>
        <p:grpSpPr>
          <a:xfrm>
            <a:off x="10194367" y="1385252"/>
            <a:ext cx="914391" cy="1056803"/>
            <a:chOff x="2210143" y="1917136"/>
            <a:chExt cx="837567" cy="969080"/>
          </a:xfrm>
        </p:grpSpPr>
        <p:sp>
          <p:nvSpPr>
            <p:cNvPr id="254" name="Rounded Rectangle 95">
              <a:extLst>
                <a:ext uri="{FF2B5EF4-FFF2-40B4-BE49-F238E27FC236}">
                  <a16:creationId xmlns:a16="http://schemas.microsoft.com/office/drawing/2014/main" id="{2F569C85-1717-AC4D-0E67-C8C37BDED8EE}"/>
                </a:ext>
              </a:extLst>
            </p:cNvPr>
            <p:cNvSpPr/>
            <p:nvPr/>
          </p:nvSpPr>
          <p:spPr bwMode="auto">
            <a:xfrm>
              <a:off x="2210143" y="1917136"/>
              <a:ext cx="821662" cy="969080"/>
            </a:xfrm>
            <a:prstGeom prst="roundRect">
              <a:avLst>
                <a:gd name="adj" fmla="val 7346"/>
              </a:avLst>
            </a:prstGeom>
            <a:solidFill>
              <a:schemeClr val="bg1"/>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5" name="Rectangle 254">
              <a:extLst>
                <a:ext uri="{FF2B5EF4-FFF2-40B4-BE49-F238E27FC236}">
                  <a16:creationId xmlns:a16="http://schemas.microsoft.com/office/drawing/2014/main" id="{CE524EEC-4BD9-08B0-707B-EA3C2000D478}"/>
                </a:ext>
              </a:extLst>
            </p:cNvPr>
            <p:cNvSpPr/>
            <p:nvPr/>
          </p:nvSpPr>
          <p:spPr bwMode="auto">
            <a:xfrm>
              <a:off x="2225413" y="1977033"/>
              <a:ext cx="822297" cy="80024"/>
            </a:xfrm>
            <a:prstGeom prst="rect">
              <a:avLst/>
            </a:prstGeom>
            <a:gradFill flip="none" rotWithShape="1">
              <a:gsLst>
                <a:gs pos="0">
                  <a:schemeClr val="accent1">
                    <a:lumMod val="50000"/>
                    <a:lumOff val="50000"/>
                  </a:schemeClr>
                </a:gs>
                <a:gs pos="0">
                  <a:schemeClr val="accent1"/>
                </a:gs>
              </a:gsLst>
              <a:lin ang="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7" name="Group 36">
            <a:extLst>
              <a:ext uri="{FF2B5EF4-FFF2-40B4-BE49-F238E27FC236}">
                <a16:creationId xmlns:a16="http://schemas.microsoft.com/office/drawing/2014/main" id="{2CDE182A-FDDB-5942-69B4-10D4E50A67BA}"/>
              </a:ext>
            </a:extLst>
          </p:cNvPr>
          <p:cNvGrpSpPr/>
          <p:nvPr/>
        </p:nvGrpSpPr>
        <p:grpSpPr>
          <a:xfrm>
            <a:off x="2464231" y="4087008"/>
            <a:ext cx="948435" cy="1080309"/>
            <a:chOff x="2210143" y="1917136"/>
            <a:chExt cx="837567" cy="969080"/>
          </a:xfrm>
        </p:grpSpPr>
        <p:sp>
          <p:nvSpPr>
            <p:cNvPr id="38" name="Rounded Rectangle 95">
              <a:extLst>
                <a:ext uri="{FF2B5EF4-FFF2-40B4-BE49-F238E27FC236}">
                  <a16:creationId xmlns:a16="http://schemas.microsoft.com/office/drawing/2014/main" id="{7F9274EC-C806-1E85-8712-A559F7167C42}"/>
                </a:ext>
              </a:extLst>
            </p:cNvPr>
            <p:cNvSpPr/>
            <p:nvPr/>
          </p:nvSpPr>
          <p:spPr bwMode="auto">
            <a:xfrm>
              <a:off x="2210143" y="1917136"/>
              <a:ext cx="821662" cy="969080"/>
            </a:xfrm>
            <a:prstGeom prst="roundRect">
              <a:avLst>
                <a:gd name="adj" fmla="val 7346"/>
              </a:avLst>
            </a:prstGeom>
            <a:solidFill>
              <a:schemeClr val="bg1"/>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Rectangle 38">
              <a:extLst>
                <a:ext uri="{FF2B5EF4-FFF2-40B4-BE49-F238E27FC236}">
                  <a16:creationId xmlns:a16="http://schemas.microsoft.com/office/drawing/2014/main" id="{D2955D19-1D45-77D5-02FE-568FF55E5D9A}"/>
                </a:ext>
              </a:extLst>
            </p:cNvPr>
            <p:cNvSpPr/>
            <p:nvPr/>
          </p:nvSpPr>
          <p:spPr bwMode="auto">
            <a:xfrm>
              <a:off x="2225413" y="1977033"/>
              <a:ext cx="822297" cy="80024"/>
            </a:xfrm>
            <a:prstGeom prst="rect">
              <a:avLst/>
            </a:prstGeom>
            <a:gradFill flip="none" rotWithShape="1">
              <a:gsLst>
                <a:gs pos="0">
                  <a:schemeClr val="accent1">
                    <a:lumMod val="50000"/>
                    <a:lumOff val="50000"/>
                  </a:schemeClr>
                </a:gs>
                <a:gs pos="0">
                  <a:schemeClr val="accent1"/>
                </a:gs>
              </a:gsLst>
              <a:lin ang="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7" name="TextBox 16">
            <a:extLst>
              <a:ext uri="{FF2B5EF4-FFF2-40B4-BE49-F238E27FC236}">
                <a16:creationId xmlns:a16="http://schemas.microsoft.com/office/drawing/2014/main" id="{7BBE6D5A-5D50-9628-85EC-76CCC0E67D0B}"/>
              </a:ext>
            </a:extLst>
          </p:cNvPr>
          <p:cNvSpPr txBox="1"/>
          <p:nvPr/>
        </p:nvSpPr>
        <p:spPr>
          <a:xfrm>
            <a:off x="2381223" y="5207853"/>
            <a:ext cx="1197040" cy="430887"/>
          </a:xfrm>
          <a:prstGeom prst="rect">
            <a:avLst/>
          </a:prstGeom>
          <a:solidFill>
            <a:schemeClr val="bg1"/>
          </a:solidFill>
        </p:spPr>
        <p:txBody>
          <a:bodyPr wrap="square" lIns="91440" tIns="45720" rIns="91440" bIns="45720" anchor="t">
            <a:spAutoFit/>
          </a:bodyPr>
          <a:lstStyle>
            <a:defPPr>
              <a:defRPr lang="en-US"/>
            </a:defPPr>
            <a:lvl1pPr marR="0" lvl="0" indent="0" fontAlgn="base">
              <a:lnSpc>
                <a:spcPct val="100000"/>
              </a:lnSpc>
              <a:spcBef>
                <a:spcPct val="0"/>
              </a:spcBef>
              <a:spcAft>
                <a:spcPct val="0"/>
              </a:spcAft>
              <a:buClrTx/>
              <a:buSzTx/>
              <a:buFontTx/>
              <a:buNone/>
              <a:tabLst/>
              <a:defRPr kumimoji="0" sz="1400" b="1" i="0" u="none" strike="noStrike" cap="none" spc="0" normalizeH="0" baseline="0">
                <a:ln>
                  <a:noFill/>
                </a:ln>
                <a:solidFill>
                  <a:schemeClr val="tx2"/>
                </a:solidFill>
                <a:effectLst/>
                <a:uLnTx/>
                <a:uFillTx/>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A295C"/>
                </a:solidFill>
                <a:effectLst/>
                <a:uLnTx/>
                <a:uFillTx/>
                <a:latin typeface="Arial"/>
                <a:ea typeface="+mn-ea"/>
                <a:cs typeface="Arial"/>
              </a:rPr>
              <a:t>Kyle Plekan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A295C"/>
                </a:solidFill>
                <a:effectLst/>
                <a:uLnTx/>
                <a:uFillTx/>
                <a:latin typeface="Arial"/>
                <a:ea typeface="+mn-ea"/>
                <a:cs typeface="Arial"/>
              </a:rPr>
              <a:t>(Govt)</a:t>
            </a:r>
            <a:endParaRPr kumimoji="0" lang="en-US" sz="1100" b="1" i="0" u="none" strike="noStrike" kern="1200" cap="none" spc="0" normalizeH="0" baseline="0" noProof="0" dirty="0">
              <a:ln>
                <a:noFill/>
              </a:ln>
              <a:solidFill>
                <a:srgbClr val="FF0000"/>
              </a:solidFill>
              <a:effectLst/>
              <a:uLnTx/>
              <a:uFillTx/>
              <a:latin typeface="Arial"/>
              <a:ea typeface="+mn-ea"/>
              <a:cs typeface="Arial"/>
            </a:endParaRPr>
          </a:p>
        </p:txBody>
      </p:sp>
      <p:sp>
        <p:nvSpPr>
          <p:cNvPr id="48" name="TextBox 47">
            <a:extLst>
              <a:ext uri="{FF2B5EF4-FFF2-40B4-BE49-F238E27FC236}">
                <a16:creationId xmlns:a16="http://schemas.microsoft.com/office/drawing/2014/main" id="{8B90BD94-1E6B-8B3C-CCDF-8202BA1BACE4}"/>
              </a:ext>
            </a:extLst>
          </p:cNvPr>
          <p:cNvSpPr txBox="1"/>
          <p:nvPr/>
        </p:nvSpPr>
        <p:spPr>
          <a:xfrm>
            <a:off x="9930135" y="2442055"/>
            <a:ext cx="1531188" cy="261610"/>
          </a:xfrm>
          <a:prstGeom prst="rect">
            <a:avLst/>
          </a:prstGeom>
          <a:solidFill>
            <a:schemeClr val="bg1"/>
          </a:solidFill>
        </p:spPr>
        <p:txBody>
          <a:bodyPr wrap="none" lIns="91440" tIns="45720" rIns="91440" bIns="45720" anchor="t">
            <a:spAutoFit/>
          </a:bodyPr>
          <a:lstStyle>
            <a:defPPr>
              <a:defRPr lang="en-US"/>
            </a:defPPr>
            <a:lvl1pPr marR="0" lvl="0" indent="0" fontAlgn="base">
              <a:lnSpc>
                <a:spcPct val="100000"/>
              </a:lnSpc>
              <a:spcBef>
                <a:spcPct val="0"/>
              </a:spcBef>
              <a:spcAft>
                <a:spcPct val="0"/>
              </a:spcAft>
              <a:buClrTx/>
              <a:buSzTx/>
              <a:buFontTx/>
              <a:buNone/>
              <a:tabLst/>
              <a:defRPr kumimoji="0" sz="1400" b="1" i="0" u="none" strike="noStrike" cap="none" spc="0" normalizeH="0" baseline="0">
                <a:ln>
                  <a:noFill/>
                </a:ln>
                <a:solidFill>
                  <a:schemeClr val="tx2"/>
                </a:solidFill>
                <a:effectLst/>
                <a:uLnTx/>
                <a:uFillTx/>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A295C"/>
                </a:solidFill>
                <a:effectLst/>
                <a:uLnTx/>
                <a:uFillTx/>
                <a:latin typeface="Arial"/>
                <a:ea typeface="+mn-ea"/>
                <a:cs typeface="Arial"/>
              </a:rPr>
              <a:t>Ann Marie Marbaker</a:t>
            </a:r>
            <a:endParaRPr kumimoji="0" lang="en-US" sz="1100" b="1" i="0" u="none" strike="noStrike" kern="1200" cap="none" spc="0" normalizeH="0" baseline="0" noProof="0" dirty="0">
              <a:ln>
                <a:noFill/>
              </a:ln>
              <a:solidFill>
                <a:srgbClr val="FF0000"/>
              </a:solidFill>
              <a:effectLst/>
              <a:uLnTx/>
              <a:uFillTx/>
              <a:latin typeface="Arial"/>
              <a:ea typeface="+mn-ea"/>
              <a:cs typeface="Arial"/>
            </a:endParaRPr>
          </a:p>
        </p:txBody>
      </p:sp>
      <p:grpSp>
        <p:nvGrpSpPr>
          <p:cNvPr id="28" name="Group 27">
            <a:extLst>
              <a:ext uri="{FF2B5EF4-FFF2-40B4-BE49-F238E27FC236}">
                <a16:creationId xmlns:a16="http://schemas.microsoft.com/office/drawing/2014/main" id="{E0B895B5-C720-4FCA-8171-2FFB3D8FE43A}"/>
              </a:ext>
            </a:extLst>
          </p:cNvPr>
          <p:cNvGrpSpPr/>
          <p:nvPr/>
        </p:nvGrpSpPr>
        <p:grpSpPr>
          <a:xfrm>
            <a:off x="2261865" y="1403775"/>
            <a:ext cx="1353168" cy="1401734"/>
            <a:chOff x="2263006" y="2481242"/>
            <a:chExt cx="1353168" cy="1401734"/>
          </a:xfrm>
        </p:grpSpPr>
        <p:grpSp>
          <p:nvGrpSpPr>
            <p:cNvPr id="241" name="Group 240">
              <a:extLst>
                <a:ext uri="{FF2B5EF4-FFF2-40B4-BE49-F238E27FC236}">
                  <a16:creationId xmlns:a16="http://schemas.microsoft.com/office/drawing/2014/main" id="{F9331FAB-E0FA-624E-5115-339F3DC61ABB}"/>
                </a:ext>
              </a:extLst>
            </p:cNvPr>
            <p:cNvGrpSpPr/>
            <p:nvPr/>
          </p:nvGrpSpPr>
          <p:grpSpPr>
            <a:xfrm>
              <a:off x="2525911" y="2481242"/>
              <a:ext cx="837567" cy="969080"/>
              <a:chOff x="2210143" y="1917136"/>
              <a:chExt cx="837567" cy="969080"/>
            </a:xfrm>
          </p:grpSpPr>
          <p:sp>
            <p:nvSpPr>
              <p:cNvPr id="242" name="Rounded Rectangle 95">
                <a:extLst>
                  <a:ext uri="{FF2B5EF4-FFF2-40B4-BE49-F238E27FC236}">
                    <a16:creationId xmlns:a16="http://schemas.microsoft.com/office/drawing/2014/main" id="{C1F9F86A-0161-7457-CBA3-3F43A6F8461A}"/>
                  </a:ext>
                </a:extLst>
              </p:cNvPr>
              <p:cNvSpPr/>
              <p:nvPr/>
            </p:nvSpPr>
            <p:spPr bwMode="auto">
              <a:xfrm>
                <a:off x="2210143" y="1917136"/>
                <a:ext cx="821662" cy="969080"/>
              </a:xfrm>
              <a:prstGeom prst="roundRect">
                <a:avLst>
                  <a:gd name="adj" fmla="val 7346"/>
                </a:avLst>
              </a:prstGeom>
              <a:solidFill>
                <a:schemeClr val="bg1"/>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3" name="Rectangle 242">
                <a:extLst>
                  <a:ext uri="{FF2B5EF4-FFF2-40B4-BE49-F238E27FC236}">
                    <a16:creationId xmlns:a16="http://schemas.microsoft.com/office/drawing/2014/main" id="{5CD1899F-97E1-D52B-F95A-AF59C23137BC}"/>
                  </a:ext>
                </a:extLst>
              </p:cNvPr>
              <p:cNvSpPr/>
              <p:nvPr/>
            </p:nvSpPr>
            <p:spPr bwMode="auto">
              <a:xfrm>
                <a:off x="2225413" y="1977033"/>
                <a:ext cx="822297" cy="80024"/>
              </a:xfrm>
              <a:prstGeom prst="rect">
                <a:avLst/>
              </a:prstGeom>
              <a:gradFill flip="none" rotWithShape="1">
                <a:gsLst>
                  <a:gs pos="0">
                    <a:schemeClr val="accent1">
                      <a:lumMod val="50000"/>
                      <a:lumOff val="50000"/>
                    </a:schemeClr>
                  </a:gs>
                  <a:gs pos="0">
                    <a:schemeClr val="accent1"/>
                  </a:gs>
                </a:gsLst>
                <a:lin ang="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5" name="TextBox 34">
              <a:extLst>
                <a:ext uri="{FF2B5EF4-FFF2-40B4-BE49-F238E27FC236}">
                  <a16:creationId xmlns:a16="http://schemas.microsoft.com/office/drawing/2014/main" id="{D9F13E10-C777-6D4A-603E-A14CD0C934F5}"/>
                </a:ext>
              </a:extLst>
            </p:cNvPr>
            <p:cNvSpPr txBox="1"/>
            <p:nvPr/>
          </p:nvSpPr>
          <p:spPr>
            <a:xfrm>
              <a:off x="2263006" y="3452089"/>
              <a:ext cx="1353168" cy="430887"/>
            </a:xfrm>
            <a:prstGeom prst="rect">
              <a:avLst/>
            </a:prstGeom>
            <a:solidFill>
              <a:schemeClr val="bg1"/>
            </a:solidFill>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2A295C"/>
                  </a:solidFill>
                  <a:effectLst/>
                  <a:uLnTx/>
                  <a:uFillTx/>
                  <a:latin typeface="Arial"/>
                  <a:ea typeface="+mn-ea"/>
                  <a:cs typeface="Arial"/>
                </a:rPr>
                <a:t>Debra Schoenrock</a:t>
              </a:r>
            </a:p>
          </p:txBody>
        </p:sp>
        <p:pic>
          <p:nvPicPr>
            <p:cNvPr id="49" name="Picture 48" descr="A person smiling at the camera&#10;&#10;Description automatically generated">
              <a:extLst>
                <a:ext uri="{FF2B5EF4-FFF2-40B4-BE49-F238E27FC236}">
                  <a16:creationId xmlns:a16="http://schemas.microsoft.com/office/drawing/2014/main" id="{5807D7CC-01A0-1817-D1CD-43CA41C1A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62" r="9387"/>
            <a:stretch/>
          </p:blipFill>
          <p:spPr>
            <a:xfrm>
              <a:off x="2588305" y="2691240"/>
              <a:ext cx="668546" cy="727569"/>
            </a:xfrm>
            <a:prstGeom prst="rect">
              <a:avLst/>
            </a:prstGeom>
          </p:spPr>
        </p:pic>
      </p:grpSp>
      <p:grpSp>
        <p:nvGrpSpPr>
          <p:cNvPr id="26" name="Group 25">
            <a:extLst>
              <a:ext uri="{FF2B5EF4-FFF2-40B4-BE49-F238E27FC236}">
                <a16:creationId xmlns:a16="http://schemas.microsoft.com/office/drawing/2014/main" id="{74E9C14C-70A8-99E6-13CA-939F05038985}"/>
              </a:ext>
            </a:extLst>
          </p:cNvPr>
          <p:cNvGrpSpPr/>
          <p:nvPr/>
        </p:nvGrpSpPr>
        <p:grpSpPr>
          <a:xfrm>
            <a:off x="486273" y="1439646"/>
            <a:ext cx="969576" cy="1240829"/>
            <a:chOff x="461374" y="2489617"/>
            <a:chExt cx="969576" cy="1240829"/>
          </a:xfrm>
        </p:grpSpPr>
        <p:grpSp>
          <p:nvGrpSpPr>
            <p:cNvPr id="29" name="Group 28">
              <a:extLst>
                <a:ext uri="{FF2B5EF4-FFF2-40B4-BE49-F238E27FC236}">
                  <a16:creationId xmlns:a16="http://schemas.microsoft.com/office/drawing/2014/main" id="{31FE2405-7891-9F3A-35AD-E3931F66B6F1}"/>
                </a:ext>
              </a:extLst>
            </p:cNvPr>
            <p:cNvGrpSpPr/>
            <p:nvPr/>
          </p:nvGrpSpPr>
          <p:grpSpPr>
            <a:xfrm>
              <a:off x="514355" y="2489617"/>
              <a:ext cx="837567" cy="969080"/>
              <a:chOff x="2210143" y="1917136"/>
              <a:chExt cx="837567" cy="969080"/>
            </a:xfrm>
          </p:grpSpPr>
          <p:sp>
            <p:nvSpPr>
              <p:cNvPr id="31" name="Rounded Rectangle 95">
                <a:extLst>
                  <a:ext uri="{FF2B5EF4-FFF2-40B4-BE49-F238E27FC236}">
                    <a16:creationId xmlns:a16="http://schemas.microsoft.com/office/drawing/2014/main" id="{05B633FE-7DED-3034-1393-5DD1BBEBE159}"/>
                  </a:ext>
                </a:extLst>
              </p:cNvPr>
              <p:cNvSpPr/>
              <p:nvPr/>
            </p:nvSpPr>
            <p:spPr bwMode="auto">
              <a:xfrm>
                <a:off x="2210143" y="1917136"/>
                <a:ext cx="821662" cy="969080"/>
              </a:xfrm>
              <a:prstGeom prst="roundRect">
                <a:avLst>
                  <a:gd name="adj" fmla="val 7346"/>
                </a:avLst>
              </a:prstGeom>
              <a:solidFill>
                <a:schemeClr val="bg1"/>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6" name="Rectangle 225">
                <a:extLst>
                  <a:ext uri="{FF2B5EF4-FFF2-40B4-BE49-F238E27FC236}">
                    <a16:creationId xmlns:a16="http://schemas.microsoft.com/office/drawing/2014/main" id="{353BF127-4736-1354-1888-B932EA0092BD}"/>
                  </a:ext>
                </a:extLst>
              </p:cNvPr>
              <p:cNvSpPr/>
              <p:nvPr/>
            </p:nvSpPr>
            <p:spPr bwMode="auto">
              <a:xfrm>
                <a:off x="2225413" y="1977033"/>
                <a:ext cx="822297" cy="80024"/>
              </a:xfrm>
              <a:prstGeom prst="rect">
                <a:avLst/>
              </a:prstGeom>
              <a:gradFill flip="none" rotWithShape="1">
                <a:gsLst>
                  <a:gs pos="0">
                    <a:schemeClr val="accent1">
                      <a:lumMod val="50000"/>
                      <a:lumOff val="50000"/>
                    </a:schemeClr>
                  </a:gs>
                  <a:gs pos="0">
                    <a:schemeClr val="accent1"/>
                  </a:gs>
                </a:gsLst>
                <a:lin ang="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3" name="TextBox 32">
              <a:extLst>
                <a:ext uri="{FF2B5EF4-FFF2-40B4-BE49-F238E27FC236}">
                  <a16:creationId xmlns:a16="http://schemas.microsoft.com/office/drawing/2014/main" id="{5D5F32B8-20A5-B0FD-3FE4-5C9824CD1748}"/>
                </a:ext>
              </a:extLst>
            </p:cNvPr>
            <p:cNvSpPr txBox="1"/>
            <p:nvPr/>
          </p:nvSpPr>
          <p:spPr>
            <a:xfrm>
              <a:off x="461374" y="3468836"/>
              <a:ext cx="969576" cy="261610"/>
            </a:xfrm>
            <a:prstGeom prst="rect">
              <a:avLst/>
            </a:prstGeom>
            <a:solidFill>
              <a:schemeClr val="bg1"/>
            </a:solidFill>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2A295C"/>
                  </a:solidFill>
                  <a:effectLst/>
                  <a:uLnTx/>
                  <a:uFillTx/>
                  <a:latin typeface="Arial"/>
                  <a:ea typeface="+mn-ea"/>
                  <a:cs typeface="Arial"/>
                </a:rPr>
                <a:t>Rob Metzen</a:t>
              </a:r>
            </a:p>
          </p:txBody>
        </p:sp>
        <p:pic>
          <p:nvPicPr>
            <p:cNvPr id="50" name="Picture 49" descr="A close-up of a person smiling&#10;&#10;Description automatically generated">
              <a:extLst>
                <a:ext uri="{FF2B5EF4-FFF2-40B4-BE49-F238E27FC236}">
                  <a16:creationId xmlns:a16="http://schemas.microsoft.com/office/drawing/2014/main" id="{0A45548E-9027-6159-AB19-330B11B75A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058" r="8923"/>
            <a:stretch/>
          </p:blipFill>
          <p:spPr>
            <a:xfrm>
              <a:off x="629746" y="2699615"/>
              <a:ext cx="657478" cy="729225"/>
            </a:xfrm>
            <a:prstGeom prst="rect">
              <a:avLst/>
            </a:prstGeom>
          </p:spPr>
        </p:pic>
      </p:grpSp>
      <p:grpSp>
        <p:nvGrpSpPr>
          <p:cNvPr id="30" name="Group 29">
            <a:extLst>
              <a:ext uri="{FF2B5EF4-FFF2-40B4-BE49-F238E27FC236}">
                <a16:creationId xmlns:a16="http://schemas.microsoft.com/office/drawing/2014/main" id="{C5AA7163-CE91-FA81-3FDF-467880E48420}"/>
              </a:ext>
            </a:extLst>
          </p:cNvPr>
          <p:cNvGrpSpPr/>
          <p:nvPr/>
        </p:nvGrpSpPr>
        <p:grpSpPr>
          <a:xfrm>
            <a:off x="4248031" y="1421219"/>
            <a:ext cx="1364512" cy="1232456"/>
            <a:chOff x="4334447" y="2531485"/>
            <a:chExt cx="1364512" cy="1232456"/>
          </a:xfrm>
        </p:grpSpPr>
        <p:grpSp>
          <p:nvGrpSpPr>
            <p:cNvPr id="244" name="Group 243">
              <a:extLst>
                <a:ext uri="{FF2B5EF4-FFF2-40B4-BE49-F238E27FC236}">
                  <a16:creationId xmlns:a16="http://schemas.microsoft.com/office/drawing/2014/main" id="{6D94A670-E90B-E456-9301-DDF12316E140}"/>
                </a:ext>
              </a:extLst>
            </p:cNvPr>
            <p:cNvGrpSpPr/>
            <p:nvPr/>
          </p:nvGrpSpPr>
          <p:grpSpPr>
            <a:xfrm>
              <a:off x="4566263" y="2531485"/>
              <a:ext cx="837567" cy="969080"/>
              <a:chOff x="2210143" y="1917136"/>
              <a:chExt cx="837567" cy="969080"/>
            </a:xfrm>
          </p:grpSpPr>
          <p:sp>
            <p:nvSpPr>
              <p:cNvPr id="247" name="Rounded Rectangle 95">
                <a:extLst>
                  <a:ext uri="{FF2B5EF4-FFF2-40B4-BE49-F238E27FC236}">
                    <a16:creationId xmlns:a16="http://schemas.microsoft.com/office/drawing/2014/main" id="{37C62FA4-1EC6-53BF-7E5E-155193F05598}"/>
                  </a:ext>
                </a:extLst>
              </p:cNvPr>
              <p:cNvSpPr/>
              <p:nvPr/>
            </p:nvSpPr>
            <p:spPr bwMode="auto">
              <a:xfrm>
                <a:off x="2210143" y="1917136"/>
                <a:ext cx="821662" cy="969080"/>
              </a:xfrm>
              <a:prstGeom prst="roundRect">
                <a:avLst>
                  <a:gd name="adj" fmla="val 7346"/>
                </a:avLst>
              </a:prstGeom>
              <a:solidFill>
                <a:schemeClr val="bg1"/>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8" name="Rectangle 247">
                <a:extLst>
                  <a:ext uri="{FF2B5EF4-FFF2-40B4-BE49-F238E27FC236}">
                    <a16:creationId xmlns:a16="http://schemas.microsoft.com/office/drawing/2014/main" id="{FD68A720-E5E5-6D2D-B3A5-D5D03498F0AD}"/>
                  </a:ext>
                </a:extLst>
              </p:cNvPr>
              <p:cNvSpPr/>
              <p:nvPr/>
            </p:nvSpPr>
            <p:spPr bwMode="auto">
              <a:xfrm>
                <a:off x="2225413" y="1977033"/>
                <a:ext cx="822297" cy="80024"/>
              </a:xfrm>
              <a:prstGeom prst="rect">
                <a:avLst/>
              </a:prstGeom>
              <a:gradFill flip="none" rotWithShape="1">
                <a:gsLst>
                  <a:gs pos="0">
                    <a:schemeClr val="accent1">
                      <a:lumMod val="50000"/>
                      <a:lumOff val="50000"/>
                    </a:schemeClr>
                  </a:gs>
                  <a:gs pos="0">
                    <a:schemeClr val="accent1"/>
                  </a:gs>
                </a:gsLst>
                <a:lin ang="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6" name="TextBox 35">
              <a:extLst>
                <a:ext uri="{FF2B5EF4-FFF2-40B4-BE49-F238E27FC236}">
                  <a16:creationId xmlns:a16="http://schemas.microsoft.com/office/drawing/2014/main" id="{F39774ED-226B-B705-0252-E531A1BF7E00}"/>
                </a:ext>
              </a:extLst>
            </p:cNvPr>
            <p:cNvSpPr txBox="1"/>
            <p:nvPr/>
          </p:nvSpPr>
          <p:spPr>
            <a:xfrm>
              <a:off x="4334447" y="3502331"/>
              <a:ext cx="1364512" cy="261610"/>
            </a:xfrm>
            <a:prstGeom prst="rect">
              <a:avLst/>
            </a:prstGeom>
            <a:solidFill>
              <a:schemeClr val="bg1"/>
            </a:solidFill>
          </p:spPr>
          <p:txBody>
            <a:bodyPr wrap="square" lIns="91440" tIns="45720" rIns="91440" bIns="4572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2A295C"/>
                  </a:solidFill>
                  <a:effectLst/>
                  <a:uLnTx/>
                  <a:uFillTx/>
                  <a:latin typeface="Arial"/>
                  <a:ea typeface="+mn-ea"/>
                  <a:cs typeface="Arial"/>
                </a:rPr>
                <a:t>Sue Burns</a:t>
              </a:r>
              <a:endParaRPr kumimoji="0" lang="en-US" sz="1100" b="1" i="0" u="none" strike="noStrike" kern="1200" cap="none" spc="0" normalizeH="0" baseline="0" noProof="0">
                <a:ln>
                  <a:noFill/>
                </a:ln>
                <a:solidFill>
                  <a:srgbClr val="2A295C"/>
                </a:solidFill>
                <a:effectLst/>
                <a:uLnTx/>
                <a:uFillTx/>
                <a:latin typeface="Arial" charset="0"/>
                <a:ea typeface="+mn-ea"/>
                <a:cs typeface="Arial"/>
              </a:endParaRPr>
            </a:p>
          </p:txBody>
        </p:sp>
        <p:pic>
          <p:nvPicPr>
            <p:cNvPr id="51" name="Picture 50" descr="A close-up of a person&#10;&#10;Description automatically generated">
              <a:extLst>
                <a:ext uri="{FF2B5EF4-FFF2-40B4-BE49-F238E27FC236}">
                  <a16:creationId xmlns:a16="http://schemas.microsoft.com/office/drawing/2014/main" id="{EE18BE2C-ADE3-75E5-A958-3B6A04A363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903" t="-1585" r="9558" b="1585"/>
            <a:stretch/>
          </p:blipFill>
          <p:spPr>
            <a:xfrm>
              <a:off x="4663126" y="2748984"/>
              <a:ext cx="658526" cy="725664"/>
            </a:xfrm>
            <a:prstGeom prst="rect">
              <a:avLst/>
            </a:prstGeom>
          </p:spPr>
        </p:pic>
      </p:grpSp>
      <p:cxnSp>
        <p:nvCxnSpPr>
          <p:cNvPr id="9" name="Straight Connector 63">
            <a:extLst>
              <a:ext uri="{FF2B5EF4-FFF2-40B4-BE49-F238E27FC236}">
                <a16:creationId xmlns:a16="http://schemas.microsoft.com/office/drawing/2014/main" id="{1AC07404-D8CB-E36C-BE9C-77A8F5615327}"/>
              </a:ext>
            </a:extLst>
          </p:cNvPr>
          <p:cNvCxnSpPr>
            <a:cxnSpLocks/>
          </p:cNvCxnSpPr>
          <p:nvPr/>
        </p:nvCxnSpPr>
        <p:spPr bwMode="auto">
          <a:xfrm flipH="1">
            <a:off x="-2752990" y="707122"/>
            <a:ext cx="8141" cy="2743200"/>
          </a:xfrm>
          <a:prstGeom prst="straightConnector1">
            <a:avLst/>
          </a:prstGeom>
          <a:ln w="57150">
            <a:solidFill>
              <a:schemeClr val="bg2"/>
            </a:solidFill>
            <a:round/>
            <a:headEnd type="none" w="sm" len="sm"/>
            <a:tailEnd type="none" w="sm" len="sm"/>
          </a:ln>
        </p:spPr>
        <p:style>
          <a:lnRef idx="1">
            <a:schemeClr val="accent6"/>
          </a:lnRef>
          <a:fillRef idx="0">
            <a:schemeClr val="accent6"/>
          </a:fillRef>
          <a:effectRef idx="0">
            <a:schemeClr val="accent6"/>
          </a:effectRef>
          <a:fontRef idx="minor">
            <a:schemeClr val="tx1"/>
          </a:fontRef>
        </p:style>
      </p:cxnSp>
      <p:sp>
        <p:nvSpPr>
          <p:cNvPr id="7" name="Text Box 10">
            <a:extLst>
              <a:ext uri="{FF2B5EF4-FFF2-40B4-BE49-F238E27FC236}">
                <a16:creationId xmlns:a16="http://schemas.microsoft.com/office/drawing/2014/main" id="{810BF7A4-E907-3394-9AD4-49C3D53FE05C}"/>
              </a:ext>
            </a:extLst>
          </p:cNvPr>
          <p:cNvSpPr txBox="1">
            <a:spLocks noChangeArrowheads="1"/>
          </p:cNvSpPr>
          <p:nvPr/>
        </p:nvSpPr>
        <p:spPr bwMode="auto">
          <a:xfrm>
            <a:off x="263568" y="2918544"/>
            <a:ext cx="1645920" cy="715394"/>
          </a:xfrm>
          <a:prstGeom prst="rect">
            <a:avLst/>
          </a:prstGeom>
          <a:solidFill>
            <a:schemeClr val="bg1"/>
          </a:solidFill>
          <a:ln w="12700" cap="flat" cmpd="sng" algn="ctr">
            <a:solidFill>
              <a:schemeClr val="tx1">
                <a:lumMod val="50000"/>
                <a:lumOff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GB"/>
            </a:defPPr>
            <a:lvl1pPr marL="0" marR="0" indent="0" defTabSz="914400" eaLnBrk="1" latinLnBrk="0" hangingPunct="1">
              <a:lnSpc>
                <a:spcPct val="100000"/>
              </a:lnSpc>
              <a:buClrTx/>
              <a:buSzTx/>
              <a:buFontTx/>
              <a:buNone/>
              <a:tabLst/>
              <a:defRPr kumimoji="0" sz="1100" b="1" i="0" u="none" strike="noStrike" cap="none" normalizeH="0" baseline="0">
                <a:ln>
                  <a:noFill/>
                </a:ln>
                <a:solidFill>
                  <a:srgbClr val="2A295C"/>
                </a:solidFill>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2A295C"/>
                </a:solidFill>
                <a:effectLst/>
                <a:uLnTx/>
                <a:uFillTx/>
                <a:latin typeface="Arial"/>
                <a:ea typeface="+mn-ea"/>
                <a:cs typeface="Arial"/>
              </a:rPr>
              <a:t>Healthcare,</a:t>
            </a:r>
            <a:endParaRPr kumimoji="0" lang="en-US" sz="1400" b="1" i="0" u="none" strike="noStrike" kern="1200" cap="none" spc="0" normalizeH="0" baseline="0" noProof="0">
              <a:ln>
                <a:noFill/>
              </a:ln>
              <a:solidFill>
                <a:srgbClr val="2A295C"/>
              </a:solidFill>
              <a:effectLst/>
              <a:uLnTx/>
              <a:uFillTx/>
              <a:latin typeface="Arial" charset="0"/>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2A295C"/>
                </a:solidFill>
                <a:effectLst/>
                <a:uLnTx/>
                <a:uFillTx/>
                <a:latin typeface="Arial"/>
                <a:ea typeface="+mn-ea"/>
                <a:cs typeface="Arial"/>
              </a:rPr>
              <a:t>Senior Living</a:t>
            </a:r>
            <a:endParaRPr kumimoji="0" lang="en-US" sz="1400" b="1" i="0" u="none" strike="noStrike" kern="1200" cap="none" spc="0" normalizeH="0" baseline="0" noProof="0">
              <a:ln>
                <a:noFill/>
              </a:ln>
              <a:solidFill>
                <a:srgbClr val="2A295C"/>
              </a:solidFill>
              <a:effectLst/>
              <a:uLnTx/>
              <a:uFillTx/>
              <a:latin typeface="Arial" charset="0"/>
              <a:ea typeface="+mn-ea"/>
              <a:cs typeface="Arial"/>
            </a:endParaRPr>
          </a:p>
        </p:txBody>
      </p:sp>
      <p:sp>
        <p:nvSpPr>
          <p:cNvPr id="45" name="Text Box 10">
            <a:extLst>
              <a:ext uri="{FF2B5EF4-FFF2-40B4-BE49-F238E27FC236}">
                <a16:creationId xmlns:a16="http://schemas.microsoft.com/office/drawing/2014/main" id="{CBAA7C24-BC3B-4D3A-0303-0B639C094B27}"/>
              </a:ext>
            </a:extLst>
          </p:cNvPr>
          <p:cNvSpPr txBox="1">
            <a:spLocks noChangeArrowheads="1"/>
          </p:cNvSpPr>
          <p:nvPr/>
        </p:nvSpPr>
        <p:spPr bwMode="auto">
          <a:xfrm>
            <a:off x="2123442" y="2918544"/>
            <a:ext cx="1645920" cy="715394"/>
          </a:xfrm>
          <a:prstGeom prst="rect">
            <a:avLst/>
          </a:prstGeom>
          <a:solidFill>
            <a:schemeClr val="bg1"/>
          </a:solidFill>
          <a:ln w="12700" cap="flat" cmpd="sng" algn="ctr">
            <a:solidFill>
              <a:schemeClr val="tx1">
                <a:lumMod val="50000"/>
                <a:lumOff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GB"/>
            </a:defPPr>
            <a:lvl1pPr marL="0" marR="0" indent="0" defTabSz="914400" eaLnBrk="1" latinLnBrk="0" hangingPunct="1">
              <a:lnSpc>
                <a:spcPct val="100000"/>
              </a:lnSpc>
              <a:buClrTx/>
              <a:buSzTx/>
              <a:buFontTx/>
              <a:buNone/>
              <a:tabLst/>
              <a:defRPr kumimoji="0" sz="1100" b="1" i="0" u="none" strike="noStrike" cap="none" normalizeH="0" baseline="0">
                <a:ln>
                  <a:noFill/>
                </a:ln>
                <a:solidFill>
                  <a:srgbClr val="2A295C"/>
                </a:solidFill>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2A295C"/>
                </a:solidFill>
                <a:effectLst/>
                <a:uLnTx/>
                <a:uFillTx/>
                <a:latin typeface="Arial"/>
                <a:ea typeface="+mn-ea"/>
                <a:cs typeface="Arial"/>
              </a:rPr>
              <a:t>Campus, </a:t>
            </a:r>
            <a:endParaRPr kumimoji="0" lang="en-US" sz="1400" b="1" i="0" u="none" strike="noStrike" kern="1200" cap="none" spc="0" normalizeH="0" baseline="0" noProof="0">
              <a:ln>
                <a:noFill/>
              </a:ln>
              <a:solidFill>
                <a:srgbClr val="2A295C"/>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2A295C"/>
                </a:solidFill>
                <a:effectLst/>
                <a:uLnTx/>
                <a:uFillTx/>
                <a:latin typeface="Arial"/>
                <a:ea typeface="+mn-ea"/>
                <a:cs typeface="Arial"/>
              </a:rPr>
              <a:t> Government</a:t>
            </a:r>
            <a:r>
              <a:rPr kumimoji="0" lang="en-US" sz="1600" b="1" i="0" u="none" strike="noStrike" kern="1200" cap="none" spc="0" normalizeH="0" baseline="0" noProof="0">
                <a:ln>
                  <a:noFill/>
                </a:ln>
                <a:solidFill>
                  <a:srgbClr val="1375A3"/>
                </a:solidFill>
                <a:effectLst/>
                <a:uLnTx/>
                <a:uFillTx/>
                <a:latin typeface="Arial"/>
                <a:ea typeface="+mn-ea"/>
                <a:cs typeface="Arial"/>
              </a:rPr>
              <a:t>    </a:t>
            </a:r>
            <a:endParaRPr kumimoji="0" lang="en-US" sz="1600" b="1" i="0" u="none" strike="noStrike" kern="1200" cap="none" spc="0" normalizeH="0" baseline="0" noProof="0">
              <a:ln>
                <a:noFill/>
              </a:ln>
              <a:solidFill>
                <a:srgbClr val="1375A3"/>
              </a:solidFill>
              <a:effectLst/>
              <a:uLnTx/>
              <a:uFillTx/>
              <a:latin typeface="Arial" charset="0"/>
              <a:ea typeface="+mn-ea"/>
              <a:cs typeface="Arial"/>
            </a:endParaRPr>
          </a:p>
        </p:txBody>
      </p:sp>
      <p:sp>
        <p:nvSpPr>
          <p:cNvPr id="58" name="Text Box 10">
            <a:extLst>
              <a:ext uri="{FF2B5EF4-FFF2-40B4-BE49-F238E27FC236}">
                <a16:creationId xmlns:a16="http://schemas.microsoft.com/office/drawing/2014/main" id="{BC99E9D6-C01E-7143-A349-062EA01832D9}"/>
              </a:ext>
            </a:extLst>
          </p:cNvPr>
          <p:cNvSpPr txBox="1">
            <a:spLocks noChangeArrowheads="1"/>
          </p:cNvSpPr>
          <p:nvPr/>
        </p:nvSpPr>
        <p:spPr bwMode="auto">
          <a:xfrm>
            <a:off x="3983316" y="2918544"/>
            <a:ext cx="1645920" cy="715394"/>
          </a:xfrm>
          <a:prstGeom prst="rect">
            <a:avLst/>
          </a:prstGeom>
          <a:solidFill>
            <a:schemeClr val="bg1"/>
          </a:solidFill>
          <a:ln w="12700" cap="flat" cmpd="sng" algn="ctr">
            <a:solidFill>
              <a:schemeClr val="tx1">
                <a:lumMod val="50000"/>
                <a:lumOff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GB"/>
            </a:defPPr>
            <a:lvl1pPr marL="0" marR="0" indent="0" defTabSz="914400" eaLnBrk="1" latinLnBrk="0" hangingPunct="1">
              <a:lnSpc>
                <a:spcPct val="100000"/>
              </a:lnSpc>
              <a:buClrTx/>
              <a:buSzTx/>
              <a:buFontTx/>
              <a:buNone/>
              <a:tabLst/>
              <a:defRPr kumimoji="0" sz="1100" b="1" i="0" u="none" strike="noStrike" cap="none" normalizeH="0" baseline="0">
                <a:ln>
                  <a:noFill/>
                </a:ln>
                <a:solidFill>
                  <a:srgbClr val="2A295C"/>
                </a:solidFill>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2A295C"/>
                </a:solidFill>
                <a:effectLst/>
                <a:uLnTx/>
                <a:uFillTx/>
                <a:latin typeface="Arial" charset="0"/>
                <a:ea typeface="+mn-ea"/>
                <a:cs typeface="+mn-cs"/>
              </a:rPr>
              <a:t>Corp. Services, E&amp;R  </a:t>
            </a:r>
          </a:p>
        </p:txBody>
      </p:sp>
      <p:sp>
        <p:nvSpPr>
          <p:cNvPr id="233" name="Text Box 10">
            <a:extLst>
              <a:ext uri="{FF2B5EF4-FFF2-40B4-BE49-F238E27FC236}">
                <a16:creationId xmlns:a16="http://schemas.microsoft.com/office/drawing/2014/main" id="{F5153C1B-6B61-05F2-19B0-0817EAE3C54B}"/>
              </a:ext>
            </a:extLst>
          </p:cNvPr>
          <p:cNvSpPr txBox="1">
            <a:spLocks noChangeArrowheads="1"/>
          </p:cNvSpPr>
          <p:nvPr/>
        </p:nvSpPr>
        <p:spPr bwMode="auto">
          <a:xfrm>
            <a:off x="8022925" y="2906168"/>
            <a:ext cx="1645920" cy="715394"/>
          </a:xfrm>
          <a:prstGeom prst="rect">
            <a:avLst/>
          </a:prstGeom>
          <a:solidFill>
            <a:schemeClr val="bg1"/>
          </a:solidFill>
          <a:ln w="12700" cap="flat" cmpd="sng" algn="ctr">
            <a:solidFill>
              <a:schemeClr val="tx1">
                <a:lumMod val="50000"/>
                <a:lumOff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GB"/>
            </a:defPPr>
            <a:lvl1pPr marL="0" marR="0" indent="0" defTabSz="914400" eaLnBrk="1" latinLnBrk="0" hangingPunct="1">
              <a:lnSpc>
                <a:spcPct val="100000"/>
              </a:lnSpc>
              <a:buClrTx/>
              <a:buSzTx/>
              <a:buFontTx/>
              <a:buNone/>
              <a:tabLst/>
              <a:defRPr kumimoji="0" sz="1100" b="1" i="0" u="none" strike="noStrike" cap="none" normalizeH="0" baseline="0">
                <a:ln>
                  <a:noFill/>
                </a:ln>
                <a:solidFill>
                  <a:srgbClr val="2A295C"/>
                </a:solidFill>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2A295C"/>
                </a:solidFill>
                <a:effectLst/>
                <a:uLnTx/>
                <a:uFillTx/>
                <a:latin typeface="Arial"/>
                <a:ea typeface="+mn-ea"/>
                <a:cs typeface="Arial"/>
              </a:rPr>
              <a:t>Schools</a:t>
            </a:r>
            <a:endParaRPr kumimoji="0" lang="en-US" sz="1200" b="1" i="0" u="none" strike="noStrike" kern="1200" cap="none" spc="0" normalizeH="0" baseline="0" noProof="0">
              <a:ln>
                <a:noFill/>
              </a:ln>
              <a:solidFill>
                <a:srgbClr val="00B050"/>
              </a:solidFill>
              <a:effectLst/>
              <a:uLnTx/>
              <a:uFillTx/>
              <a:latin typeface="Arial" charset="0"/>
              <a:ea typeface="+mn-ea"/>
              <a:cs typeface="Arial"/>
            </a:endParaRPr>
          </a:p>
        </p:txBody>
      </p:sp>
      <p:sp>
        <p:nvSpPr>
          <p:cNvPr id="245" name="TextBox 244">
            <a:extLst>
              <a:ext uri="{FF2B5EF4-FFF2-40B4-BE49-F238E27FC236}">
                <a16:creationId xmlns:a16="http://schemas.microsoft.com/office/drawing/2014/main" id="{732838E0-1B29-48F0-173E-14F021734E5A}"/>
              </a:ext>
            </a:extLst>
          </p:cNvPr>
          <p:cNvSpPr txBox="1"/>
          <p:nvPr/>
        </p:nvSpPr>
        <p:spPr>
          <a:xfrm>
            <a:off x="9835543" y="2903700"/>
            <a:ext cx="1645920" cy="715394"/>
          </a:xfrm>
          <a:prstGeom prst="rect">
            <a:avLst/>
          </a:prstGeom>
          <a:solidFill>
            <a:schemeClr val="bg1"/>
          </a:solidFill>
          <a:ln w="12700" cap="flat" cmpd="sng" algn="ctr">
            <a:solidFill>
              <a:schemeClr val="tx1">
                <a:lumMod val="50000"/>
                <a:lumOff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GB"/>
            </a:defPPr>
            <a:lvl1pPr marL="0" marR="0" indent="0" defTabSz="914400" eaLnBrk="1" latinLnBrk="0" hangingPunct="1">
              <a:lnSpc>
                <a:spcPct val="100000"/>
              </a:lnSpc>
              <a:buClrTx/>
              <a:buSzTx/>
              <a:buFontTx/>
              <a:buNone/>
              <a:tabLst/>
              <a:defRPr kumimoji="0" sz="1100" b="1" i="0" u="none" strike="noStrike" cap="none" normalizeH="0" baseline="0">
                <a:ln>
                  <a:noFill/>
                </a:ln>
                <a:solidFill>
                  <a:srgbClr val="2A295C"/>
                </a:solidFill>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2A295C"/>
                </a:solidFill>
                <a:effectLst/>
                <a:uLnTx/>
                <a:uFillTx/>
                <a:latin typeface="Arial"/>
                <a:ea typeface="+mn-ea"/>
                <a:cs typeface="Arial"/>
              </a:rPr>
              <a:t>Canada</a:t>
            </a:r>
            <a:endParaRPr kumimoji="0" lang="en-US" sz="1050" b="1" i="0" u="none" strike="noStrike" kern="1200" cap="none" spc="0" normalizeH="0" baseline="0" noProof="0">
              <a:ln>
                <a:noFill/>
              </a:ln>
              <a:solidFill>
                <a:srgbClr val="00B050"/>
              </a:solidFill>
              <a:effectLst/>
              <a:uLnTx/>
              <a:uFillTx/>
              <a:latin typeface="Arial" charset="0"/>
              <a:ea typeface="+mn-ea"/>
              <a:cs typeface="Arial"/>
            </a:endParaRPr>
          </a:p>
        </p:txBody>
      </p:sp>
      <p:cxnSp>
        <p:nvCxnSpPr>
          <p:cNvPr id="4" name="Straight Connector 63">
            <a:extLst>
              <a:ext uri="{FF2B5EF4-FFF2-40B4-BE49-F238E27FC236}">
                <a16:creationId xmlns:a16="http://schemas.microsoft.com/office/drawing/2014/main" id="{9E590BFE-558F-606B-1D56-3707E9F01411}"/>
              </a:ext>
            </a:extLst>
          </p:cNvPr>
          <p:cNvCxnSpPr>
            <a:cxnSpLocks/>
          </p:cNvCxnSpPr>
          <p:nvPr/>
        </p:nvCxnSpPr>
        <p:spPr bwMode="auto">
          <a:xfrm>
            <a:off x="6772810" y="1302507"/>
            <a:ext cx="8606" cy="640080"/>
          </a:xfrm>
          <a:prstGeom prst="straightConnector1">
            <a:avLst/>
          </a:prstGeom>
          <a:ln w="57150">
            <a:solidFill>
              <a:schemeClr val="bg2"/>
            </a:solidFill>
            <a:round/>
            <a:headEnd type="none" w="sm" len="sm"/>
            <a:tailEnd type="none" w="sm" len="sm"/>
          </a:ln>
        </p:spPr>
        <p:style>
          <a:lnRef idx="1">
            <a:schemeClr val="accent6"/>
          </a:lnRef>
          <a:fillRef idx="0">
            <a:schemeClr val="accent6"/>
          </a:fillRef>
          <a:effectRef idx="0">
            <a:schemeClr val="accent6"/>
          </a:effectRef>
          <a:fontRef idx="minor">
            <a:schemeClr val="tx1"/>
          </a:fontRef>
        </p:style>
      </p:cxnSp>
      <p:sp>
        <p:nvSpPr>
          <p:cNvPr id="59" name="Text Box 10">
            <a:extLst>
              <a:ext uri="{FF2B5EF4-FFF2-40B4-BE49-F238E27FC236}">
                <a16:creationId xmlns:a16="http://schemas.microsoft.com/office/drawing/2014/main" id="{F680431E-118B-64D8-AD17-8D4976BBE66C}"/>
              </a:ext>
            </a:extLst>
          </p:cNvPr>
          <p:cNvSpPr txBox="1">
            <a:spLocks noChangeArrowheads="1"/>
          </p:cNvSpPr>
          <p:nvPr/>
        </p:nvSpPr>
        <p:spPr bwMode="auto">
          <a:xfrm>
            <a:off x="6067533" y="1463672"/>
            <a:ext cx="1645920" cy="715394"/>
          </a:xfrm>
          <a:prstGeom prst="rect">
            <a:avLst/>
          </a:prstGeom>
          <a:solidFill>
            <a:schemeClr val="bg1"/>
          </a:solidFill>
          <a:ln w="12700" cap="flat" cmpd="sng" algn="ctr">
            <a:solidFill>
              <a:schemeClr val="tx1">
                <a:lumMod val="50000"/>
                <a:lumOff val="50000"/>
              </a:schemeClr>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GB"/>
            </a:defPPr>
            <a:lvl1pPr marL="0" marR="0" indent="0" defTabSz="914400" eaLnBrk="1" latinLnBrk="0" hangingPunct="1">
              <a:lnSpc>
                <a:spcPct val="100000"/>
              </a:lnSpc>
              <a:buClrTx/>
              <a:buSzTx/>
              <a:buFontTx/>
              <a:buNone/>
              <a:tabLst/>
              <a:defRPr kumimoji="0" sz="1100" b="1" i="0" u="none" strike="noStrike" cap="none" normalizeH="0" baseline="0">
                <a:ln>
                  <a:noFill/>
                </a:ln>
                <a:solidFill>
                  <a:srgbClr val="2A295C"/>
                </a:solidFill>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2A295C"/>
                </a:solidFill>
                <a:effectLst/>
                <a:uLnTx/>
                <a:uFillTx/>
                <a:latin typeface="Arial"/>
                <a:ea typeface="+mn-ea"/>
                <a:cs typeface="Arial"/>
              </a:rPr>
              <a:t>Sodexo Live!</a:t>
            </a:r>
            <a:r>
              <a:rPr kumimoji="0" lang="en-US" sz="1100" b="1" i="0" u="none" strike="noStrike" kern="1200" cap="none" spc="0" normalizeH="0" baseline="0" noProof="0" dirty="0">
                <a:ln>
                  <a:noFill/>
                </a:ln>
                <a:solidFill>
                  <a:srgbClr val="00B050"/>
                </a:solidFill>
                <a:effectLst/>
                <a:uLnTx/>
                <a:uFillTx/>
                <a:latin typeface="Arial"/>
                <a:ea typeface="+mn-ea"/>
                <a:cs typeface="Aria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2A295C"/>
                </a:solidFill>
                <a:effectLst/>
                <a:uLnTx/>
                <a:uFillTx/>
                <a:latin typeface="Arial"/>
                <a:ea typeface="+mn-ea"/>
                <a:cs typeface="Arial"/>
              </a:rPr>
              <a:t>Airline Lounges </a:t>
            </a:r>
          </a:p>
        </p:txBody>
      </p:sp>
      <p:pic>
        <p:nvPicPr>
          <p:cNvPr id="10" name="Picture 9" descr="A person with spiky hair wearing a tan jacket&#10;&#10;Description automatically generated">
            <a:extLst>
              <a:ext uri="{FF2B5EF4-FFF2-40B4-BE49-F238E27FC236}">
                <a16:creationId xmlns:a16="http://schemas.microsoft.com/office/drawing/2014/main" id="{C75B9C07-F96B-41BA-8ADD-07E4774BF6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7164" y="4248335"/>
            <a:ext cx="640080" cy="864491"/>
          </a:xfrm>
          <a:prstGeom prst="rect">
            <a:avLst/>
          </a:prstGeom>
        </p:spPr>
      </p:pic>
      <p:pic>
        <p:nvPicPr>
          <p:cNvPr id="13" name="Picture 12" descr="A person wearing a red dress and a necklace&#10;&#10;Description automatically generated">
            <a:extLst>
              <a:ext uri="{FF2B5EF4-FFF2-40B4-BE49-F238E27FC236}">
                <a16:creationId xmlns:a16="http://schemas.microsoft.com/office/drawing/2014/main" id="{C619025D-9C6A-72E3-6A40-0822982CAA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1493" y="1552578"/>
            <a:ext cx="914400" cy="743216"/>
          </a:xfrm>
          <a:prstGeom prst="rect">
            <a:avLst/>
          </a:prstGeom>
        </p:spPr>
      </p:pic>
      <p:pic>
        <p:nvPicPr>
          <p:cNvPr id="12" name="Picture 11" descr="A person wearing glasses and smiling&#10;&#10;Description automatically generated">
            <a:extLst>
              <a:ext uri="{FF2B5EF4-FFF2-40B4-BE49-F238E27FC236}">
                <a16:creationId xmlns:a16="http://schemas.microsoft.com/office/drawing/2014/main" id="{BFBBFEBB-0EC8-3F24-52ED-3F9AD6F171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01461" y="1552105"/>
            <a:ext cx="731520" cy="778197"/>
          </a:xfrm>
          <a:prstGeom prst="rect">
            <a:avLst/>
          </a:prstGeom>
        </p:spPr>
      </p:pic>
      <p:sp>
        <p:nvSpPr>
          <p:cNvPr id="14" name="TextBox 13">
            <a:extLst>
              <a:ext uri="{FF2B5EF4-FFF2-40B4-BE49-F238E27FC236}">
                <a16:creationId xmlns:a16="http://schemas.microsoft.com/office/drawing/2014/main" id="{39AFF79C-43CF-5195-629F-7A6E10E36D0C}"/>
              </a:ext>
            </a:extLst>
          </p:cNvPr>
          <p:cNvSpPr txBox="1"/>
          <p:nvPr/>
        </p:nvSpPr>
        <p:spPr>
          <a:xfrm>
            <a:off x="8277618" y="2435054"/>
            <a:ext cx="1157688" cy="261610"/>
          </a:xfrm>
          <a:prstGeom prst="rect">
            <a:avLst/>
          </a:prstGeom>
          <a:solidFill>
            <a:schemeClr val="bg1"/>
          </a:solidFill>
        </p:spPr>
        <p:txBody>
          <a:bodyPr wrap="none" lIns="91440" tIns="45720" rIns="91440" bIns="45720" anchor="t">
            <a:spAutoFit/>
          </a:bodyPr>
          <a:lstStyle>
            <a:defPPr>
              <a:defRPr lang="en-US"/>
            </a:defPPr>
            <a:lvl1pPr marR="0" lvl="0" indent="0" fontAlgn="base">
              <a:lnSpc>
                <a:spcPct val="100000"/>
              </a:lnSpc>
              <a:spcBef>
                <a:spcPct val="0"/>
              </a:spcBef>
              <a:spcAft>
                <a:spcPct val="0"/>
              </a:spcAft>
              <a:buClrTx/>
              <a:buSzTx/>
              <a:buFontTx/>
              <a:buNone/>
              <a:tabLst/>
              <a:defRPr kumimoji="0" sz="1400" b="1" i="0" u="none" strike="noStrike" cap="none" spc="0" normalizeH="0" baseline="0">
                <a:ln>
                  <a:noFill/>
                </a:ln>
                <a:solidFill>
                  <a:schemeClr val="tx2"/>
                </a:solidFill>
                <a:effectLst/>
                <a:uLnTx/>
                <a:uFillTx/>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2A295C"/>
                </a:solidFill>
                <a:effectLst/>
                <a:uLnTx/>
                <a:uFillTx/>
                <a:latin typeface="Arial"/>
                <a:ea typeface="+mn-ea"/>
                <a:cs typeface="Arial"/>
              </a:rPr>
              <a:t>Lauren Burton</a:t>
            </a:r>
            <a:endParaRPr kumimoji="0" lang="en-US" sz="11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3478209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88D8C2C-884B-871E-2306-D3467ED48BEF}"/>
              </a:ext>
            </a:extLst>
          </p:cNvPr>
          <p:cNvGraphicFramePr>
            <a:graphicFrameLocks noGrp="1"/>
          </p:cNvGraphicFramePr>
          <p:nvPr/>
        </p:nvGraphicFramePr>
        <p:xfrm>
          <a:off x="202301" y="411480"/>
          <a:ext cx="11557466" cy="6812280"/>
        </p:xfrm>
        <a:graphic>
          <a:graphicData uri="http://schemas.openxmlformats.org/drawingml/2006/table">
            <a:tbl>
              <a:tblPr firstRow="1" bandRow="1">
                <a:tableStyleId>{5C22544A-7EE6-4342-B048-85BDC9FD1C3A}</a:tableStyleId>
              </a:tblPr>
              <a:tblGrid>
                <a:gridCol w="5679884">
                  <a:extLst>
                    <a:ext uri="{9D8B030D-6E8A-4147-A177-3AD203B41FA5}">
                      <a16:colId xmlns:a16="http://schemas.microsoft.com/office/drawing/2014/main" val="3232075972"/>
                    </a:ext>
                  </a:extLst>
                </a:gridCol>
                <a:gridCol w="208280">
                  <a:extLst>
                    <a:ext uri="{9D8B030D-6E8A-4147-A177-3AD203B41FA5}">
                      <a16:colId xmlns:a16="http://schemas.microsoft.com/office/drawing/2014/main" val="3512419989"/>
                    </a:ext>
                  </a:extLst>
                </a:gridCol>
                <a:gridCol w="5669302">
                  <a:extLst>
                    <a:ext uri="{9D8B030D-6E8A-4147-A177-3AD203B41FA5}">
                      <a16:colId xmlns:a16="http://schemas.microsoft.com/office/drawing/2014/main" val="473074509"/>
                    </a:ext>
                  </a:extLst>
                </a:gridCol>
              </a:tblGrid>
              <a:tr h="370840">
                <a:tc>
                  <a:txBody>
                    <a:bodyPr/>
                    <a:lstStyle/>
                    <a:p>
                      <a:pPr algn="ctr"/>
                      <a:r>
                        <a:rPr lang="en-US" sz="2800"/>
                        <a:t>What Won’t Change</a:t>
                      </a:r>
                    </a:p>
                  </a:txBody>
                  <a:tcPr marR="0"/>
                </a:tc>
                <a:tc>
                  <a:txBody>
                    <a:bodyPr/>
                    <a:lstStyle/>
                    <a:p>
                      <a:pPr algn="ctr"/>
                      <a:endParaRPr lang="en-US" sz="200"/>
                    </a:p>
                  </a:txBody>
                  <a:tcPr>
                    <a:noFill/>
                  </a:tcPr>
                </a:tc>
                <a:tc>
                  <a:txBody>
                    <a:bodyPr/>
                    <a:lstStyle/>
                    <a:p>
                      <a:pPr algn="ctr"/>
                      <a:r>
                        <a:rPr lang="en-US" sz="2800"/>
                        <a:t>What Is Changing</a:t>
                      </a:r>
                    </a:p>
                  </a:txBody>
                  <a:tcPr/>
                </a:tc>
                <a:extLst>
                  <a:ext uri="{0D108BD9-81ED-4DB2-BD59-A6C34878D82A}">
                    <a16:rowId xmlns:a16="http://schemas.microsoft.com/office/drawing/2014/main" val="2124931058"/>
                  </a:ext>
                </a:extLst>
              </a:tr>
              <a:tr h="297083">
                <a:tc>
                  <a:txBody>
                    <a:bodyPr/>
                    <a:lstStyle/>
                    <a:p>
                      <a:pPr marL="285750" indent="-285750">
                        <a:spcAft>
                          <a:spcPts val="0"/>
                        </a:spcAft>
                        <a:buClr>
                          <a:schemeClr val="accent2"/>
                        </a:buClr>
                        <a:buFont typeface="Wingdings" panose="05000000000000000000" pitchFamily="2" charset="2"/>
                        <a:buChar char="§"/>
                      </a:pPr>
                      <a:r>
                        <a:rPr lang="en-US" sz="1800">
                          <a:solidFill>
                            <a:schemeClr val="accent1"/>
                          </a:solidFill>
                        </a:rPr>
                        <a:t>For now, the way you contact Finance Shared Services &amp; Banking for support remains the same </a:t>
                      </a:r>
                    </a:p>
                    <a:p>
                      <a:pPr marL="627063" lvl="1" indent="-171450">
                        <a:spcAft>
                          <a:spcPts val="1200"/>
                        </a:spcAft>
                        <a:buClr>
                          <a:schemeClr val="accent2"/>
                        </a:buClr>
                        <a:buFont typeface="Arial" panose="020B0604020202020204" pitchFamily="34" charset="0"/>
                        <a:buChar char="›"/>
                      </a:pPr>
                      <a:r>
                        <a:rPr lang="en-US" sz="1600" i="1">
                          <a:solidFill>
                            <a:schemeClr val="accent1"/>
                          </a:solidFill>
                        </a:rPr>
                        <a:t>You will never need to choose whether to contact the U.S. or India</a:t>
                      </a:r>
                    </a:p>
                    <a:p>
                      <a:pPr marL="285750" indent="-285750">
                        <a:spcAft>
                          <a:spcPts val="0"/>
                        </a:spcAft>
                        <a:buClr>
                          <a:schemeClr val="accent2"/>
                        </a:buClr>
                        <a:buFont typeface="Wingdings" panose="05000000000000000000" pitchFamily="2" charset="2"/>
                        <a:buChar char="§"/>
                      </a:pPr>
                      <a:r>
                        <a:rPr lang="en-US" sz="1800">
                          <a:solidFill>
                            <a:schemeClr val="accent1"/>
                          </a:solidFill>
                        </a:rPr>
                        <a:t>Finance Shared Services support will continue to be provided by Sodexo employees</a:t>
                      </a:r>
                    </a:p>
                    <a:p>
                      <a:pPr marL="627063" lvl="1" indent="-171450" algn="l" defTabSz="914377" rtl="0" eaLnBrk="1" latinLnBrk="0" hangingPunct="1">
                        <a:spcAft>
                          <a:spcPts val="1200"/>
                        </a:spcAft>
                        <a:buClr>
                          <a:schemeClr val="accent2"/>
                        </a:buClr>
                        <a:buFont typeface="Arial" panose="020B0604020202020204" pitchFamily="34" charset="0"/>
                        <a:buChar char="›"/>
                      </a:pPr>
                      <a:r>
                        <a:rPr lang="en-US" sz="1600" i="1" kern="1200">
                          <a:solidFill>
                            <a:schemeClr val="accent1"/>
                          </a:solidFill>
                          <a:latin typeface="+mn-lt"/>
                          <a:ea typeface="+mn-ea"/>
                          <a:cs typeface="+mn-cs"/>
                        </a:rPr>
                        <a:t>Support is not being outsourced to a 3rd party</a:t>
                      </a:r>
                      <a:endParaRPr lang="en-US" sz="2000">
                        <a:solidFill>
                          <a:schemeClr val="accent1"/>
                        </a:solidFill>
                      </a:endParaRPr>
                    </a:p>
                    <a:p>
                      <a:pPr marL="285750" indent="-285750">
                        <a:spcAft>
                          <a:spcPts val="1200"/>
                        </a:spcAft>
                        <a:buClr>
                          <a:schemeClr val="accent2"/>
                        </a:buClr>
                        <a:buFont typeface="Wingdings" panose="05000000000000000000" pitchFamily="2" charset="2"/>
                        <a:buChar char="§"/>
                      </a:pPr>
                      <a:r>
                        <a:rPr lang="en-US" sz="1800">
                          <a:solidFill>
                            <a:schemeClr val="accent1"/>
                          </a:solidFill>
                        </a:rPr>
                        <a:t>The accounting fiscal calendar and deadlines don’t change</a:t>
                      </a:r>
                    </a:p>
                    <a:p>
                      <a:pPr marL="285750" indent="-285750" algn="l" defTabSz="914377" rtl="0" eaLnBrk="1" latinLnBrk="0" hangingPunct="1">
                        <a:spcAft>
                          <a:spcPts val="600"/>
                        </a:spcAft>
                        <a:buClr>
                          <a:schemeClr val="accent2"/>
                        </a:buClr>
                        <a:buFont typeface="Wingdings" panose="05000000000000000000" pitchFamily="2" charset="2"/>
                        <a:buChar char="§"/>
                      </a:pPr>
                      <a:r>
                        <a:rPr lang="en-US" sz="1800" kern="1200">
                          <a:solidFill>
                            <a:schemeClr val="accent1"/>
                          </a:solidFill>
                          <a:latin typeface="+mn-lt"/>
                          <a:ea typeface="+mn-ea"/>
                          <a:cs typeface="+mn-cs"/>
                        </a:rPr>
                        <a:t>There will continue to be Finance Shared Services &amp; Banking teams in NorAm</a:t>
                      </a:r>
                    </a:p>
                    <a:p>
                      <a:pPr marL="627063" lvl="1" indent="-171450" algn="l" defTabSz="914377" rtl="0" eaLnBrk="1" latinLnBrk="0" hangingPunct="1">
                        <a:spcAft>
                          <a:spcPts val="1200"/>
                        </a:spcAft>
                        <a:buClr>
                          <a:schemeClr val="accent2"/>
                        </a:buClr>
                        <a:buFont typeface="Arial" panose="020B0604020202020204" pitchFamily="34" charset="0"/>
                        <a:buChar char="›"/>
                      </a:pPr>
                      <a:r>
                        <a:rPr lang="en-US" sz="1600" i="1" kern="1200">
                          <a:solidFill>
                            <a:schemeClr val="accent1"/>
                          </a:solidFill>
                          <a:latin typeface="+mn-lt"/>
                          <a:ea typeface="+mn-ea"/>
                          <a:cs typeface="+mn-cs"/>
                        </a:rPr>
                        <a:t>They will also continue to own and be responsible for NorAm business processes </a:t>
                      </a:r>
                    </a:p>
                    <a:p>
                      <a:pPr marL="285750" indent="-285750">
                        <a:spcAft>
                          <a:spcPts val="1200"/>
                        </a:spcAft>
                        <a:buClr>
                          <a:schemeClr val="accent2"/>
                        </a:buClr>
                        <a:buFont typeface="Wingdings" panose="05000000000000000000" pitchFamily="2" charset="2"/>
                        <a:buChar char="§"/>
                      </a:pPr>
                      <a:r>
                        <a:rPr lang="en-US" sz="1800">
                          <a:solidFill>
                            <a:schemeClr val="accent1"/>
                          </a:solidFill>
                        </a:rPr>
                        <a:t>Field customer support business hours remain the same</a:t>
                      </a:r>
                    </a:p>
                    <a:p>
                      <a:pPr marL="285750" indent="-285750">
                        <a:spcAft>
                          <a:spcPts val="1200"/>
                        </a:spcAft>
                        <a:buClr>
                          <a:schemeClr val="accent2"/>
                        </a:buClr>
                        <a:buFont typeface="Wingdings" panose="05000000000000000000" pitchFamily="2" charset="2"/>
                        <a:buChar char="§"/>
                      </a:pPr>
                      <a:r>
                        <a:rPr lang="en-US" sz="1800">
                          <a:solidFill>
                            <a:schemeClr val="accent1"/>
                          </a:solidFill>
                        </a:rPr>
                        <a:t>The financial reporting tools you use will remain the same (i.e. UFS, E=Vision etc.)</a:t>
                      </a:r>
                    </a:p>
                    <a:p>
                      <a:pPr marL="285750" indent="-285750">
                        <a:spcAft>
                          <a:spcPts val="1200"/>
                        </a:spcAft>
                        <a:buClr>
                          <a:schemeClr val="accent2"/>
                        </a:buClr>
                        <a:buFont typeface="Wingdings" panose="05000000000000000000" pitchFamily="2" charset="2"/>
                        <a:buChar char="§"/>
                      </a:pPr>
                      <a:endParaRPr lang="en-US" sz="1800">
                        <a:solidFill>
                          <a:schemeClr val="accent1"/>
                        </a:solidFill>
                      </a:endParaRPr>
                    </a:p>
                    <a:p>
                      <a:pPr marL="285750" indent="-285750">
                        <a:spcAft>
                          <a:spcPts val="1200"/>
                        </a:spcAft>
                        <a:buClr>
                          <a:schemeClr val="accent2"/>
                        </a:buClr>
                        <a:buFont typeface="Wingdings" panose="05000000000000000000" pitchFamily="2" charset="2"/>
                        <a:buChar char="§"/>
                      </a:pPr>
                      <a:endParaRPr lang="en-US" sz="1800">
                        <a:solidFill>
                          <a:schemeClr val="accent1"/>
                        </a:solidFill>
                      </a:endParaRPr>
                    </a:p>
                  </a:txBody>
                  <a:tcPr marR="0">
                    <a:noFill/>
                  </a:tcPr>
                </a:tc>
                <a:tc>
                  <a:txBody>
                    <a:bodyPr/>
                    <a:lstStyle/>
                    <a:p>
                      <a:endParaRPr lang="en-US" sz="200"/>
                    </a:p>
                  </a:txBody>
                  <a:tcPr>
                    <a:noFill/>
                  </a:tcPr>
                </a:tc>
                <a:tc>
                  <a:txBody>
                    <a:bodyPr/>
                    <a:lstStyle/>
                    <a:p>
                      <a:pPr marL="285750" marR="0" lvl="0" indent="-285750" algn="l" defTabSz="914377" rtl="0" eaLnBrk="1" fontAlgn="auto" latinLnBrk="0" hangingPunct="1">
                        <a:lnSpc>
                          <a:spcPct val="100000"/>
                        </a:lnSpc>
                        <a:spcBef>
                          <a:spcPts val="0"/>
                        </a:spcBef>
                        <a:spcAft>
                          <a:spcPts val="1200"/>
                        </a:spcAft>
                        <a:buClr>
                          <a:schemeClr val="accent2"/>
                        </a:buClr>
                        <a:buSzTx/>
                        <a:buFont typeface="Wingdings" panose="05000000000000000000" pitchFamily="2" charset="2"/>
                        <a:buChar char="§"/>
                        <a:tabLst/>
                        <a:defRPr/>
                      </a:pPr>
                      <a:r>
                        <a:rPr lang="en-US" sz="1800" kern="1200">
                          <a:solidFill>
                            <a:schemeClr val="accent1"/>
                          </a:solidFill>
                          <a:latin typeface="+mn-lt"/>
                          <a:ea typeface="+mn-ea"/>
                          <a:cs typeface="+mn-cs"/>
                        </a:rPr>
                        <a:t>The Segment Support team will provide enhanced capabilities to meet your needs with a dedicated point of contact per cost center</a:t>
                      </a:r>
                    </a:p>
                    <a:p>
                      <a:pPr marL="285750" marR="0" lvl="0" indent="-285750" algn="l" defTabSz="914377" rtl="0" eaLnBrk="1" fontAlgn="auto" latinLnBrk="0" hangingPunct="1">
                        <a:lnSpc>
                          <a:spcPct val="100000"/>
                        </a:lnSpc>
                        <a:spcBef>
                          <a:spcPts val="0"/>
                        </a:spcBef>
                        <a:spcAft>
                          <a:spcPts val="1200"/>
                        </a:spcAft>
                        <a:buClr>
                          <a:schemeClr val="accent2"/>
                        </a:buClr>
                        <a:buSzTx/>
                        <a:buFont typeface="Wingdings" panose="05000000000000000000" pitchFamily="2" charset="2"/>
                        <a:buChar char="§"/>
                        <a:tabLst/>
                        <a:defRPr/>
                      </a:pPr>
                      <a:r>
                        <a:rPr lang="en-US" sz="1800" kern="1200">
                          <a:solidFill>
                            <a:schemeClr val="accent1"/>
                          </a:solidFill>
                          <a:latin typeface="+mn-lt"/>
                          <a:ea typeface="+mn-ea"/>
                          <a:cs typeface="+mn-cs"/>
                        </a:rPr>
                        <a:t>You can now use the </a:t>
                      </a:r>
                      <a:r>
                        <a:rPr lang="en-US" sz="1800" kern="1200" err="1">
                          <a:solidFill>
                            <a:schemeClr val="accent1"/>
                          </a:solidFill>
                          <a:latin typeface="+mn-lt"/>
                          <a:ea typeface="+mn-ea"/>
                          <a:cs typeface="+mn-cs"/>
                        </a:rPr>
                        <a:t>SoFinance</a:t>
                      </a:r>
                      <a:r>
                        <a:rPr lang="en-US" sz="1800" kern="1200">
                          <a:solidFill>
                            <a:schemeClr val="accent1"/>
                          </a:solidFill>
                          <a:latin typeface="+mn-lt"/>
                          <a:ea typeface="+mn-ea"/>
                          <a:cs typeface="+mn-cs"/>
                        </a:rPr>
                        <a:t> portal to contact Finance Shared Services &amp; to track your service requests  for pilot functions, with the rest of FSS &amp; Banking available in April</a:t>
                      </a:r>
                    </a:p>
                    <a:p>
                      <a:pPr marL="285750" marR="0" lvl="0" indent="-285750" algn="l" defTabSz="914377" rtl="0" eaLnBrk="1" fontAlgn="auto" latinLnBrk="0" hangingPunct="1">
                        <a:lnSpc>
                          <a:spcPct val="100000"/>
                        </a:lnSpc>
                        <a:spcBef>
                          <a:spcPts val="0"/>
                        </a:spcBef>
                        <a:spcAft>
                          <a:spcPts val="1200"/>
                        </a:spcAft>
                        <a:buClr>
                          <a:schemeClr val="accent2"/>
                        </a:buClr>
                        <a:buSzTx/>
                        <a:buFont typeface="Wingdings" panose="05000000000000000000" pitchFamily="2" charset="2"/>
                        <a:buChar char="§"/>
                        <a:tabLst/>
                        <a:defRPr/>
                      </a:pPr>
                      <a:r>
                        <a:rPr lang="en-US" sz="1800" kern="1200">
                          <a:solidFill>
                            <a:schemeClr val="accent1"/>
                          </a:solidFill>
                          <a:latin typeface="+mn-lt"/>
                          <a:ea typeface="+mn-ea"/>
                          <a:cs typeface="+mn-cs"/>
                        </a:rPr>
                        <a:t>You now receive an e-mail with referencing a ticket for your requests to departments participating in </a:t>
                      </a:r>
                      <a:r>
                        <a:rPr lang="en-US" sz="1800" kern="1200" err="1">
                          <a:solidFill>
                            <a:schemeClr val="accent1"/>
                          </a:solidFill>
                          <a:latin typeface="+mn-lt"/>
                          <a:ea typeface="+mn-ea"/>
                          <a:cs typeface="+mn-cs"/>
                        </a:rPr>
                        <a:t>SoFinance</a:t>
                      </a:r>
                      <a:r>
                        <a:rPr lang="en-US" sz="1800" kern="1200">
                          <a:solidFill>
                            <a:schemeClr val="accent1"/>
                          </a:solidFill>
                          <a:latin typeface="+mn-lt"/>
                          <a:ea typeface="+mn-ea"/>
                          <a:cs typeface="+mn-cs"/>
                        </a:rPr>
                        <a:t> pilot (and later for the rest)</a:t>
                      </a:r>
                    </a:p>
                    <a:p>
                      <a:pPr marL="285750" marR="0" lvl="0" indent="-285750" algn="l" defTabSz="914377" rtl="0" eaLnBrk="1" fontAlgn="auto" latinLnBrk="0" hangingPunct="1">
                        <a:lnSpc>
                          <a:spcPct val="100000"/>
                        </a:lnSpc>
                        <a:spcBef>
                          <a:spcPts val="0"/>
                        </a:spcBef>
                        <a:spcAft>
                          <a:spcPts val="1200"/>
                        </a:spcAft>
                        <a:buClr>
                          <a:schemeClr val="accent2"/>
                        </a:buClr>
                        <a:buSzTx/>
                        <a:buFont typeface="Wingdings" panose="05000000000000000000" pitchFamily="2" charset="2"/>
                        <a:buChar char="§"/>
                        <a:tabLst/>
                        <a:defRPr/>
                      </a:pPr>
                      <a:r>
                        <a:rPr lang="en-US" sz="1800" kern="1200">
                          <a:solidFill>
                            <a:schemeClr val="accent1"/>
                          </a:solidFill>
                          <a:latin typeface="+mn-lt"/>
                          <a:ea typeface="+mn-ea"/>
                          <a:cs typeface="+mn-cs"/>
                        </a:rPr>
                        <a:t>Service requests to Finance Shared Services &amp; Banking may be routed differently behind the scenes: some to the US and some to India</a:t>
                      </a:r>
                    </a:p>
                    <a:p>
                      <a:pPr marL="285750" marR="0" lvl="0" indent="-285750" algn="l" defTabSz="914377" rtl="0" eaLnBrk="1" fontAlgn="auto" latinLnBrk="0" hangingPunct="1">
                        <a:lnSpc>
                          <a:spcPct val="100000"/>
                        </a:lnSpc>
                        <a:spcBef>
                          <a:spcPts val="0"/>
                        </a:spcBef>
                        <a:spcAft>
                          <a:spcPts val="1200"/>
                        </a:spcAft>
                        <a:buClr>
                          <a:schemeClr val="accent2"/>
                        </a:buClr>
                        <a:buSzTx/>
                        <a:buFont typeface="Wingdings" panose="05000000000000000000" pitchFamily="2" charset="2"/>
                        <a:buChar char="§"/>
                        <a:tabLst/>
                        <a:defRPr/>
                      </a:pPr>
                      <a:r>
                        <a:rPr lang="en-US" sz="1800" kern="1200">
                          <a:solidFill>
                            <a:schemeClr val="accent1"/>
                          </a:solidFill>
                          <a:latin typeface="+mn-lt"/>
                          <a:ea typeface="+mn-ea"/>
                          <a:cs typeface="+mn-cs"/>
                        </a:rPr>
                        <a:t>You may work with someone different than the individual(s) you currently work with in Finance Shared Services &amp; Banking</a:t>
                      </a:r>
                    </a:p>
                    <a:p>
                      <a:endParaRPr lang="en-US" sz="1100"/>
                    </a:p>
                  </a:txBody>
                  <a:tcPr marR="0">
                    <a:noFill/>
                  </a:tcPr>
                </a:tc>
                <a:extLst>
                  <a:ext uri="{0D108BD9-81ED-4DB2-BD59-A6C34878D82A}">
                    <a16:rowId xmlns:a16="http://schemas.microsoft.com/office/drawing/2014/main" val="1459909006"/>
                  </a:ext>
                </a:extLst>
              </a:tr>
            </a:tbl>
          </a:graphicData>
        </a:graphic>
      </p:graphicFrame>
      <p:sp>
        <p:nvSpPr>
          <p:cNvPr id="2" name="Rectangle 1">
            <a:extLst>
              <a:ext uri="{FF2B5EF4-FFF2-40B4-BE49-F238E27FC236}">
                <a16:creationId xmlns:a16="http://schemas.microsoft.com/office/drawing/2014/main" id="{3B68984C-FF2C-0504-2176-8A973283C922}"/>
              </a:ext>
            </a:extLst>
          </p:cNvPr>
          <p:cNvSpPr/>
          <p:nvPr/>
        </p:nvSpPr>
        <p:spPr>
          <a:xfrm>
            <a:off x="6056465" y="974352"/>
            <a:ext cx="6014201" cy="6249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69902A5B-B62C-A432-EDDF-ED074BCB535E}"/>
              </a:ext>
            </a:extLst>
          </p:cNvPr>
          <p:cNvSpPr>
            <a:spLocks noGrp="1"/>
          </p:cNvSpPr>
          <p:nvPr>
            <p:ph type="ftr" sz="quarter" idx="14"/>
          </p:nvPr>
        </p:nvSpPr>
        <p:spPr/>
        <p:txBody>
          <a:bodyPr/>
          <a:lstStyle/>
          <a:p>
            <a:r>
              <a:rPr lang="en-US"/>
              <a:t>Unit Controller Call Series © Sodexo, February 2024.  All rights Reserved</a:t>
            </a:r>
            <a:endParaRPr lang="en-AU"/>
          </a:p>
        </p:txBody>
      </p:sp>
    </p:spTree>
    <p:extLst>
      <p:ext uri="{BB962C8B-B14F-4D97-AF65-F5344CB8AC3E}">
        <p14:creationId xmlns:p14="http://schemas.microsoft.com/office/powerpoint/2010/main" val="41483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strVal val="ppt_h"/>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73DF8-FB83-07BC-25C2-6E4608B6A31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A56BDBB-AD5D-0F2D-CF30-95A809846E7D}"/>
              </a:ext>
            </a:extLst>
          </p:cNvPr>
          <p:cNvSpPr>
            <a:spLocks noGrp="1"/>
          </p:cNvSpPr>
          <p:nvPr>
            <p:ph type="body" sz="quarter" idx="61"/>
          </p:nvPr>
        </p:nvSpPr>
        <p:spPr/>
        <p:txBody>
          <a:bodyPr/>
          <a:lstStyle/>
          <a:p>
            <a:r>
              <a:rPr lang="en-US" sz="9600" dirty="0"/>
              <a:t>Q&amp;A</a:t>
            </a:r>
          </a:p>
          <a:p>
            <a:endParaRPr lang="en-US" dirty="0"/>
          </a:p>
        </p:txBody>
      </p:sp>
      <p:sp>
        <p:nvSpPr>
          <p:cNvPr id="2" name="Footer Placeholder 1">
            <a:extLst>
              <a:ext uri="{FF2B5EF4-FFF2-40B4-BE49-F238E27FC236}">
                <a16:creationId xmlns:a16="http://schemas.microsoft.com/office/drawing/2014/main" id="{81E7DA55-F04E-4387-04CF-CCD71A7A4D36}"/>
              </a:ext>
            </a:extLst>
          </p:cNvPr>
          <p:cNvSpPr>
            <a:spLocks noGrp="1"/>
          </p:cNvSpPr>
          <p:nvPr>
            <p:ph type="ftr" sz="quarter" idx="63"/>
          </p:nvPr>
        </p:nvSpPr>
        <p:spPr/>
        <p:txBody>
          <a:bodyPr/>
          <a:lstStyle/>
          <a:p>
            <a:r>
              <a:rPr lang="en-US"/>
              <a:t>Unit Controller Call Series © Sodexo, February 2024.  All rights Reserved</a:t>
            </a:r>
          </a:p>
        </p:txBody>
      </p:sp>
    </p:spTree>
    <p:extLst>
      <p:ext uri="{BB962C8B-B14F-4D97-AF65-F5344CB8AC3E}">
        <p14:creationId xmlns:p14="http://schemas.microsoft.com/office/powerpoint/2010/main" val="2129882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5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8 Tips for a better sleep&#10;">
            <a:extLst>
              <a:ext uri="{FF2B5EF4-FFF2-40B4-BE49-F238E27FC236}">
                <a16:creationId xmlns:a16="http://schemas.microsoft.com/office/drawing/2014/main" id="{87F837C0-6E87-9A44-8219-F54FF23013D7}"/>
              </a:ext>
              <a:ext uri="{C183D7F6-B498-43B3-948B-1728B52AA6E4}">
                <adec:decorative xmlns:adec="http://schemas.microsoft.com/office/drawing/2017/decorative" val="0"/>
              </a:ext>
            </a:extLst>
          </p:cNvPr>
          <p:cNvSpPr/>
          <p:nvPr/>
        </p:nvSpPr>
        <p:spPr>
          <a:xfrm>
            <a:off x="0" y="0"/>
            <a:ext cx="12192000" cy="1177345"/>
          </a:xfrm>
          <a:prstGeom prst="rect">
            <a:avLst/>
          </a:prstGeom>
          <a:solidFill>
            <a:srgbClr val="FBA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4982C59D-5D17-C04D-93D5-8D0AB0791B7D}"/>
              </a:ext>
            </a:extLst>
          </p:cNvPr>
          <p:cNvSpPr txBox="1">
            <a:spLocks/>
          </p:cNvSpPr>
          <p:nvPr/>
        </p:nvSpPr>
        <p:spPr>
          <a:xfrm>
            <a:off x="601758" y="204537"/>
            <a:ext cx="8325673" cy="830014"/>
          </a:xfrm>
          <a:prstGeom prst="rect">
            <a:avLst/>
          </a:prstGeom>
          <a:no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8 Tips for a Better Sleep</a:t>
            </a:r>
          </a:p>
        </p:txBody>
      </p:sp>
      <p:pic>
        <p:nvPicPr>
          <p:cNvPr id="17" name="Picture 16" descr="Mindful by Sodexo">
            <a:extLst>
              <a:ext uri="{FF2B5EF4-FFF2-40B4-BE49-F238E27FC236}">
                <a16:creationId xmlns:a16="http://schemas.microsoft.com/office/drawing/2014/main" id="{C921BF89-36F6-A34F-8A7F-9C9979BA575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173903" y="403518"/>
            <a:ext cx="1646076" cy="535470"/>
          </a:xfrm>
          <a:prstGeom prst="rect">
            <a:avLst/>
          </a:prstGeom>
        </p:spPr>
      </p:pic>
      <p:sp>
        <p:nvSpPr>
          <p:cNvPr id="5" name="Content Placeholder 2">
            <a:extLst>
              <a:ext uri="{FF2B5EF4-FFF2-40B4-BE49-F238E27FC236}">
                <a16:creationId xmlns:a16="http://schemas.microsoft.com/office/drawing/2014/main" id="{82779A11-CF0C-B243-A6B5-16681A2483EE}"/>
              </a:ext>
            </a:extLst>
          </p:cNvPr>
          <p:cNvSpPr txBox="1">
            <a:spLocks/>
          </p:cNvSpPr>
          <p:nvPr/>
        </p:nvSpPr>
        <p:spPr>
          <a:xfrm>
            <a:off x="699477" y="1436514"/>
            <a:ext cx="3920649" cy="4187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Tired of tossing and turning?                    </a:t>
            </a: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Here’s how to finally get the rest you crave.</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Eat for ZZZs</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Exercise daily</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Make bedtime a priority</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Shower at night</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Be cool</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Avoid screen glare</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Create a soothing environment</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Nix the nightcap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4003C8D4-B637-4F48-80CB-4F31061EDF1F}"/>
              </a:ext>
            </a:extLst>
          </p:cNvPr>
          <p:cNvSpPr/>
          <p:nvPr/>
        </p:nvSpPr>
        <p:spPr>
          <a:xfrm>
            <a:off x="4772602" y="5204167"/>
            <a:ext cx="66989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BAA26"/>
                </a:solidFill>
                <a:effectLst/>
                <a:uLnTx/>
                <a:uFillTx/>
                <a:latin typeface="Arial" panose="020B0604020202020204" pitchFamily="34" charset="0"/>
                <a:ea typeface="+mn-ea"/>
                <a:cs typeface="Arial" panose="020B0604020202020204" pitchFamily="34" charset="0"/>
              </a:rPr>
              <a:t>https://</a:t>
            </a:r>
            <a:r>
              <a:rPr kumimoji="0" lang="en-US" sz="1400" b="1" i="0" u="none" strike="noStrike" kern="1200" cap="none" spc="0" normalizeH="0" baseline="0" noProof="0" dirty="0" err="1">
                <a:ln>
                  <a:noFill/>
                </a:ln>
                <a:solidFill>
                  <a:srgbClr val="FBAA26"/>
                </a:solidFill>
                <a:effectLst/>
                <a:uLnTx/>
                <a:uFillTx/>
                <a:latin typeface="Arial" panose="020B0604020202020204" pitchFamily="34" charset="0"/>
                <a:ea typeface="+mn-ea"/>
                <a:cs typeface="Arial" panose="020B0604020202020204" pitchFamily="34" charset="0"/>
              </a:rPr>
              <a:t>www.mindful.sodexo.com</a:t>
            </a:r>
            <a:r>
              <a:rPr kumimoji="0" lang="en-US" sz="1400" b="1" i="0" u="none" strike="noStrike" kern="1200" cap="none" spc="0" normalizeH="0" baseline="0" noProof="0" dirty="0">
                <a:ln>
                  <a:noFill/>
                </a:ln>
                <a:solidFill>
                  <a:srgbClr val="FBAA26"/>
                </a:solidFill>
                <a:effectLst/>
                <a:uLnTx/>
                <a:uFillTx/>
                <a:latin typeface="Arial" panose="020B0604020202020204" pitchFamily="34" charset="0"/>
                <a:ea typeface="+mn-ea"/>
                <a:cs typeface="Arial" panose="020B0604020202020204" pitchFamily="34" charset="0"/>
              </a:rPr>
              <a:t>/8-tips-for-the-best-sleep-ever/</a:t>
            </a:r>
          </a:p>
        </p:txBody>
      </p:sp>
      <p:sp>
        <p:nvSpPr>
          <p:cNvPr id="8" name="Title 7">
            <a:extLst>
              <a:ext uri="{FF2B5EF4-FFF2-40B4-BE49-F238E27FC236}">
                <a16:creationId xmlns:a16="http://schemas.microsoft.com/office/drawing/2014/main" id="{C4B7B641-B34B-644F-AE1C-B30E38309F0B}"/>
              </a:ext>
            </a:extLst>
          </p:cNvPr>
          <p:cNvSpPr txBox="1">
            <a:spLocks noGrp="1"/>
          </p:cNvSpPr>
          <p:nvPr>
            <p:ph type="title" idx="4294967295"/>
          </p:nvPr>
        </p:nvSpPr>
        <p:spPr>
          <a:xfrm>
            <a:off x="699477" y="5951829"/>
            <a:ext cx="9749692"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Mindful is full plates. Full flavor. Positive support for your journey to good health.</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Visit mindful.sodexo.com for recipes, fitness tips, motivation and a lot more!</a:t>
            </a:r>
          </a:p>
        </p:txBody>
      </p:sp>
      <p:pic>
        <p:nvPicPr>
          <p:cNvPr id="7" name="Picture 6">
            <a:extLst>
              <a:ext uri="{FF2B5EF4-FFF2-40B4-BE49-F238E27FC236}">
                <a16:creationId xmlns:a16="http://schemas.microsoft.com/office/drawing/2014/main" id="{3E6A8E5A-23D4-FD4F-9707-3C2948D79B80}"/>
              </a:ext>
              <a:ext uri="{C183D7F6-B498-43B3-948B-1728B52AA6E4}">
                <adec:decorative xmlns:adec="http://schemas.microsoft.com/office/drawing/2017/decorative" val="1"/>
              </a:ext>
            </a:extLst>
          </p:cNvPr>
          <p:cNvPicPr>
            <a:picLocks noChangeAspect="1"/>
          </p:cNvPicPr>
          <p:nvPr/>
        </p:nvPicPr>
        <p:blipFill rotWithShape="1">
          <a:blip r:embed="rId4"/>
          <a:srcRect b="10499"/>
          <a:stretch/>
        </p:blipFill>
        <p:spPr>
          <a:xfrm>
            <a:off x="4851189" y="1436451"/>
            <a:ext cx="7340811" cy="3708960"/>
          </a:xfrm>
          <a:prstGeom prst="rect">
            <a:avLst/>
          </a:prstGeom>
        </p:spPr>
      </p:pic>
      <p:cxnSp>
        <p:nvCxnSpPr>
          <p:cNvPr id="20" name="Straight Connector 19">
            <a:extLst>
              <a:ext uri="{FF2B5EF4-FFF2-40B4-BE49-F238E27FC236}">
                <a16:creationId xmlns:a16="http://schemas.microsoft.com/office/drawing/2014/main" id="{041D9121-55BD-614F-A4FD-50D93AA6D348}"/>
              </a:ext>
              <a:ext uri="{C183D7F6-B498-43B3-948B-1728B52AA6E4}">
                <adec:decorative xmlns:adec="http://schemas.microsoft.com/office/drawing/2017/decorative" val="1"/>
              </a:ext>
            </a:extLst>
          </p:cNvPr>
          <p:cNvCxnSpPr>
            <a:cxnSpLocks/>
          </p:cNvCxnSpPr>
          <p:nvPr/>
        </p:nvCxnSpPr>
        <p:spPr>
          <a:xfrm>
            <a:off x="0" y="5787851"/>
            <a:ext cx="12192000" cy="0"/>
          </a:xfrm>
          <a:prstGeom prst="line">
            <a:avLst/>
          </a:prstGeom>
          <a:ln w="28575">
            <a:solidFill>
              <a:srgbClr val="FBAA2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1141CC5-4FBF-5747-B59F-5E410BBC1ED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173903" y="6063759"/>
            <a:ext cx="1682524" cy="452828"/>
          </a:xfrm>
          <a:prstGeom prst="rect">
            <a:avLst/>
          </a:prstGeom>
        </p:spPr>
      </p:pic>
    </p:spTree>
    <p:extLst>
      <p:ext uri="{BB962C8B-B14F-4D97-AF65-F5344CB8AC3E}">
        <p14:creationId xmlns:p14="http://schemas.microsoft.com/office/powerpoint/2010/main" val="390235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5588C5-6CC2-F60D-9E2F-A66D77ADE206}"/>
              </a:ext>
            </a:extLst>
          </p:cNvPr>
          <p:cNvPicPr>
            <a:picLocks noChangeAspect="1"/>
          </p:cNvPicPr>
          <p:nvPr/>
        </p:nvPicPr>
        <p:blipFill>
          <a:blip r:embed="rId3"/>
          <a:stretch>
            <a:fillRect/>
          </a:stretch>
        </p:blipFill>
        <p:spPr>
          <a:xfrm>
            <a:off x="997778" y="125443"/>
            <a:ext cx="10196444" cy="6607113"/>
          </a:xfrm>
          <a:prstGeom prst="rect">
            <a:avLst/>
          </a:prstGeom>
        </p:spPr>
      </p:pic>
      <p:sp>
        <p:nvSpPr>
          <p:cNvPr id="4" name="TextBox 3">
            <a:extLst>
              <a:ext uri="{FF2B5EF4-FFF2-40B4-BE49-F238E27FC236}">
                <a16:creationId xmlns:a16="http://schemas.microsoft.com/office/drawing/2014/main" id="{4196A492-73C0-4DBD-1250-6BDFFC524671}"/>
              </a:ext>
            </a:extLst>
          </p:cNvPr>
          <p:cNvSpPr txBox="1"/>
          <p:nvPr/>
        </p:nvSpPr>
        <p:spPr>
          <a:xfrm>
            <a:off x="7846827" y="276447"/>
            <a:ext cx="3902150" cy="646331"/>
          </a:xfrm>
          <a:prstGeom prst="rect">
            <a:avLst/>
          </a:prstGeom>
          <a:noFill/>
        </p:spPr>
        <p:txBody>
          <a:bodyPr wrap="square" rtlCol="0">
            <a:spAutoFit/>
          </a:bodyPr>
          <a:lstStyle/>
          <a:p>
            <a:r>
              <a:rPr lang="en-US" dirty="0">
                <a:hlinkClick r:id="rId4"/>
              </a:rPr>
              <a:t>https://www.mindful.sodexo.com/</a:t>
            </a:r>
            <a:endParaRPr lang="en-US" dirty="0"/>
          </a:p>
          <a:p>
            <a:endParaRPr lang="en-US" dirty="0"/>
          </a:p>
        </p:txBody>
      </p:sp>
    </p:spTree>
    <p:extLst>
      <p:ext uri="{BB962C8B-B14F-4D97-AF65-F5344CB8AC3E}">
        <p14:creationId xmlns:p14="http://schemas.microsoft.com/office/powerpoint/2010/main" val="414692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43804-F721-E377-1479-D5CFD49883B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0AECABC-C1AD-78EE-A4C3-72ED184C96CD}"/>
              </a:ext>
            </a:extLst>
          </p:cNvPr>
          <p:cNvSpPr>
            <a:spLocks noGrp="1"/>
          </p:cNvSpPr>
          <p:nvPr>
            <p:ph type="body" sz="quarter" idx="61"/>
          </p:nvPr>
        </p:nvSpPr>
        <p:spPr/>
        <p:txBody>
          <a:bodyPr/>
          <a:lstStyle/>
          <a:p>
            <a:r>
              <a:rPr lang="en-US" dirty="0"/>
              <a:t>Let’s Collect It for Q2 FY24</a:t>
            </a:r>
          </a:p>
          <a:p>
            <a:endParaRPr lang="en-US" dirty="0"/>
          </a:p>
          <a:p>
            <a:r>
              <a:rPr lang="en-US" sz="2000" b="0" dirty="0"/>
              <a:t>Deadline for February Payments</a:t>
            </a:r>
          </a:p>
        </p:txBody>
      </p:sp>
      <p:sp>
        <p:nvSpPr>
          <p:cNvPr id="2" name="Footer Placeholder 1">
            <a:extLst>
              <a:ext uri="{FF2B5EF4-FFF2-40B4-BE49-F238E27FC236}">
                <a16:creationId xmlns:a16="http://schemas.microsoft.com/office/drawing/2014/main" id="{D8BA21EB-9CED-8EBD-A16C-93A32D00197D}"/>
              </a:ext>
            </a:extLst>
          </p:cNvPr>
          <p:cNvSpPr>
            <a:spLocks noGrp="1"/>
          </p:cNvSpPr>
          <p:nvPr>
            <p:ph type="ftr" sz="quarter" idx="63"/>
          </p:nvPr>
        </p:nvSpPr>
        <p:spPr/>
        <p:txBody>
          <a:bodyPr/>
          <a:lstStyle/>
          <a:p>
            <a:r>
              <a:rPr lang="en-US"/>
              <a:t>Unit Controller Call Series © Sodexo, February 2024.  All rights Reserved</a:t>
            </a:r>
          </a:p>
        </p:txBody>
      </p:sp>
    </p:spTree>
    <p:extLst>
      <p:ext uri="{BB962C8B-B14F-4D97-AF65-F5344CB8AC3E}">
        <p14:creationId xmlns:p14="http://schemas.microsoft.com/office/powerpoint/2010/main" val="2421746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ccounts Receivable Collection Deadlines for Quarter 1, FY24"/>
          <p:cNvSpPr>
            <a:spLocks noGrp="1"/>
          </p:cNvSpPr>
          <p:nvPr>
            <p:ph type="title"/>
          </p:nvPr>
        </p:nvSpPr>
        <p:spPr>
          <a:solidFill>
            <a:srgbClr val="25359C"/>
          </a:solidFill>
        </p:spPr>
        <p:txBody>
          <a:bodyPr/>
          <a:lstStyle/>
          <a:p>
            <a:pPr marL="0" indent="0">
              <a:buNone/>
            </a:pPr>
            <a:r>
              <a:rPr lang="en-US" sz="3200" dirty="0">
                <a:solidFill>
                  <a:schemeClr val="bg1"/>
                </a:solidFill>
              </a:rPr>
              <a:t> Collection Deadline for Quarter 2, FY24</a:t>
            </a:r>
          </a:p>
        </p:txBody>
      </p:sp>
      <p:sp>
        <p:nvSpPr>
          <p:cNvPr id="2" name="TextBox 1" descr="Your help is needed to increase our cash flow. To ensure that your AR payments, bank deposits, cash receipts, and cash balances are properly credited for Quarter 2, all deposits must be made on or before February 29th, 2024.&#10;&#10;Page 3 will have the deadlines for Electronic Payments and page 4 for check payments&#10;&#10;A reminder, the preferred method of invoice payments is via ACH.  ACH payments are more secure and less costly.&#10;Please contact Accounts Receivable at AccountsReceivable.NorAm@sodexo.com or 1-800-828-7762, Option 2, Option 2 for more information and to request the ACH details for your client">
            <a:extLst>
              <a:ext uri="{FF2B5EF4-FFF2-40B4-BE49-F238E27FC236}">
                <a16:creationId xmlns:a16="http://schemas.microsoft.com/office/drawing/2014/main" id="{63F2127E-860B-45AF-B612-29AB2A355EB5}"/>
              </a:ext>
            </a:extLst>
          </p:cNvPr>
          <p:cNvSpPr txBox="1"/>
          <p:nvPr/>
        </p:nvSpPr>
        <p:spPr>
          <a:xfrm>
            <a:off x="815413" y="1028734"/>
            <a:ext cx="10657184" cy="5888663"/>
          </a:xfrm>
          <a:prstGeom prst="rect">
            <a:avLst/>
          </a:prstGeom>
          <a:noFill/>
        </p:spPr>
        <p:txBody>
          <a:bodyPr wrap="square" rtlCol="0">
            <a:spAutoFit/>
          </a:bodyPr>
          <a:lstStyle/>
          <a:p>
            <a:pPr defTabSz="1219170">
              <a:defRPr/>
            </a:pPr>
            <a:r>
              <a:rPr lang="en-US" sz="2133" kern="0" dirty="0">
                <a:solidFill>
                  <a:srgbClr val="2A295C"/>
                </a:solidFill>
                <a:latin typeface="Arial"/>
              </a:rPr>
              <a:t>Your help is needed to increase our cash flow. To ensure that your AR payments, bank deposits, cash receipts, and cash balances are properly credited for Quarter 2, all deposits must be made on or before </a:t>
            </a:r>
            <a:r>
              <a:rPr lang="en-US" sz="2133" b="1" kern="0" dirty="0">
                <a:solidFill>
                  <a:srgbClr val="FF0000"/>
                </a:solidFill>
                <a:latin typeface="Arial"/>
              </a:rPr>
              <a:t>Thursday February 29th</a:t>
            </a:r>
            <a:r>
              <a:rPr lang="en-US" sz="2133" b="1" kern="0" dirty="0">
                <a:solidFill>
                  <a:srgbClr val="2A295C"/>
                </a:solidFill>
                <a:latin typeface="Arial"/>
              </a:rPr>
              <a:t>.  </a:t>
            </a:r>
          </a:p>
          <a:p>
            <a:pPr defTabSz="1219170">
              <a:defRPr/>
            </a:pPr>
            <a:endParaRPr lang="en-US" sz="2133" b="1" kern="0" dirty="0">
              <a:solidFill>
                <a:srgbClr val="2A295C"/>
              </a:solidFill>
              <a:latin typeface="Arial"/>
            </a:endParaRPr>
          </a:p>
          <a:p>
            <a:pPr defTabSz="1219170">
              <a:defRPr/>
            </a:pPr>
            <a:r>
              <a:rPr lang="en-US" sz="2133" kern="0" dirty="0">
                <a:solidFill>
                  <a:srgbClr val="2A295C"/>
                </a:solidFill>
                <a:latin typeface="Arial"/>
              </a:rPr>
              <a:t>Please observe the following deadlines depending on your payment method.</a:t>
            </a:r>
          </a:p>
          <a:p>
            <a:pPr defTabSz="1219170">
              <a:defRPr/>
            </a:pPr>
            <a:endParaRPr lang="en-US" sz="2133" kern="0" dirty="0">
              <a:solidFill>
                <a:srgbClr val="2A295C"/>
              </a:solidFill>
              <a:latin typeface="Arial"/>
            </a:endParaRPr>
          </a:p>
          <a:p>
            <a:pPr defTabSz="1219170">
              <a:defRPr/>
            </a:pPr>
            <a:r>
              <a:rPr lang="en-US" sz="2133" kern="0" dirty="0">
                <a:solidFill>
                  <a:srgbClr val="2A295C"/>
                </a:solidFill>
                <a:latin typeface="Arial"/>
              </a:rPr>
              <a:t>Select the payment link(s) for your current payment method below for further details :</a:t>
            </a:r>
          </a:p>
          <a:p>
            <a:pPr defTabSz="1219170">
              <a:defRPr/>
            </a:pPr>
            <a:endParaRPr lang="en-US" sz="1400" kern="0" dirty="0">
              <a:solidFill>
                <a:prstClr val="black"/>
              </a:solidFill>
              <a:latin typeface="Calibri"/>
            </a:endParaRPr>
          </a:p>
          <a:p>
            <a:pPr defTabSz="1219170">
              <a:defRPr/>
            </a:pPr>
            <a:r>
              <a:rPr lang="en-US" sz="2400" b="1" kern="0" dirty="0">
                <a:solidFill>
                  <a:srgbClr val="FF0000"/>
                </a:solidFill>
                <a:latin typeface="Calibri"/>
                <a:hlinkClick r:id="rId2" action="ppaction://hlinksldjump">
                  <a:extLst>
                    <a:ext uri="{A12FA001-AC4F-418D-AE19-62706E023703}">
                      <ahyp:hlinkClr xmlns:ahyp="http://schemas.microsoft.com/office/drawing/2018/hyperlinkcolor" val="tx"/>
                    </a:ext>
                  </a:extLst>
                </a:hlinkClick>
              </a:rPr>
              <a:t>ELECTRONIC (ACH/WIRE) PAYMENTS</a:t>
            </a:r>
            <a:r>
              <a:rPr lang="en-US" sz="2400" b="1" kern="0" dirty="0">
                <a:solidFill>
                  <a:srgbClr val="FF0000"/>
                </a:solidFill>
                <a:latin typeface="Calibri"/>
              </a:rPr>
              <a:t> </a:t>
            </a:r>
          </a:p>
          <a:p>
            <a:pPr defTabSz="1219170">
              <a:defRPr/>
            </a:pPr>
            <a:r>
              <a:rPr lang="en-US" sz="2400" b="1" kern="0" dirty="0">
                <a:solidFill>
                  <a:srgbClr val="FF0000"/>
                </a:solidFill>
                <a:latin typeface="Calibri"/>
                <a:hlinkClick r:id="rId3" action="ppaction://hlinksldjump">
                  <a:extLst>
                    <a:ext uri="{A12FA001-AC4F-418D-AE19-62706E023703}">
                      <ahyp:hlinkClr xmlns:ahyp="http://schemas.microsoft.com/office/drawing/2018/hyperlinkcolor" val="tx"/>
                    </a:ext>
                  </a:extLst>
                </a:hlinkClick>
              </a:rPr>
              <a:t>CHECK PAYMENTS</a:t>
            </a:r>
            <a:endParaRPr lang="en-US" sz="2400" b="1" kern="0" dirty="0">
              <a:solidFill>
                <a:srgbClr val="FF0000"/>
              </a:solidFill>
              <a:latin typeface="Calibri"/>
            </a:endParaRPr>
          </a:p>
          <a:p>
            <a:pPr defTabSz="1219170">
              <a:defRPr/>
            </a:pPr>
            <a:endParaRPr lang="en-US" sz="2400" b="1" kern="0" dirty="0">
              <a:solidFill>
                <a:srgbClr val="FF0000"/>
              </a:solidFill>
              <a:latin typeface="Calibri"/>
            </a:endParaRPr>
          </a:p>
          <a:p>
            <a:pPr defTabSz="1088470">
              <a:defRPr/>
            </a:pPr>
            <a:r>
              <a:rPr lang="en-US" sz="1867" dirty="0">
                <a:solidFill>
                  <a:srgbClr val="2A295C"/>
                </a:solidFill>
                <a:latin typeface="Arial"/>
                <a:ea typeface="Calibri" panose="020F0502020204030204" pitchFamily="34" charset="0"/>
                <a:cs typeface="Calibri" panose="020F0502020204030204" pitchFamily="34" charset="0"/>
              </a:rPr>
              <a:t>REMINDER:</a:t>
            </a:r>
          </a:p>
          <a:p>
            <a:pPr defTabSz="1088470">
              <a:defRPr/>
            </a:pPr>
            <a:r>
              <a:rPr lang="en-US" sz="1867" dirty="0">
                <a:solidFill>
                  <a:srgbClr val="2A295C"/>
                </a:solidFill>
                <a:latin typeface="Arial"/>
                <a:ea typeface="Calibri" panose="020F0502020204030204" pitchFamily="34" charset="0"/>
              </a:rPr>
              <a:t>The preferred method of invoice payments is ACH. ACH payments are timely, more secure and less costly.</a:t>
            </a:r>
          </a:p>
          <a:p>
            <a:pPr defTabSz="1088470">
              <a:defRPr/>
            </a:pPr>
            <a:r>
              <a:rPr lang="en-US" sz="1867" dirty="0">
                <a:solidFill>
                  <a:srgbClr val="2A295C"/>
                </a:solidFill>
                <a:latin typeface="Arial"/>
                <a:ea typeface="Calibri" panose="020F0502020204030204" pitchFamily="34" charset="0"/>
              </a:rPr>
              <a:t>Please contact Accounts Receivable at </a:t>
            </a:r>
            <a:r>
              <a:rPr lang="en-US" sz="1867" dirty="0">
                <a:solidFill>
                  <a:srgbClr val="000000"/>
                </a:solidFill>
                <a:latin typeface="Arial"/>
                <a:hlinkClick r:id="rId4"/>
              </a:rPr>
              <a:t>AccountsReceivable.NorAm@sodexo.com</a:t>
            </a:r>
            <a:r>
              <a:rPr lang="en-US" sz="1867" dirty="0">
                <a:solidFill>
                  <a:srgbClr val="000000"/>
                </a:solidFill>
                <a:latin typeface="Arial"/>
              </a:rPr>
              <a:t> or </a:t>
            </a:r>
            <a:r>
              <a:rPr lang="en-US" sz="1867" dirty="0">
                <a:solidFill>
                  <a:srgbClr val="2A295C"/>
                </a:solidFill>
                <a:latin typeface="Arial"/>
              </a:rPr>
              <a:t>1-800-828-7762, Option 2, Option 2</a:t>
            </a:r>
            <a:r>
              <a:rPr lang="en-US" sz="1867" dirty="0">
                <a:solidFill>
                  <a:srgbClr val="2A295C"/>
                </a:solidFill>
                <a:latin typeface="Arial"/>
                <a:ea typeface="Calibri" panose="020F0502020204030204" pitchFamily="34" charset="0"/>
              </a:rPr>
              <a:t> for more information and to request the ACH details for your client.</a:t>
            </a:r>
          </a:p>
          <a:p>
            <a:pPr defTabSz="1219170">
              <a:defRPr/>
            </a:pPr>
            <a:endParaRPr lang="en-US" sz="2400" b="1" kern="0" dirty="0">
              <a:solidFill>
                <a:srgbClr val="FF0000"/>
              </a:solidFill>
              <a:latin typeface="Calibri"/>
            </a:endParaRPr>
          </a:p>
          <a:p>
            <a:pPr defTabSz="1219170">
              <a:defRPr/>
            </a:pPr>
            <a:endParaRPr lang="en-US" sz="2400" b="1" kern="0" dirty="0">
              <a:solidFill>
                <a:srgbClr val="2A295C"/>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lectronic Payment deadlines for Quarter 2 Fiscal Year 2024">
            <a:extLst>
              <a:ext uri="{FF2B5EF4-FFF2-40B4-BE49-F238E27FC236}">
                <a16:creationId xmlns:a16="http://schemas.microsoft.com/office/drawing/2014/main" id="{50DB6245-148E-4549-B259-E58EA410ECFE}"/>
              </a:ext>
            </a:extLst>
          </p:cNvPr>
          <p:cNvSpPr>
            <a:spLocks noGrp="1"/>
          </p:cNvSpPr>
          <p:nvPr>
            <p:ph type="title"/>
          </p:nvPr>
        </p:nvSpPr>
        <p:spPr>
          <a:solidFill>
            <a:srgbClr val="25359C"/>
          </a:solidFill>
        </p:spPr>
        <p:txBody>
          <a:bodyPr/>
          <a:lstStyle/>
          <a:p>
            <a:r>
              <a:rPr lang="en-US" sz="3200" dirty="0">
                <a:solidFill>
                  <a:schemeClr val="bg1"/>
                </a:solidFill>
              </a:rPr>
              <a:t>Electronic Payments – Deadline for Quarter 2 FY24</a:t>
            </a:r>
          </a:p>
        </p:txBody>
      </p:sp>
      <p:sp>
        <p:nvSpPr>
          <p:cNvPr id="5" name="TextBox 4" descr="Client ACH payments post to Sodexo’s bank account 1 to 2 business days after the client releases the payment to their bank. Determine with your client Finance or AP Department whether their bank ACH is 1- or 2-Day processing. ">
            <a:extLst>
              <a:ext uri="{FF2B5EF4-FFF2-40B4-BE49-F238E27FC236}">
                <a16:creationId xmlns:a16="http://schemas.microsoft.com/office/drawing/2014/main" id="{6B929A5C-0417-43BA-BDDF-0206751F32EE}"/>
              </a:ext>
            </a:extLst>
          </p:cNvPr>
          <p:cNvSpPr txBox="1"/>
          <p:nvPr/>
        </p:nvSpPr>
        <p:spPr>
          <a:xfrm>
            <a:off x="527382" y="1124744"/>
            <a:ext cx="10850297" cy="1077026"/>
          </a:xfrm>
          <a:prstGeom prst="rect">
            <a:avLst/>
          </a:prstGeom>
          <a:noFill/>
        </p:spPr>
        <p:txBody>
          <a:bodyPr wrap="square" rtlCol="0">
            <a:spAutoFit/>
          </a:bodyPr>
          <a:lstStyle/>
          <a:p>
            <a:pPr defTabSz="1088470">
              <a:buClr>
                <a:srgbClr val="FF0000"/>
              </a:buClr>
              <a:buSzPct val="110000"/>
              <a:defRPr/>
            </a:pPr>
            <a:r>
              <a:rPr lang="en-US" sz="2133" dirty="0">
                <a:solidFill>
                  <a:srgbClr val="2A295C"/>
                </a:solidFill>
                <a:latin typeface="Arial"/>
              </a:rPr>
              <a:t>Client ACH payments post to Sodexo’s bank account 1 to 2 business days after the client releases the payment to their bank. Determine with your client Finance or AP Department whether their bank ACH is 1- or 2-Day processing. </a:t>
            </a:r>
          </a:p>
        </p:txBody>
      </p:sp>
      <p:sp>
        <p:nvSpPr>
          <p:cNvPr id="6" name="TextBox 5" descr="If the ACH is 2-day processing, ACH must be released from client's bank on or before February 27th. It must have  a value date of February 29th.&#10;If the ACH is 1-day processing, ACH must be released from the client's bank on or before Wednesday February 28th with a value date of February 29th.&#10;If the client is a doing a same day wire transfer on Thursday February 29th, it must be released February 29th with a value date of February 29th">
            <a:extLst>
              <a:ext uri="{FF2B5EF4-FFF2-40B4-BE49-F238E27FC236}">
                <a16:creationId xmlns:a16="http://schemas.microsoft.com/office/drawing/2014/main" id="{73249C4E-EA87-4DEC-8B25-37AA8F138C89}"/>
              </a:ext>
            </a:extLst>
          </p:cNvPr>
          <p:cNvSpPr txBox="1"/>
          <p:nvPr/>
        </p:nvSpPr>
        <p:spPr>
          <a:xfrm>
            <a:off x="508770" y="2542410"/>
            <a:ext cx="10845052" cy="3785652"/>
          </a:xfrm>
          <a:prstGeom prst="rect">
            <a:avLst/>
          </a:prstGeom>
          <a:noFill/>
        </p:spPr>
        <p:txBody>
          <a:bodyPr wrap="square" rtlCol="0">
            <a:spAutoFit/>
          </a:bodyPr>
          <a:lstStyle/>
          <a:p>
            <a:pPr marL="380990" indent="-380990" defTabSz="1088470">
              <a:buClr>
                <a:srgbClr val="FF0000"/>
              </a:buClr>
              <a:buSzPct val="110000"/>
              <a:buFont typeface="Wingdings" panose="05000000000000000000" pitchFamily="2" charset="2"/>
              <a:buChar char="§"/>
              <a:defRPr/>
            </a:pPr>
            <a:r>
              <a:rPr lang="en-US" sz="2400" dirty="0">
                <a:solidFill>
                  <a:srgbClr val="FF0000"/>
                </a:solidFill>
                <a:latin typeface="Arial"/>
              </a:rPr>
              <a:t>2 Day ACH: Tuesday February 27</a:t>
            </a:r>
            <a:r>
              <a:rPr lang="en-US" sz="2400" baseline="30000" dirty="0">
                <a:solidFill>
                  <a:srgbClr val="FF0000"/>
                </a:solidFill>
                <a:latin typeface="Arial"/>
              </a:rPr>
              <a:t>th</a:t>
            </a:r>
            <a:endParaRPr lang="en-US" sz="2400" dirty="0">
              <a:solidFill>
                <a:srgbClr val="FF0000"/>
              </a:solidFill>
              <a:latin typeface="Arial"/>
            </a:endParaRPr>
          </a:p>
          <a:p>
            <a:pPr defTabSz="1088470">
              <a:defRPr/>
            </a:pPr>
            <a:r>
              <a:rPr lang="en-US" sz="2400" dirty="0">
                <a:solidFill>
                  <a:srgbClr val="2A295C"/>
                </a:solidFill>
                <a:latin typeface="Arial"/>
              </a:rPr>
              <a:t>	If ACH is 2-day processing, ACH must be released from client’s bank 	on or before the 27</a:t>
            </a:r>
            <a:r>
              <a:rPr lang="en-US" sz="2400" baseline="30000" dirty="0">
                <a:solidFill>
                  <a:srgbClr val="2A295C"/>
                </a:solidFill>
                <a:latin typeface="Arial"/>
              </a:rPr>
              <a:t>th</a:t>
            </a:r>
            <a:r>
              <a:rPr lang="en-US" sz="2400" dirty="0">
                <a:solidFill>
                  <a:srgbClr val="2A295C"/>
                </a:solidFill>
                <a:latin typeface="Arial"/>
              </a:rPr>
              <a:t> with a value date of February 29</a:t>
            </a:r>
            <a:r>
              <a:rPr lang="en-US" sz="2400" baseline="30000" dirty="0">
                <a:solidFill>
                  <a:srgbClr val="2A295C"/>
                </a:solidFill>
                <a:latin typeface="Arial"/>
              </a:rPr>
              <a:t>th</a:t>
            </a:r>
            <a:r>
              <a:rPr lang="en-US" sz="2400" dirty="0">
                <a:solidFill>
                  <a:srgbClr val="2A295C"/>
                </a:solidFill>
                <a:latin typeface="Arial"/>
              </a:rPr>
              <a:t> </a:t>
            </a:r>
          </a:p>
          <a:p>
            <a:pPr marL="380990" indent="-380990" defTabSz="1088470">
              <a:buClr>
                <a:srgbClr val="FF0000"/>
              </a:buClr>
              <a:buSzPct val="110000"/>
              <a:buFont typeface="Wingdings" panose="05000000000000000000" pitchFamily="2" charset="2"/>
              <a:buChar char="§"/>
              <a:defRPr/>
            </a:pPr>
            <a:r>
              <a:rPr lang="en-US" sz="2400" dirty="0">
                <a:solidFill>
                  <a:srgbClr val="FF0000"/>
                </a:solidFill>
                <a:latin typeface="Arial"/>
              </a:rPr>
              <a:t>1 Day ACH: Wednesday February 28</a:t>
            </a:r>
            <a:r>
              <a:rPr lang="en-US" sz="2400" baseline="30000" dirty="0">
                <a:solidFill>
                  <a:srgbClr val="FF0000"/>
                </a:solidFill>
                <a:latin typeface="Arial"/>
              </a:rPr>
              <a:t>th</a:t>
            </a:r>
            <a:r>
              <a:rPr lang="en-US" sz="2400" dirty="0">
                <a:solidFill>
                  <a:srgbClr val="FF0000"/>
                </a:solidFill>
                <a:latin typeface="Arial"/>
              </a:rPr>
              <a:t> </a:t>
            </a:r>
          </a:p>
          <a:p>
            <a:pPr marL="1088470" lvl="2" defTabSz="1088470">
              <a:buClr>
                <a:srgbClr val="FF0000"/>
              </a:buClr>
              <a:buSzPct val="110000"/>
              <a:defRPr/>
            </a:pPr>
            <a:r>
              <a:rPr lang="en-US" sz="2400" dirty="0">
                <a:solidFill>
                  <a:srgbClr val="2A295C"/>
                </a:solidFill>
                <a:latin typeface="Arial"/>
              </a:rPr>
              <a:t>If ACH is a 1-day processing, ACH must be released from client’s bank on or before the 28</a:t>
            </a:r>
            <a:r>
              <a:rPr lang="en-US" sz="2400" baseline="30000" dirty="0">
                <a:solidFill>
                  <a:srgbClr val="2A295C"/>
                </a:solidFill>
                <a:latin typeface="Arial"/>
              </a:rPr>
              <a:t>th</a:t>
            </a:r>
            <a:r>
              <a:rPr lang="en-US" sz="2400" dirty="0">
                <a:solidFill>
                  <a:srgbClr val="2A295C"/>
                </a:solidFill>
                <a:latin typeface="Arial"/>
              </a:rPr>
              <a:t> with a value date of February 29</a:t>
            </a:r>
            <a:r>
              <a:rPr lang="en-US" sz="2400" baseline="30000" dirty="0">
                <a:solidFill>
                  <a:srgbClr val="2A295C"/>
                </a:solidFill>
                <a:latin typeface="Arial"/>
              </a:rPr>
              <a:t>th</a:t>
            </a:r>
            <a:r>
              <a:rPr lang="en-US" sz="2400" dirty="0">
                <a:solidFill>
                  <a:srgbClr val="2A295C"/>
                </a:solidFill>
                <a:latin typeface="Arial"/>
              </a:rPr>
              <a:t> </a:t>
            </a:r>
          </a:p>
          <a:p>
            <a:pPr marL="380990" indent="-380990" defTabSz="1088470">
              <a:buClr>
                <a:srgbClr val="FF0000"/>
              </a:buClr>
              <a:buSzPct val="110000"/>
              <a:buFont typeface="Wingdings" panose="05000000000000000000" pitchFamily="2" charset="2"/>
              <a:buChar char="§"/>
              <a:defRPr/>
            </a:pPr>
            <a:r>
              <a:rPr lang="en-US" sz="2400" dirty="0">
                <a:solidFill>
                  <a:srgbClr val="FF0000"/>
                </a:solidFill>
                <a:latin typeface="Arial"/>
              </a:rPr>
              <a:t>Thursday February 29</a:t>
            </a:r>
            <a:r>
              <a:rPr lang="en-US" sz="2400" baseline="30000" dirty="0">
                <a:solidFill>
                  <a:srgbClr val="FF0000"/>
                </a:solidFill>
                <a:latin typeface="Arial"/>
              </a:rPr>
              <a:t>th</a:t>
            </a:r>
            <a:r>
              <a:rPr lang="en-US" sz="2400" dirty="0">
                <a:solidFill>
                  <a:srgbClr val="FF0000"/>
                </a:solidFill>
                <a:latin typeface="Arial"/>
              </a:rPr>
              <a:t> </a:t>
            </a:r>
          </a:p>
          <a:p>
            <a:pPr marL="1088470" lvl="2" defTabSz="1088470">
              <a:buClr>
                <a:srgbClr val="FF0000"/>
              </a:buClr>
              <a:buSzPct val="110000"/>
              <a:defRPr/>
            </a:pPr>
            <a:r>
              <a:rPr lang="en-US" sz="2400" dirty="0">
                <a:solidFill>
                  <a:srgbClr val="2A295C"/>
                </a:solidFill>
                <a:latin typeface="Arial"/>
              </a:rPr>
              <a:t>For client payments to post to Sodexo’s bank account on Thursday February 29</a:t>
            </a:r>
            <a:r>
              <a:rPr lang="en-US" sz="2400" baseline="30000" dirty="0">
                <a:solidFill>
                  <a:srgbClr val="2A295C"/>
                </a:solidFill>
                <a:latin typeface="Arial"/>
              </a:rPr>
              <a:t>th</a:t>
            </a:r>
            <a:r>
              <a:rPr lang="en-US" sz="2400" dirty="0">
                <a:solidFill>
                  <a:srgbClr val="2A295C"/>
                </a:solidFill>
                <a:latin typeface="Arial"/>
              </a:rPr>
              <a:t>, client must initiate a SAME DAY electronic funds transfer payment on the 29</a:t>
            </a:r>
            <a:r>
              <a:rPr lang="en-US" sz="2400" baseline="30000" dirty="0">
                <a:solidFill>
                  <a:srgbClr val="2A295C"/>
                </a:solidFill>
                <a:latin typeface="Arial"/>
              </a:rPr>
              <a:t>th</a:t>
            </a:r>
            <a:r>
              <a:rPr lang="en-US" sz="2400" dirty="0">
                <a:solidFill>
                  <a:srgbClr val="2A295C"/>
                </a:solidFill>
                <a:latin typeface="Arial"/>
              </a:rPr>
              <a:t> with a </a:t>
            </a:r>
            <a:r>
              <a:rPr lang="en-US" sz="2400" u="sng" dirty="0">
                <a:solidFill>
                  <a:srgbClr val="2A295C"/>
                </a:solidFill>
                <a:latin typeface="Arial"/>
              </a:rPr>
              <a:t>value date of February 29</a:t>
            </a:r>
            <a:r>
              <a:rPr lang="en-US" sz="2400" u="sng" baseline="30000" dirty="0">
                <a:solidFill>
                  <a:srgbClr val="2A295C"/>
                </a:solidFill>
                <a:latin typeface="Arial"/>
              </a:rPr>
              <a:t>th</a:t>
            </a:r>
            <a:endParaRPr lang="en-US" sz="2400" u="sng" dirty="0">
              <a:solidFill>
                <a:srgbClr val="2A295C"/>
              </a:solidFill>
              <a:latin typeface="Arial"/>
            </a:endParaRPr>
          </a:p>
        </p:txBody>
      </p:sp>
    </p:spTree>
    <p:extLst>
      <p:ext uri="{BB962C8B-B14F-4D97-AF65-F5344CB8AC3E}">
        <p14:creationId xmlns:p14="http://schemas.microsoft.com/office/powerpoint/2010/main" val="32455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heck Payments – Deadline for Quarter 2 FY24"/>
          <p:cNvSpPr txBox="1">
            <a:spLocks noGrp="1"/>
          </p:cNvSpPr>
          <p:nvPr>
            <p:ph type="title"/>
          </p:nvPr>
        </p:nvSpPr>
        <p:spPr>
          <a:xfrm>
            <a:off x="527381" y="288818"/>
            <a:ext cx="10945217" cy="423257"/>
          </a:xfrm>
          <a:prstGeom prst="rect">
            <a:avLst/>
          </a:prstGeom>
          <a:solidFill>
            <a:srgbClr val="25359C"/>
          </a:solidFill>
        </p:spPr>
        <p:txBody>
          <a:bodyPr vert="horz" wrap="square" lIns="0" tIns="12700" rIns="0" bIns="0" rtlCol="0" anchor="t">
            <a:spAutoFit/>
          </a:bodyPr>
          <a:lstStyle/>
          <a:p>
            <a:pPr marL="12700">
              <a:spcBef>
                <a:spcPts val="100"/>
              </a:spcBef>
            </a:pPr>
            <a:r>
              <a:rPr lang="en-US" sz="2667" dirty="0">
                <a:solidFill>
                  <a:schemeClr val="bg1"/>
                </a:solidFill>
              </a:rPr>
              <a:t>Check Payments – Deadline for Quarter 2 FY24</a:t>
            </a:r>
            <a:endParaRPr sz="2667" dirty="0">
              <a:solidFill>
                <a:schemeClr val="bg1"/>
              </a:solidFill>
            </a:endParaRPr>
          </a:p>
        </p:txBody>
      </p:sp>
      <p:sp>
        <p:nvSpPr>
          <p:cNvPr id="3" name="object 3" descr="Quarter 2 Deadline for AR Collections for CHECK payments sent to Lockbox must be deposited in the Lockbox by 10:30 AM (ET) Thursday February 29th"/>
          <p:cNvSpPr txBox="1"/>
          <p:nvPr/>
        </p:nvSpPr>
        <p:spPr>
          <a:xfrm>
            <a:off x="527380" y="873327"/>
            <a:ext cx="10945217" cy="511422"/>
          </a:xfrm>
          <a:prstGeom prst="rect">
            <a:avLst/>
          </a:prstGeom>
          <a:solidFill>
            <a:schemeClr val="bg1"/>
          </a:solidFill>
        </p:spPr>
        <p:txBody>
          <a:bodyPr vert="horz" wrap="square" lIns="0" tIns="12700" rIns="0" bIns="0" rtlCol="0">
            <a:spAutoFit/>
          </a:bodyPr>
          <a:lstStyle/>
          <a:p>
            <a:pPr marL="635" defTabSz="1088470">
              <a:lnSpc>
                <a:spcPts val="1911"/>
              </a:lnSpc>
              <a:spcBef>
                <a:spcPts val="100"/>
              </a:spcBef>
              <a:defRPr/>
            </a:pPr>
            <a:r>
              <a:rPr lang="en-US" sz="1867" b="1" dirty="0">
                <a:solidFill>
                  <a:srgbClr val="2A295C"/>
                </a:solidFill>
                <a:latin typeface="Calibri"/>
                <a:cs typeface="Calibri"/>
              </a:rPr>
              <a:t> </a:t>
            </a:r>
            <a:r>
              <a:rPr lang="en-US" sz="1867" b="1" spc="-5" dirty="0">
                <a:solidFill>
                  <a:srgbClr val="2A295C"/>
                </a:solidFill>
                <a:latin typeface="Calibri"/>
                <a:cs typeface="Calibri"/>
              </a:rPr>
              <a:t>Deadline </a:t>
            </a:r>
            <a:r>
              <a:rPr lang="en-US" sz="1867" b="1">
                <a:solidFill>
                  <a:srgbClr val="2A295C"/>
                </a:solidFill>
                <a:latin typeface="Calibri"/>
                <a:cs typeface="Calibri"/>
              </a:rPr>
              <a:t>for Q2 FY24 </a:t>
            </a:r>
            <a:r>
              <a:rPr lang="en-US" sz="1867" b="1" dirty="0">
                <a:solidFill>
                  <a:srgbClr val="2A295C"/>
                </a:solidFill>
                <a:latin typeface="Calibri"/>
                <a:cs typeface="Calibri"/>
              </a:rPr>
              <a:t>AR</a:t>
            </a:r>
            <a:r>
              <a:rPr lang="en-US" sz="1867" b="1" spc="-11" dirty="0">
                <a:solidFill>
                  <a:srgbClr val="2A295C"/>
                </a:solidFill>
                <a:latin typeface="Calibri"/>
                <a:cs typeface="Calibri"/>
              </a:rPr>
              <a:t> </a:t>
            </a:r>
            <a:r>
              <a:rPr lang="en-US" sz="1867" b="1" spc="-5" dirty="0">
                <a:solidFill>
                  <a:srgbClr val="2A295C"/>
                </a:solidFill>
                <a:latin typeface="Calibri"/>
                <a:cs typeface="Calibri"/>
              </a:rPr>
              <a:t>Collections for CHECK payments sent to Lockbox must be deposited in the Lockbox by</a:t>
            </a:r>
            <a:r>
              <a:rPr lang="en-US" sz="1867" b="1" dirty="0">
                <a:solidFill>
                  <a:srgbClr val="2A295C"/>
                </a:solidFill>
                <a:latin typeface="Calibri"/>
                <a:cs typeface="Calibri"/>
              </a:rPr>
              <a:t> </a:t>
            </a:r>
            <a:r>
              <a:rPr lang="en-US" sz="2133" b="1" spc="-5" dirty="0">
                <a:solidFill>
                  <a:srgbClr val="2A295C"/>
                </a:solidFill>
                <a:latin typeface="Calibri"/>
                <a:cs typeface="Calibri"/>
              </a:rPr>
              <a:t>10:30 AM (ET) </a:t>
            </a:r>
            <a:r>
              <a:rPr lang="en-US" sz="2133" b="1" u="sng" spc="-5" dirty="0">
                <a:solidFill>
                  <a:srgbClr val="2A295C"/>
                </a:solidFill>
                <a:latin typeface="Calibri"/>
                <a:cs typeface="Calibri"/>
              </a:rPr>
              <a:t>Thursday February 29</a:t>
            </a:r>
            <a:r>
              <a:rPr lang="en-US" sz="2133" b="1" u="sng" spc="-5" baseline="30000" dirty="0">
                <a:solidFill>
                  <a:srgbClr val="2A295C"/>
                </a:solidFill>
                <a:latin typeface="Calibri"/>
                <a:cs typeface="Calibri"/>
              </a:rPr>
              <a:t>th</a:t>
            </a:r>
            <a:r>
              <a:rPr lang="en-US" sz="2133" b="1" u="sng" spc="-5" dirty="0">
                <a:solidFill>
                  <a:srgbClr val="2A295C"/>
                </a:solidFill>
                <a:latin typeface="Calibri"/>
                <a:cs typeface="Calibri"/>
              </a:rPr>
              <a:t> </a:t>
            </a:r>
            <a:endParaRPr lang="en-US" sz="1867" u="sng" dirty="0">
              <a:solidFill>
                <a:srgbClr val="2A295C"/>
              </a:solidFill>
              <a:latin typeface="Calibri"/>
              <a:cs typeface="Calibri"/>
            </a:endParaRPr>
          </a:p>
        </p:txBody>
      </p:sp>
      <p:sp>
        <p:nvSpPr>
          <p:cNvPr id="10" name="TextBox 9" descr="Lock Box address: &#10;Sodexo Inc &amp; Affiliates&#10;Attn:  360170&#10;500 Ross St 154-0455&#10;Pittsburgh, PA   15262-0001&#10;Telephone (412) 234-4381&#10;">
            <a:extLst>
              <a:ext uri="{FF2B5EF4-FFF2-40B4-BE49-F238E27FC236}">
                <a16:creationId xmlns:a16="http://schemas.microsoft.com/office/drawing/2014/main" id="{4C810BFD-135C-44D5-9DE3-7995667D092E}"/>
              </a:ext>
            </a:extLst>
          </p:cNvPr>
          <p:cNvSpPr txBox="1"/>
          <p:nvPr/>
        </p:nvSpPr>
        <p:spPr>
          <a:xfrm>
            <a:off x="4655840" y="1377226"/>
            <a:ext cx="2496277" cy="1384995"/>
          </a:xfrm>
          <a:prstGeom prst="rect">
            <a:avLst/>
          </a:prstGeom>
          <a:noFill/>
        </p:spPr>
        <p:txBody>
          <a:bodyPr wrap="square" rtlCol="0">
            <a:spAutoFit/>
          </a:bodyPr>
          <a:lstStyle/>
          <a:p>
            <a:pPr defTabSz="1088470">
              <a:defRPr/>
            </a:pPr>
            <a:r>
              <a:rPr lang="en-US" sz="1400" b="1" u="sng" dirty="0">
                <a:solidFill>
                  <a:srgbClr val="FF0000"/>
                </a:solidFill>
                <a:latin typeface="Arial"/>
              </a:rPr>
              <a:t>Lock Box address: </a:t>
            </a:r>
          </a:p>
          <a:p>
            <a:pPr defTabSz="1088470">
              <a:defRPr/>
            </a:pPr>
            <a:r>
              <a:rPr lang="en-US" sz="1400" dirty="0">
                <a:solidFill>
                  <a:srgbClr val="FF0000"/>
                </a:solidFill>
                <a:latin typeface="Arial"/>
              </a:rPr>
              <a:t>Sodexo Inc &amp; Affiliates</a:t>
            </a:r>
          </a:p>
          <a:p>
            <a:pPr defTabSz="1088470">
              <a:defRPr/>
            </a:pPr>
            <a:r>
              <a:rPr lang="en-US" sz="1400" dirty="0">
                <a:solidFill>
                  <a:srgbClr val="FF0000"/>
                </a:solidFill>
                <a:latin typeface="Arial"/>
              </a:rPr>
              <a:t>Attn:  360170</a:t>
            </a:r>
          </a:p>
          <a:p>
            <a:pPr defTabSz="1088470">
              <a:defRPr/>
            </a:pPr>
            <a:r>
              <a:rPr lang="en-US" sz="1400" dirty="0">
                <a:solidFill>
                  <a:srgbClr val="FF0000"/>
                </a:solidFill>
                <a:latin typeface="Arial"/>
              </a:rPr>
              <a:t>500 Ross St 154-0455</a:t>
            </a:r>
          </a:p>
          <a:p>
            <a:pPr defTabSz="1088470">
              <a:defRPr/>
            </a:pPr>
            <a:r>
              <a:rPr lang="en-US" sz="1400" dirty="0">
                <a:solidFill>
                  <a:srgbClr val="FF0000"/>
                </a:solidFill>
                <a:latin typeface="Arial"/>
              </a:rPr>
              <a:t>Pittsburgh, PA   15262-0001</a:t>
            </a:r>
          </a:p>
          <a:p>
            <a:pPr defTabSz="1088470">
              <a:defRPr/>
            </a:pPr>
            <a:r>
              <a:rPr lang="en-US" sz="1400" dirty="0">
                <a:solidFill>
                  <a:srgbClr val="FF0000"/>
                </a:solidFill>
                <a:latin typeface="Arial"/>
              </a:rPr>
              <a:t>Telephone (412) 234-4381</a:t>
            </a:r>
          </a:p>
        </p:txBody>
      </p:sp>
      <p:graphicFrame>
        <p:nvGraphicFramePr>
          <p:cNvPr id="8" name="Table 7" descr="For checks received by Tuesday February 27th and they are greater than $2,500,  overnight check to the lockbox address with next day delivery.  If your checks are received by Wednesday February 28th send the check(s) overnight to the lockbox with next day air early am delivery. &#10;For checks greater than $100,000 received on Thursday February 29th, before 2pm ET, please call the AR Department at 1-800-828-7762 option 2 and option 2.">
            <a:extLst>
              <a:ext uri="{FF2B5EF4-FFF2-40B4-BE49-F238E27FC236}">
                <a16:creationId xmlns:a16="http://schemas.microsoft.com/office/drawing/2014/main" id="{A37D9E53-60A1-4962-9A42-48D3F482D4D3}"/>
              </a:ext>
            </a:extLst>
          </p:cNvPr>
          <p:cNvGraphicFramePr>
            <a:graphicFrameLocks noGrp="1"/>
          </p:cNvGraphicFramePr>
          <p:nvPr/>
        </p:nvGraphicFramePr>
        <p:xfrm>
          <a:off x="527381" y="2842629"/>
          <a:ext cx="10945217" cy="3282961"/>
        </p:xfrm>
        <a:graphic>
          <a:graphicData uri="http://schemas.openxmlformats.org/drawingml/2006/table">
            <a:tbl>
              <a:tblPr firstRow="1" bandRow="1">
                <a:tableStyleId>{5C22544A-7EE6-4342-B048-85BDC9FD1C3A}</a:tableStyleId>
              </a:tblPr>
              <a:tblGrid>
                <a:gridCol w="3603084">
                  <a:extLst>
                    <a:ext uri="{9D8B030D-6E8A-4147-A177-3AD203B41FA5}">
                      <a16:colId xmlns:a16="http://schemas.microsoft.com/office/drawing/2014/main" val="3637413300"/>
                    </a:ext>
                  </a:extLst>
                </a:gridCol>
                <a:gridCol w="3603084">
                  <a:extLst>
                    <a:ext uri="{9D8B030D-6E8A-4147-A177-3AD203B41FA5}">
                      <a16:colId xmlns:a16="http://schemas.microsoft.com/office/drawing/2014/main" val="3015047298"/>
                    </a:ext>
                  </a:extLst>
                </a:gridCol>
                <a:gridCol w="3739049">
                  <a:extLst>
                    <a:ext uri="{9D8B030D-6E8A-4147-A177-3AD203B41FA5}">
                      <a16:colId xmlns:a16="http://schemas.microsoft.com/office/drawing/2014/main" val="3288785567"/>
                    </a:ext>
                  </a:extLst>
                </a:gridCol>
              </a:tblGrid>
              <a:tr h="570241">
                <a:tc>
                  <a:txBody>
                    <a:bodyPr/>
                    <a:lstStyle/>
                    <a:p>
                      <a:pPr algn="ctr"/>
                      <a:r>
                        <a:rPr lang="en-US" sz="1600" dirty="0"/>
                        <a:t>Total Check Amounts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Important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Action to 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extLst>
                  <a:ext uri="{0D108BD9-81ED-4DB2-BD59-A6C34878D82A}">
                    <a16:rowId xmlns:a16="http://schemas.microsoft.com/office/drawing/2014/main" val="3644894601"/>
                  </a:ext>
                </a:extLst>
              </a:tr>
              <a:tr h="822960">
                <a:tc>
                  <a:txBody>
                    <a:bodyPr/>
                    <a:lstStyle/>
                    <a:p>
                      <a:pPr algn="l"/>
                      <a:r>
                        <a:rPr lang="en-US" sz="1600" dirty="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Tuesday February 27</a:t>
                      </a:r>
                      <a:r>
                        <a:rPr lang="en-US" sz="1600" b="1" baseline="30000" dirty="0">
                          <a:solidFill>
                            <a:srgbClr val="2A295C"/>
                          </a:solidFill>
                        </a:rPr>
                        <a:t>th</a:t>
                      </a:r>
                      <a:r>
                        <a:rPr lang="en-US" sz="1600" b="1" dirty="0">
                          <a:solidFill>
                            <a:srgbClr val="2A295C"/>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address above with </a:t>
                      </a:r>
                      <a:r>
                        <a:rPr lang="en-US" sz="1600" b="1" u="sng" dirty="0">
                          <a:solidFill>
                            <a:srgbClr val="2A295C"/>
                          </a:solidFill>
                        </a:rPr>
                        <a:t>Next day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898691"/>
                  </a:ext>
                </a:extLst>
              </a:tr>
              <a:tr h="822960">
                <a:tc>
                  <a:txBody>
                    <a:bodyPr/>
                    <a:lstStyle/>
                    <a:p>
                      <a:r>
                        <a:rPr lang="en-US" sz="160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Wednesday February 28</a:t>
                      </a:r>
                      <a:r>
                        <a:rPr lang="en-US" sz="1600" b="1" baseline="30000" dirty="0">
                          <a:solidFill>
                            <a:srgbClr val="2A295C"/>
                          </a:solidFill>
                        </a:rPr>
                        <a:t>th</a:t>
                      </a:r>
                      <a:r>
                        <a:rPr lang="en-US" sz="1600" b="1" dirty="0">
                          <a:solidFill>
                            <a:srgbClr val="2A295C"/>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with </a:t>
                      </a:r>
                      <a:r>
                        <a:rPr lang="en-US" sz="1600" b="1" u="sng" dirty="0">
                          <a:solidFill>
                            <a:srgbClr val="2A295C"/>
                          </a:solidFill>
                        </a:rPr>
                        <a:t>Next Day Air EARLY AM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790689"/>
                  </a:ext>
                </a:extLst>
              </a:tr>
              <a:tr h="1066800">
                <a:tc>
                  <a:txBody>
                    <a:bodyPr/>
                    <a:lstStyle/>
                    <a:p>
                      <a:r>
                        <a:rPr lang="en-US" sz="1600" dirty="0">
                          <a:solidFill>
                            <a:srgbClr val="2A295C"/>
                          </a:solidFill>
                        </a:rPr>
                        <a:t>Total Checks greater than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Thursday February 29</a:t>
                      </a:r>
                      <a:r>
                        <a:rPr lang="en-US" sz="1600" b="1" baseline="30000" dirty="0">
                          <a:solidFill>
                            <a:srgbClr val="2A295C"/>
                          </a:solidFill>
                        </a:rPr>
                        <a:t>th</a:t>
                      </a:r>
                      <a:r>
                        <a:rPr lang="en-US" sz="1600" b="1" dirty="0">
                          <a:solidFill>
                            <a:srgbClr val="2A295C"/>
                          </a:solidFill>
                        </a:rPr>
                        <a:t> before 2:00 PM 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a:solidFill>
                            <a:srgbClr val="292A5C"/>
                          </a:solidFill>
                          <a:latin typeface="+mn-lt"/>
                          <a:cs typeface="Times New Roman" panose="02020603050405020304" pitchFamily="18" charset="0"/>
                        </a:rPr>
                        <a:t>Call</a:t>
                      </a:r>
                      <a:r>
                        <a:rPr lang="en-US" sz="1600" b="0" dirty="0">
                          <a:solidFill>
                            <a:srgbClr val="2A295C"/>
                          </a:solidFill>
                          <a:latin typeface="+mn-lt"/>
                          <a:cs typeface="Times New Roman" panose="02020603050405020304" pitchFamily="18" charset="0"/>
                        </a:rPr>
                        <a:t> the </a:t>
                      </a:r>
                      <a:r>
                        <a:rPr lang="da-DK" sz="1600" b="0" dirty="0">
                          <a:solidFill>
                            <a:srgbClr val="2A295C"/>
                          </a:solidFill>
                          <a:latin typeface="+mn-lt"/>
                          <a:cs typeface="Times New Roman" panose="02020603050405020304" pitchFamily="18" charset="0"/>
                        </a:rPr>
                        <a:t>FSS AR Department at 1-800-828-7762 option 2, option 2 </a:t>
                      </a:r>
                      <a:r>
                        <a:rPr lang="da-DK" sz="1600" b="1" i="0" u="sng" dirty="0">
                          <a:solidFill>
                            <a:srgbClr val="292A5C"/>
                          </a:solidFill>
                          <a:latin typeface="+mn-lt"/>
                          <a:cs typeface="Times New Roman" panose="02020603050405020304" pitchFamily="18" charset="0"/>
                        </a:rPr>
                        <a:t>before 2 PM  ET</a:t>
                      </a:r>
                      <a:r>
                        <a:rPr lang="da-DK" sz="1600" b="0" i="0" u="none" dirty="0">
                          <a:solidFill>
                            <a:srgbClr val="292A5C"/>
                          </a:solidFill>
                          <a:latin typeface="+mn-lt"/>
                          <a:cs typeface="Times New Roman" panose="02020603050405020304" pitchFamily="18" charset="0"/>
                        </a:rPr>
                        <a:t> </a:t>
                      </a:r>
                      <a:endParaRPr lang="en-US" sz="2400" b="1" i="0" u="sng" dirty="0">
                        <a:solidFill>
                          <a:srgbClr val="292A5C"/>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824047"/>
                  </a:ext>
                </a:extLst>
              </a:tr>
            </a:tbl>
          </a:graphicData>
        </a:graphic>
      </p:graphicFrame>
    </p:spTree>
    <p:extLst>
      <p:ext uri="{BB962C8B-B14F-4D97-AF65-F5344CB8AC3E}">
        <p14:creationId xmlns:p14="http://schemas.microsoft.com/office/powerpoint/2010/main" val="295644562"/>
      </p:ext>
    </p:extLst>
  </p:cSld>
  <p:clrMapOvr>
    <a:masterClrMapping/>
  </p:clrMapOvr>
</p:sld>
</file>

<file path=ppt/theme/theme1.xml><?xml version="1.0" encoding="utf-8"?>
<a:theme xmlns:a="http://schemas.openxmlformats.org/drawingml/2006/main" name="1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0.xml><?xml version="1.0" encoding="utf-8"?>
<a:theme xmlns:a="http://schemas.openxmlformats.org/drawingml/2006/main" name="5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11.xml><?xml version="1.0" encoding="utf-8"?>
<a:theme xmlns:a="http://schemas.openxmlformats.org/drawingml/2006/main" name="3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2.xml><?xml version="1.0" encoding="utf-8"?>
<a:theme xmlns:a="http://schemas.openxmlformats.org/drawingml/2006/main" name="6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13.xml><?xml version="1.0" encoding="utf-8"?>
<a:theme xmlns:a="http://schemas.openxmlformats.org/drawingml/2006/main" name="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rp Blue Bullet and Title">
  <a:themeElements>
    <a:clrScheme name="Duarte 2011">
      <a:dk1>
        <a:srgbClr val="000000"/>
      </a:dk1>
      <a:lt1>
        <a:srgbClr val="FFFFFF"/>
      </a:lt1>
      <a:dk2>
        <a:srgbClr val="000000"/>
      </a:dk2>
      <a:lt2>
        <a:srgbClr val="595959"/>
      </a:lt2>
      <a:accent1>
        <a:srgbClr val="B8DAF1"/>
      </a:accent1>
      <a:accent2>
        <a:srgbClr val="08A7EE"/>
      </a:accent2>
      <a:accent3>
        <a:srgbClr val="01417C"/>
      </a:accent3>
      <a:accent4>
        <a:srgbClr val="D8531E"/>
      </a:accent4>
      <a:accent5>
        <a:srgbClr val="89BA38"/>
      </a:accent5>
      <a:accent6>
        <a:srgbClr val="767B84"/>
      </a:accent6>
      <a:hlink>
        <a:srgbClr val="08A7EE"/>
      </a:hlink>
      <a:folHlink>
        <a:srgbClr val="D853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8DAF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b="0" i="0" u="none" strike="noStrike" cap="none" normalizeH="0" baseline="0" dirty="0"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b="0" i="0" dirty="0" smtClean="0">
            <a:cs typeface="HelveticaNeueLT Std Lt"/>
          </a:defRPr>
        </a:defPPr>
      </a:lstStyle>
    </a:txDef>
  </a:objectDefaults>
  <a:extraClrSchemeLst>
    <a:extraClrScheme>
      <a:clrScheme name="Corp Blue Bullet and Title 1">
        <a:dk1>
          <a:srgbClr val="000000"/>
        </a:dk1>
        <a:lt1>
          <a:srgbClr val="FFFFFF"/>
        </a:lt1>
        <a:dk2>
          <a:srgbClr val="000000"/>
        </a:dk2>
        <a:lt2>
          <a:srgbClr val="969696"/>
        </a:lt2>
        <a:accent1>
          <a:srgbClr val="5E82AB"/>
        </a:accent1>
        <a:accent2>
          <a:srgbClr val="C4DBDA"/>
        </a:accent2>
        <a:accent3>
          <a:srgbClr val="FFFFFF"/>
        </a:accent3>
        <a:accent4>
          <a:srgbClr val="000000"/>
        </a:accent4>
        <a:accent5>
          <a:srgbClr val="B6C1D2"/>
        </a:accent5>
        <a:accent6>
          <a:srgbClr val="B1C6C5"/>
        </a:accent6>
        <a:hlink>
          <a:srgbClr val="26578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4.xml><?xml version="1.0" encoding="utf-8"?>
<a:theme xmlns:a="http://schemas.openxmlformats.org/drawingml/2006/main" name="3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5.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6.xml><?xml version="1.0" encoding="utf-8"?>
<a:theme xmlns:a="http://schemas.openxmlformats.org/drawingml/2006/main" name="1_SDX Default Print">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potx  -  Read-Only" id="{802A4777-0C16-45F8-9FFE-F336193B9B67}" vid="{5AB3FADF-4024-41E3-B4FD-98D56D123812}"/>
    </a:ext>
  </a:extLst>
</a:theme>
</file>

<file path=ppt/theme/theme8.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9.xml><?xml version="1.0" encoding="utf-8"?>
<a:theme xmlns:a="http://schemas.openxmlformats.org/drawingml/2006/main" name="4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D1B71B26D6FF4D90A2B77D63DF9BE2" ma:contentTypeVersion="3" ma:contentTypeDescription="Crée un document." ma:contentTypeScope="" ma:versionID="0625b9c9ee63e270fe230f3edd2812ce">
  <xsd:schema xmlns:xsd="http://www.w3.org/2001/XMLSchema" xmlns:xs="http://www.w3.org/2001/XMLSchema" xmlns:p="http://schemas.microsoft.com/office/2006/metadata/properties" xmlns:ns2="19392594-b6e7-4b1a-a58f-27f4384f3cec" targetNamespace="http://schemas.microsoft.com/office/2006/metadata/properties" ma:root="true" ma:fieldsID="fa103abaee60d08475be0fcdcd03cbb8" ns2:_="">
    <xsd:import namespace="19392594-b6e7-4b1a-a58f-27f4384f3c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92594-b6e7-4b1a-a58f-27f4384f3c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773638-9B49-456E-83FA-F36FEC172D4D}">
  <ds:schemaRefs>
    <ds:schemaRef ds:uri="http://schemas.microsoft.com/sharepoint/v3/contenttype/forms"/>
  </ds:schemaRefs>
</ds:datastoreItem>
</file>

<file path=customXml/itemProps2.xml><?xml version="1.0" encoding="utf-8"?>
<ds:datastoreItem xmlns:ds="http://schemas.openxmlformats.org/officeDocument/2006/customXml" ds:itemID="{C6FAAC51-120E-4E39-B9FE-340E1B41C5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392594-b6e7-4b1a-a58f-27f4384f3c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81D8DA-31B1-4F06-AA07-7DFC34CD9E7B}">
  <ds:schemaRefs>
    <ds:schemaRef ds:uri="19392594-b6e7-4b1a-a58f-27f4384f3cec"/>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881</TotalTime>
  <Words>5586</Words>
  <Application>Microsoft Office PowerPoint</Application>
  <PresentationFormat>Widescreen</PresentationFormat>
  <Paragraphs>596</Paragraphs>
  <Slides>39</Slides>
  <Notes>29</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39</vt:i4>
      </vt:variant>
    </vt:vector>
  </HeadingPairs>
  <TitlesOfParts>
    <vt:vector size="65" baseType="lpstr">
      <vt:lpstr>Aptos</vt:lpstr>
      <vt:lpstr>Arial</vt:lpstr>
      <vt:lpstr>Calibri</vt:lpstr>
      <vt:lpstr>Calibri Light</vt:lpstr>
      <vt:lpstr>Helvetica 45 Light</vt:lpstr>
      <vt:lpstr>HelveticaNeueLT Std Med</vt:lpstr>
      <vt:lpstr>HelveticaNeueLT Std Thin</vt:lpstr>
      <vt:lpstr>Lucida Grande</vt:lpstr>
      <vt:lpstr>Sansa Pro Bd</vt:lpstr>
      <vt:lpstr>Symbol</vt:lpstr>
      <vt:lpstr>Verdana</vt:lpstr>
      <vt:lpstr>Wingdings</vt:lpstr>
      <vt:lpstr>1_Sodexo Template</vt:lpstr>
      <vt:lpstr>1_Corp Blue Bullet and Title</vt:lpstr>
      <vt:lpstr>2_Theme1</vt:lpstr>
      <vt:lpstr>3_Theme1</vt:lpstr>
      <vt:lpstr>Theme1</vt:lpstr>
      <vt:lpstr>1_SDX Default Print</vt:lpstr>
      <vt:lpstr>1_Theme1</vt:lpstr>
      <vt:lpstr>Sodexo Template</vt:lpstr>
      <vt:lpstr>4_Theme1</vt:lpstr>
      <vt:lpstr>5_Theme1</vt:lpstr>
      <vt:lpstr>3_Sodexo Template</vt:lpstr>
      <vt:lpstr>6_Theme1</vt:lpstr>
      <vt:lpstr>161213_Saffron_Sodexo_PPT_Template</vt:lpstr>
      <vt:lpstr>Office Theme</vt:lpstr>
      <vt:lpstr>FY24 Unit Controller Call Series February, 2024</vt:lpstr>
      <vt:lpstr>  </vt:lpstr>
      <vt:lpstr>PowerPoint Presentation</vt:lpstr>
      <vt:lpstr>Mindful is full plates. Full flavor. Positive support for your journey to good health. Visit mindful.sodexo.com for recipes, fitness tips, motivation and a lot more!</vt:lpstr>
      <vt:lpstr>PowerPoint Presentation</vt:lpstr>
      <vt:lpstr>PowerPoint Presentation</vt:lpstr>
      <vt:lpstr> Collection Deadline for Quarter 2, FY24</vt:lpstr>
      <vt:lpstr>Electronic Payments – Deadline for Quarter 2 FY24</vt:lpstr>
      <vt:lpstr>Check Payments – Deadline for Quarter 2 FY24</vt:lpstr>
      <vt:lpstr>Payment Fraud</vt:lpstr>
      <vt:lpstr>PowerPoint Presentation</vt:lpstr>
      <vt:lpstr>PowerPoint Presentation</vt:lpstr>
      <vt:lpstr>Register for E=Vision and Enterprise Analysis: Platform Reviews on Feb. 27 </vt:lpstr>
      <vt:lpstr>PowerPoint Presentation</vt:lpstr>
      <vt:lpstr>Today’s Topics</vt:lpstr>
      <vt:lpstr>Evolution of Finance Shared Services</vt:lpstr>
      <vt:lpstr>Optimizing Finance Shared Services Support to NorAm</vt:lpstr>
      <vt:lpstr>PowerPoint Presentation</vt:lpstr>
      <vt:lpstr>P2P and Our Partnership with Sodexo Business Services (SBS) Mumbai</vt:lpstr>
      <vt:lpstr>Purchase to Pay Work Shared Mail Boxes</vt:lpstr>
      <vt:lpstr>Optimizing Finance Shared Services Support to NorAm</vt:lpstr>
      <vt:lpstr>PowerPoint Presentation</vt:lpstr>
      <vt:lpstr>PowerPoint Presentation</vt:lpstr>
      <vt:lpstr>What was Included in SoFinance Phase I (Pilot)</vt:lpstr>
      <vt:lpstr>Where We are Going……</vt:lpstr>
      <vt:lpstr>What Does This Mean for You?</vt:lpstr>
      <vt:lpstr>PowerPoint Presentation</vt:lpstr>
      <vt:lpstr>PowerPoint Presentation</vt:lpstr>
      <vt:lpstr>Service Catalog</vt:lpstr>
      <vt:lpstr>Questions?</vt:lpstr>
      <vt:lpstr>Optimizing Finance Shared Services Support to NorAm</vt:lpstr>
      <vt:lpstr>PowerPoint Presentation</vt:lpstr>
      <vt:lpstr>Finance Shared Services Organization</vt:lpstr>
      <vt:lpstr>Why We’re Making this Change</vt:lpstr>
      <vt:lpstr>Segment Support Responsibilities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NorAm Finance Shared Services</dc:title>
  <dc:creator>Michaels, Patricia</dc:creator>
  <cp:lastModifiedBy>Szabo, Corinne</cp:lastModifiedBy>
  <cp:revision>6</cp:revision>
  <dcterms:created xsi:type="dcterms:W3CDTF">2023-12-07T18:57:50Z</dcterms:created>
  <dcterms:modified xsi:type="dcterms:W3CDTF">2024-02-20T19:14:57Z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0x010100E1D1B71B26D6FF4D90A2B77D63DF9BE2</vt:lpwstr>
  </property>
</Properties>
</file>