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336" r:id="rId2"/>
    <p:sldId id="262" r:id="rId3"/>
    <p:sldId id="346" r:id="rId4"/>
    <p:sldId id="337" r:id="rId5"/>
    <p:sldId id="10337" r:id="rId6"/>
    <p:sldId id="10338" r:id="rId7"/>
    <p:sldId id="10339" r:id="rId8"/>
    <p:sldId id="266" r:id="rId9"/>
    <p:sldId id="335" r:id="rId10"/>
    <p:sldId id="10340" r:id="rId11"/>
    <p:sldId id="341" r:id="rId12"/>
    <p:sldId id="338" r:id="rId13"/>
    <p:sldId id="270" r:id="rId14"/>
    <p:sldId id="269" r:id="rId15"/>
    <p:sldId id="268" r:id="rId16"/>
    <p:sldId id="271" r:id="rId17"/>
    <p:sldId id="272" r:id="rId18"/>
    <p:sldId id="273" r:id="rId19"/>
    <p:sldId id="263" r:id="rId20"/>
    <p:sldId id="264" r:id="rId21"/>
    <p:sldId id="267" r:id="rId22"/>
    <p:sldId id="342" r:id="rId23"/>
    <p:sldId id="343" r:id="rId24"/>
    <p:sldId id="2147376380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bosz, Mark" initials="DM" lastIdx="1" clrIdx="0">
    <p:extLst>
      <p:ext uri="{19B8F6BF-5375-455C-9EA6-DF929625EA0E}">
        <p15:presenceInfo xmlns:p15="http://schemas.microsoft.com/office/powerpoint/2012/main" userId="S::Mark.Dobosz@sodexo.com::5e26624a-4233-43d6-b206-cad0f46410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4T14:49:42.25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C112-465A-47A6-8389-0581470D8575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F6E9-3D80-49EB-8B31-99B4452EA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8522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4623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4017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1300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F2003-B449-48B6-B323-0B07F067D845}" type="slidenum">
              <a:rPr kumimoji="0" lang="en-GB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420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6542-891A-48D0-BD80-71819CD0417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75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00BE-039B-42EB-94B7-1B2CECB0A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5CAF-8CBA-4545-8329-34915B171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B8774-C09E-420A-973C-DD4AE0D2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82985-E5BC-435E-8C28-C3E4C7DD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26CB4-E759-4A41-AA0C-D76025F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871D-E4C2-4802-99C1-5D26E221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E6227-E490-433E-9836-673E5383B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6EEFD-E1E3-4A59-86D2-AE04271F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9EADF-32C6-464D-AAC8-137FDB99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AB8B-5C4B-4BE6-8C66-0E752809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48304-BD8C-4484-B298-F84FF51A6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71503-E5E9-409E-800D-D391D42E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8FE7-48A7-45D4-8475-742A5F58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85E57-F56B-4EBA-884C-098FAB06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2E51-CC50-441F-A878-460A2DFF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//Sub Chapt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42244176-7FBB-4229-94CB-68504EC89975}"/>
              </a:ext>
            </a:extLst>
          </p:cNvPr>
          <p:cNvSpPr/>
          <p:nvPr/>
        </p:nvSpPr>
        <p:spPr>
          <a:xfrm rot="10800000">
            <a:off x="3673200" y="2"/>
            <a:ext cx="4845600" cy="5436971"/>
          </a:xfrm>
          <a:prstGeom prst="round2SameRect">
            <a:avLst>
              <a:gd name="adj1" fmla="val 9001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958C054-839F-4DE0-821D-EA7EB605C25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673464" y="442915"/>
            <a:ext cx="4845075" cy="4994059"/>
          </a:xfrm>
          <a:prstGeom prst="round2SameRect">
            <a:avLst>
              <a:gd name="adj1" fmla="val 0"/>
              <a:gd name="adj2" fmla="val 9797"/>
            </a:avLst>
          </a:prstGeom>
          <a:noFill/>
        </p:spPr>
        <p:txBody>
          <a:bodyPr wrap="square" lIns="324000" tIns="1512000">
            <a:noAutofit/>
          </a:bodyPr>
          <a:lstStyle>
            <a:lvl1pPr>
              <a:lnSpc>
                <a:spcPct val="90000"/>
              </a:lnSpc>
              <a:spcAft>
                <a:spcPts val="1050"/>
              </a:spcAft>
              <a:defRPr lang="fr-FR" sz="225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450"/>
              </a:spcAft>
              <a:buNone/>
              <a:defRPr lang="fr-FR" sz="1275" b="0" kern="1200" dirty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2pPr>
            <a:lvl3pPr marL="189000" indent="-189000">
              <a:spcAft>
                <a:spcPts val="450"/>
              </a:spcAft>
              <a:buSzPct val="100000"/>
              <a:buFont typeface="+mj-lt"/>
              <a:buAutoNum type="alphaUcPeriod"/>
              <a:defRPr sz="1275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Lorem ipsum dolor</a:t>
            </a:r>
            <a:br>
              <a:rPr lang="en-US" noProof="0"/>
            </a:br>
            <a:r>
              <a:rPr lang="en-US" noProof="0"/>
              <a:t>sit amet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Text A</a:t>
            </a:r>
          </a:p>
          <a:p>
            <a:pPr lvl="2"/>
            <a:endParaRPr lang="en-US" noProof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8DEA34-D8D1-4D3F-AD73-DA46F5A39E51}"/>
              </a:ext>
            </a:extLst>
          </p:cNvPr>
          <p:cNvSpPr/>
          <p:nvPr/>
        </p:nvSpPr>
        <p:spPr>
          <a:xfrm rot="5400000">
            <a:off x="5874545" y="-2201080"/>
            <a:ext cx="442913" cy="4845075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C199D1-6F51-4347-BEED-D381ED734E52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Unit Controller Call Series © Sodexo July 2022. All rights Reserved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0D9EAFD-AEFC-42B0-A59B-F3ECB3851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2975" y="4558819"/>
            <a:ext cx="1319672" cy="4748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62E184-17C7-449F-ACF1-19A6A176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51" y="-494216"/>
            <a:ext cx="3585500" cy="3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554495" y="990600"/>
            <a:ext cx="11088000" cy="51911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/>
              <a:pPr eaLnBrk="0" hangingPunct="0">
                <a:lnSpc>
                  <a:spcPct val="90000"/>
                </a:lnSpc>
                <a:buClr>
                  <a:schemeClr val="accent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/>
              <a:t> – 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/>
              <a:t>Unit Controller Call Series © Sodexo July 2022.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3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 smtClean="0"/>
              <a:pPr eaLnBrk="0" hangingPunct="0">
                <a:lnSpc>
                  <a:spcPct val="90000"/>
                </a:lnSpc>
                <a:buClr>
                  <a:schemeClr val="accent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/>
              <a:t> – 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463818" y="954156"/>
            <a:ext cx="7131281" cy="5202000"/>
          </a:xfrm>
          <a:solidFill>
            <a:schemeClr val="bg1"/>
          </a:solidFill>
          <a:ln>
            <a:solidFill>
              <a:srgbClr val="2A295C"/>
            </a:solidFill>
          </a:ln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 baseline="0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Arial 24, Bold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96900" y="352425"/>
            <a:ext cx="1099820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 noProof="0" dirty="0"/>
              <a:t>SUMMARY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596899" y="954156"/>
            <a:ext cx="377190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584853" y="1872114"/>
            <a:ext cx="1487432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endParaRPr lang="en-US" sz="1200" noProof="0" dirty="0">
              <a:solidFill>
                <a:schemeClr val="tx1"/>
              </a:solidFill>
            </a:endParaRPr>
          </a:p>
          <a:p>
            <a:pPr lvl="0" algn="r"/>
            <a:r>
              <a:rPr lang="en-US" sz="1200" b="1" i="0" baseline="0" noProof="0" dirty="0">
                <a:solidFill>
                  <a:schemeClr val="tx1"/>
                </a:solidFill>
              </a:rPr>
              <a:t>TO</a:t>
            </a:r>
          </a:p>
          <a:p>
            <a:pPr lvl="0" algn="r"/>
            <a:r>
              <a:rPr lang="en-US" sz="1200" b="1" noProof="0" dirty="0">
                <a:solidFill>
                  <a:schemeClr val="tx1"/>
                </a:solidFill>
              </a:rPr>
              <a:t>REPLACE</a:t>
            </a:r>
            <a:r>
              <a:rPr lang="en-US" sz="1200" noProof="0" dirty="0">
                <a:solidFill>
                  <a:schemeClr val="tx1"/>
                </a:solidFill>
              </a:rPr>
              <a:t> </a:t>
            </a:r>
            <a:br>
              <a:rPr lang="en-US" sz="1200" noProof="0" dirty="0">
                <a:solidFill>
                  <a:schemeClr val="tx1"/>
                </a:solidFill>
              </a:rPr>
            </a:br>
            <a:r>
              <a:rPr lang="en-US" sz="1200" noProof="0" dirty="0">
                <a:solidFill>
                  <a:schemeClr val="tx1"/>
                </a:solidFill>
              </a:rPr>
              <a:t>AN IMAGE: </a:t>
            </a:r>
            <a:r>
              <a:rPr lang="en-US" sz="1200" b="1" noProof="0" dirty="0">
                <a:solidFill>
                  <a:schemeClr val="tx1"/>
                </a:solidFill>
              </a:rPr>
              <a:t>Click on</a:t>
            </a:r>
            <a:r>
              <a:rPr lang="en-US" sz="1200" b="1" baseline="0" noProof="0" dirty="0">
                <a:solidFill>
                  <a:schemeClr val="tx1"/>
                </a:solidFill>
              </a:rPr>
              <a:t> the image and delete </a:t>
            </a:r>
          </a:p>
          <a:p>
            <a:pPr lvl="0" algn="r"/>
            <a:endParaRPr lang="en-US" sz="1200" b="1" baseline="0" noProof="0" dirty="0">
              <a:solidFill>
                <a:schemeClr val="tx1"/>
              </a:solidFill>
            </a:endParaRPr>
          </a:p>
          <a:p>
            <a:pPr lvl="0" algn="r"/>
            <a:r>
              <a:rPr lang="en-US" sz="1200" noProof="0" dirty="0">
                <a:solidFill>
                  <a:schemeClr val="tx1"/>
                </a:solidFill>
              </a:rPr>
              <a:t>then click on the photo icon.</a:t>
            </a:r>
          </a:p>
          <a:p>
            <a:pPr lvl="0" algn="r"/>
            <a:endParaRPr lang="en-US" sz="1200" noProof="0" dirty="0">
              <a:solidFill>
                <a:schemeClr val="tx1"/>
              </a:solidFill>
            </a:endParaRPr>
          </a:p>
          <a:p>
            <a:pPr lvl="0" algn="r"/>
            <a:r>
              <a:rPr lang="en-US" sz="1200" noProof="0" dirty="0">
                <a:solidFill>
                  <a:schemeClr val="tx1"/>
                </a:solidFill>
              </a:rPr>
              <a:t>Select your photo and</a:t>
            </a:r>
            <a:r>
              <a:rPr lang="en-US" sz="1200" baseline="0" noProof="0" dirty="0">
                <a:solidFill>
                  <a:schemeClr val="tx1"/>
                </a:solidFill>
              </a:rPr>
              <a:t> insert</a:t>
            </a:r>
          </a:p>
          <a:p>
            <a:pPr lvl="0" algn="r"/>
            <a:endParaRPr lang="en-US" sz="1200" baseline="0" noProof="0" dirty="0">
              <a:solidFill>
                <a:schemeClr val="tx1"/>
              </a:solidFill>
            </a:endParaRPr>
          </a:p>
          <a:p>
            <a:pPr lvl="0" algn="r"/>
            <a:r>
              <a:rPr lang="en-US" sz="1200" baseline="0" noProof="0" dirty="0">
                <a:solidFill>
                  <a:schemeClr val="tx1"/>
                </a:solidFill>
              </a:rPr>
              <a:t>Resize photo if needed by cropping and sliding it </a:t>
            </a:r>
            <a:endParaRPr lang="en-US" sz="1200" noProof="0" dirty="0">
              <a:solidFill>
                <a:schemeClr val="tx1"/>
              </a:solidFill>
            </a:endParaRPr>
          </a:p>
          <a:p>
            <a:pPr algn="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/>
              <a:t>Unit Controller Call Series © Sodexo July 2022.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//3 Bloc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86553560-FC2D-4819-8FE6-AD3C932F89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18F6D520-00DF-4ED4-B209-E7BFD6156B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Unit Controller Call Series © Sodexo July 2022. All rights Reserved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7D204983-8312-4BC8-89D6-158DF6D0CE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50226" y="2276476"/>
            <a:ext cx="3562351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1125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450"/>
              </a:spcAft>
              <a:buNone/>
              <a:defRPr sz="1200" b="1"/>
            </a:lvl3pPr>
          </a:lstStyle>
          <a:p>
            <a:pPr lvl="0"/>
            <a:r>
              <a:rPr lang="en-US" noProof="0"/>
              <a:t>Lorem ipsum dolor sit amet,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8B35CDE5-EFFA-4FB5-9972-25A6076581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0226" y="1363171"/>
            <a:ext cx="3562351" cy="913304"/>
          </a:xfrm>
          <a:solidFill>
            <a:schemeClr val="accent1"/>
          </a:solidFill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500" b="0">
                <a:solidFill>
                  <a:schemeClr val="bg1"/>
                </a:solidFill>
              </a:defRPr>
            </a:lvl1pPr>
            <a:lvl2pPr marL="0" indent="0">
              <a:buNone/>
              <a:defRPr sz="1125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B2B</a:t>
            </a:r>
          </a:p>
          <a:p>
            <a:pPr lvl="0"/>
            <a:r>
              <a:rPr lang="en-US" noProof="0"/>
              <a:t>Expert brands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32BF79EA-A7C6-4F74-BB66-78E7F6B5C1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6570" y="2276476"/>
            <a:ext cx="3562351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1125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450"/>
              </a:spcAft>
              <a:buNone/>
              <a:defRPr sz="1200" b="1"/>
            </a:lvl3pPr>
          </a:lstStyle>
          <a:p>
            <a:pPr lvl="0"/>
            <a:r>
              <a:rPr lang="en-US" noProof="0"/>
              <a:t>Lorem ipsum dolor sit amet,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A147DE8D-8891-46EE-8AB0-11512AF1D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6570" y="1363171"/>
            <a:ext cx="3562351" cy="913304"/>
          </a:xfrm>
          <a:solidFill>
            <a:schemeClr val="accent1"/>
          </a:solidFill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500" b="0">
                <a:solidFill>
                  <a:schemeClr val="bg1"/>
                </a:solidFill>
              </a:defRPr>
            </a:lvl1pPr>
            <a:lvl2pPr marL="0" indent="0">
              <a:buNone/>
              <a:defRPr sz="1125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B2B</a:t>
            </a:r>
          </a:p>
          <a:p>
            <a:pPr lvl="0"/>
            <a:r>
              <a:rPr lang="en-US" noProof="0"/>
              <a:t>Expert brands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6018C7-23AA-4F16-9434-3E8994F999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76476"/>
            <a:ext cx="3562351" cy="3531201"/>
          </a:xfrm>
          <a:prstGeom prst="round2SameRect">
            <a:avLst>
              <a:gd name="adj1" fmla="val 0"/>
              <a:gd name="adj2" fmla="val 6560"/>
            </a:avLst>
          </a:prstGeom>
          <a:solidFill>
            <a:srgbClr val="E7E9F8"/>
          </a:solidFill>
        </p:spPr>
        <p:txBody>
          <a:bodyPr lIns="0" tIns="0" anchor="ctr" anchorCtr="1">
            <a:noAutofit/>
          </a:bodyPr>
          <a:lstStyle>
            <a:lvl1pPr algn="ctr">
              <a:lnSpc>
                <a:spcPct val="100000"/>
              </a:lnSpc>
              <a:spcBef>
                <a:spcPts val="750"/>
              </a:spcBef>
              <a:defRPr sz="1125" b="1">
                <a:solidFill>
                  <a:srgbClr val="2A295C"/>
                </a:solidFill>
              </a:defRPr>
            </a:lvl1pPr>
            <a:lvl2pPr marL="0" indent="0">
              <a:buNone/>
              <a:defRPr/>
            </a:lvl2pPr>
            <a:lvl3pPr marL="0" indent="0">
              <a:spcAft>
                <a:spcPts val="450"/>
              </a:spcAft>
              <a:buNone/>
              <a:defRPr sz="1200" b="1"/>
            </a:lvl3pPr>
          </a:lstStyle>
          <a:p>
            <a:pPr lvl="0"/>
            <a:r>
              <a:rPr lang="en-US" noProof="0"/>
              <a:t>Lorem ipsum dolor sit amet,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0917691-819C-42A3-84E7-BB4918045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363171"/>
            <a:ext cx="3562351" cy="913304"/>
          </a:xfrm>
          <a:solidFill>
            <a:schemeClr val="accent1"/>
          </a:solidFill>
          <a:ln>
            <a:noFill/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500" b="0">
                <a:solidFill>
                  <a:schemeClr val="bg1"/>
                </a:solidFill>
              </a:defRPr>
            </a:lvl1pPr>
            <a:lvl2pPr marL="0" indent="0">
              <a:buNone/>
              <a:defRPr sz="1125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B2B</a:t>
            </a:r>
          </a:p>
          <a:p>
            <a:pPr lvl="0"/>
            <a:r>
              <a:rPr lang="en-US" noProof="0"/>
              <a:t>Expert brands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BDEA2D5-8CE6-4B1B-AAA6-EE330F2B6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280" y="850806"/>
            <a:ext cx="10515600" cy="276999"/>
          </a:xfrm>
        </p:spPr>
        <p:txBody>
          <a:bodyPr/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text level 2 lorem ipsum mat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C890CFD-F1B2-481D-A9E8-E1CCAFE2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Title, text level 1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2D77EC42-E5B3-465E-80AB-7FE8E542C3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1619" y="6053502"/>
            <a:ext cx="4068763" cy="286318"/>
          </a:xfrm>
          <a:noFill/>
        </p:spPr>
        <p:txBody>
          <a:bodyPr lIns="0" anchor="ctr">
            <a:noAutofit/>
          </a:bodyPr>
          <a:lstStyle>
            <a:lvl1pPr algn="ctr">
              <a:lnSpc>
                <a:spcPct val="100000"/>
              </a:lnSpc>
              <a:defRPr sz="900" b="0">
                <a:solidFill>
                  <a:srgbClr val="2A295C"/>
                </a:solidFill>
              </a:defRPr>
            </a:lvl1pPr>
            <a:lvl2pPr marL="0" indent="0">
              <a:buNone/>
              <a:defRPr sz="1125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B2B and B2B2C : White label rules to be developed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6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AEA1-4E54-43C9-8D23-6E3FD10C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93E64-EA19-4C60-AEAE-7238DFCED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A2393-7BB5-4555-B0E4-F7BA531D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C444-BA5E-40E1-8279-B4F6D8E6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38DD-CED1-475F-BF9E-DE818852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A07A-C8ED-4D6C-9BD8-A59A7154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6F089-C97B-451B-B35D-0F0E9D31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E5403-CAC6-4BCF-A44B-6A45A9F1B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EF93-48E8-44A2-B379-DADFF6C3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65DA-0822-4BA2-8EFC-4A8B9F72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F9DA-16AF-436E-9879-A13049D7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CD6C-1CD9-479B-96A3-86834D821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52B6F-6BFA-425F-8C71-4688FB3FC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097E2-1763-4D79-8263-CB91ACD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21B52-91A0-42B4-8C48-2B3AFF09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5E0BA-C510-4230-A1C8-2DFBE785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A0EA-9CA9-41B6-8EBD-2829EDF3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59425-E5F4-43E8-9B75-884F8E78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53B1C-FD4E-44E9-950C-17406B3FA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B5AE4-C856-4D21-8E6D-63238A84D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EC5F0-9CF1-4057-A51A-D17AC40C8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2ADDD-D2F8-4BFD-8272-4649894E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659B7-8321-4A08-B46F-E64C5F5B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220627-C3C9-4285-BBC6-72BC5C5F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2077-B405-4192-A837-C5ED05A9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37E9B-B954-479C-B427-8AE374C8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A1903-C8A2-44C2-9622-B290DCD3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07ED2-CD22-490F-BE68-3BAD9D05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6EB26-9CD0-4651-9DD4-E583205E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9291A-AE5C-44CF-ABDA-E44FAA76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F9060-7C78-4814-AF30-E40BD36F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EEA2-9C30-472D-A9E5-88380A7F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8D339-F2BE-487B-B13B-3D6451A2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6FB21-09E2-4341-9710-5B85ED9EE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C6E3C-0F99-42F7-BF8E-29A43720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2C153-834C-4152-B3D1-9F8A760F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81936-4731-4FA9-AF7C-4EAA4096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803F-DD1E-41C4-9A50-43D1A4DF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DC0A3-27C4-4AE3-AEBD-69A879B32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CA685-E4E6-4283-B6A8-F352F8473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DF91A-B891-4FBF-AD03-D76B870F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DB625-6BF6-40F0-AB7F-9226C794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EFF8D-3D6C-4B52-8CE4-FA010623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CBDC0-DFA0-47F7-ACF1-27E574EC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2AC0F-A5F6-4CBC-A953-E858B80AF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7F9B9-5467-4B8E-8FA7-00030DF4E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C6D3-1B50-4D21-9A79-F83B62BC013D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4A2B1-59FE-4003-9A7E-161A22719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C8D12-3D4A-4540-A657-06670011E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C11F-79ED-4B77-A042-ADEDC9CB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Accounting.NorAm@sodex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s.sodexonet.com/home/tools-x0026-resources/guidelines-and-standards/operations/accountingx002c-finance-x0026-in/audit-and-compliance/subject-matter-expert-calls-and-.html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Shirley.Murray@sodexo.com" TargetMode="External"/><Relationship Id="rId3" Type="http://schemas.openxmlformats.org/officeDocument/2006/relationships/hyperlink" Target="mailto:Greg.Steele@sodexo.com" TargetMode="External"/><Relationship Id="rId7" Type="http://schemas.openxmlformats.org/officeDocument/2006/relationships/hyperlink" Target="mailto:Mark.Dobosz@sodexo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Yvonne.Daloise@sodexo.com" TargetMode="External"/><Relationship Id="rId5" Type="http://schemas.openxmlformats.org/officeDocument/2006/relationships/hyperlink" Target="mailto:Chad.Mayerhofer@sodexo.com" TargetMode="External"/><Relationship Id="rId4" Type="http://schemas.openxmlformats.org/officeDocument/2006/relationships/hyperlink" Target="mailto:Robert.Borrelli@sodex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C0EA6-1148-4538-9105-70BEDB5F8A0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279097" y="1170385"/>
            <a:ext cx="3633806" cy="3745544"/>
          </a:xfrm>
        </p:spPr>
        <p:txBody>
          <a:bodyPr/>
          <a:lstStyle/>
          <a:p>
            <a:pPr lvl="1" algn="ctr"/>
            <a:r>
              <a:rPr lang="en-US" sz="1950" b="1" dirty="0"/>
              <a:t>FY22 JULY CONTROLLER CALL</a:t>
            </a:r>
          </a:p>
          <a:p>
            <a:pPr lvl="1" algn="ctr"/>
            <a:r>
              <a:rPr lang="en-US" sz="1950" b="1" dirty="0"/>
              <a:t>JULY 19 and 20, 2022</a:t>
            </a:r>
          </a:p>
          <a:p>
            <a:pPr lvl="1" algn="ctr"/>
            <a:endParaRPr lang="en-US" sz="1950" b="1" dirty="0"/>
          </a:p>
          <a:p>
            <a:pPr lvl="1" algn="ctr"/>
            <a:r>
              <a:rPr lang="en-US" sz="1800" b="1" dirty="0"/>
              <a:t>INVENTORY TRAINING and REVIEW</a:t>
            </a:r>
          </a:p>
          <a:p>
            <a:pPr lvl="1" algn="ctr"/>
            <a:endParaRPr lang="en-US" sz="1800" b="1" dirty="0"/>
          </a:p>
          <a:p>
            <a:pPr lvl="1"/>
            <a:r>
              <a:rPr lang="en-US" sz="1350" dirty="0"/>
              <a:t>MARK DOBOSZ</a:t>
            </a:r>
          </a:p>
          <a:p>
            <a:pPr lvl="1" algn="ctr"/>
            <a:endParaRPr lang="en-US" sz="15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3C4EE-867A-085A-D080-9831714D4632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/>
          <a:lstStyle/>
          <a:p>
            <a:r>
              <a:rPr lang="en-US" noProof="0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385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77E2-E6DE-4EFF-B0AB-14920DE2EE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APPENDIX: RESOURCE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FC6BD-C4ED-4898-8149-64F34D02A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9871" y="1374508"/>
            <a:ext cx="8316000" cy="480724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10, 11: Inventory Best Practices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12-17: UFS Transfer Module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18-20: Month-End Corrections:</a:t>
            </a:r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19 = Sodexo Owned Inventory</a:t>
            </a:r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20 = Client Owned Inventory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Pg</a:t>
            </a:r>
            <a:r>
              <a:rPr lang="en-US" dirty="0"/>
              <a:t> 21-24: :Trend Analysis using Enterprise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67CA-A37E-4950-BC34-3CD0133563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5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352425"/>
            <a:ext cx="8248650" cy="550508"/>
          </a:xfrm>
        </p:spPr>
        <p:txBody>
          <a:bodyPr/>
          <a:lstStyle/>
          <a:p>
            <a:r>
              <a:rPr lang="en-US" altLang="fr-FR" dirty="0"/>
              <a:t>INVENTORY AUDIT – Monthly Inventory Best Practices</a:t>
            </a:r>
            <a:endParaRPr lang="en-US" altLang="fr-FR" dirty="0">
              <a:solidFill>
                <a:srgbClr val="00B0F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707572" y="1304108"/>
            <a:ext cx="10776856" cy="4638519"/>
          </a:xfrm>
        </p:spPr>
        <p:txBody>
          <a:bodyPr/>
          <a:lstStyle/>
          <a:p>
            <a:pPr lvl="1"/>
            <a:r>
              <a:rPr lang="en-US" altLang="fr-FR" sz="2200" dirty="0"/>
              <a:t>Make sure that the inventory is taken with respect to your sites knowledge of food receipts being delivered &amp; sales YTG</a:t>
            </a:r>
          </a:p>
          <a:p>
            <a:pPr lvl="2"/>
            <a:r>
              <a:rPr lang="en-US" altLang="fr-FR" sz="1800" dirty="0"/>
              <a:t>P6 and P12 +&gt; MUST take inventory on last day of the month, preferably after last meal served </a:t>
            </a:r>
          </a:p>
          <a:p>
            <a:pPr lvl="2"/>
            <a:r>
              <a:rPr lang="en-US" altLang="fr-FR" sz="1800" dirty="0"/>
              <a:t>All other inventories can be counted within last 4 days of the month-end</a:t>
            </a:r>
          </a:p>
          <a:p>
            <a:pPr lvl="2"/>
            <a:r>
              <a:rPr lang="en-US" altLang="fr-FR" sz="1800" dirty="0"/>
              <a:t>Some operating Segments may have more strict guidance on when to take inventories based on </a:t>
            </a:r>
            <a:r>
              <a:rPr lang="en-US" altLang="fr-FR" sz="1800" dirty="0" err="1"/>
              <a:t>thei</a:t>
            </a:r>
            <a:r>
              <a:rPr lang="en-US" altLang="fr-FR" sz="1800" dirty="0"/>
              <a:t> business models. Please follow those guidelines if they apply to your business.</a:t>
            </a:r>
          </a:p>
          <a:p>
            <a:pPr lvl="1"/>
            <a:r>
              <a:rPr lang="en-US" altLang="fr-FR" sz="2200" dirty="0"/>
              <a:t>Ensure that all inventory sheets are signed by both the counter and the recorder (must be different for Segregation controls).</a:t>
            </a:r>
          </a:p>
          <a:p>
            <a:pPr lvl="1"/>
            <a:r>
              <a:rPr lang="en-US" altLang="fr-FR" sz="2200" dirty="0"/>
              <a:t>Have a copy of the Inventory Policy and 10 Golden rules available on-site for easy and quick reference</a:t>
            </a:r>
          </a:p>
          <a:p>
            <a:pPr lvl="1"/>
            <a:r>
              <a:rPr lang="en-US" altLang="fr-FR" sz="2200" dirty="0"/>
              <a:t>Ensure that items not to be counted are clearly identified and segregated</a:t>
            </a:r>
          </a:p>
          <a:p>
            <a:pPr lvl="1"/>
            <a:r>
              <a:rPr lang="en-US" altLang="fr-FR" sz="2200" dirty="0"/>
              <a:t>Ensure pricing of inventory is consistent with TMC costs</a:t>
            </a:r>
          </a:p>
          <a:p>
            <a:pPr lvl="1"/>
            <a:endParaRPr lang="en-US" altLang="fr-FR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6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352425"/>
            <a:ext cx="8248650" cy="550508"/>
          </a:xfrm>
        </p:spPr>
        <p:txBody>
          <a:bodyPr/>
          <a:lstStyle/>
          <a:p>
            <a:r>
              <a:rPr lang="en-US" altLang="fr-FR" dirty="0"/>
              <a:t>INVENTORY AUDIT – Best Practices (Continued)</a:t>
            </a:r>
            <a:endParaRPr lang="en-US" altLang="fr-FR" dirty="0">
              <a:solidFill>
                <a:srgbClr val="00B0F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864326" y="1382486"/>
            <a:ext cx="10463348" cy="4561114"/>
          </a:xfrm>
        </p:spPr>
        <p:txBody>
          <a:bodyPr/>
          <a:lstStyle/>
          <a:p>
            <a:pPr lvl="1"/>
            <a:r>
              <a:rPr lang="en-US" altLang="fr-FR" sz="2200" dirty="0"/>
              <a:t>Review inventory results against prior financial results by using data and KPI’s identified in e-Vision:</a:t>
            </a:r>
          </a:p>
          <a:p>
            <a:pPr lvl="2"/>
            <a:r>
              <a:rPr lang="en-US" altLang="fr-FR" sz="1800" dirty="0"/>
              <a:t>Examine trends of COGS % to Revenue</a:t>
            </a:r>
          </a:p>
          <a:p>
            <a:pPr lvl="2"/>
            <a:r>
              <a:rPr lang="en-US" altLang="fr-FR" sz="1800" dirty="0"/>
              <a:t>Review </a:t>
            </a:r>
            <a:r>
              <a:rPr lang="en-US" altLang="fr-FR" sz="1800" dirty="0" err="1"/>
              <a:t>DoH</a:t>
            </a:r>
            <a:r>
              <a:rPr lang="en-US" altLang="fr-FR" sz="1800" dirty="0"/>
              <a:t> (Days on Hand) calculation and inventory value trends</a:t>
            </a:r>
          </a:p>
          <a:p>
            <a:pPr lvl="2"/>
            <a:r>
              <a:rPr lang="en-US" altLang="fr-FR" sz="1800" dirty="0"/>
              <a:t>Review trend results with site Management to understand fluctuations and reasons</a:t>
            </a:r>
          </a:p>
          <a:p>
            <a:pPr lvl="1"/>
            <a:r>
              <a:rPr lang="en-US" altLang="fr-FR" sz="2200" dirty="0"/>
              <a:t>Obsolete, spoiled, and damaged inventory should be clearly identified and separated from inventory</a:t>
            </a:r>
          </a:p>
          <a:p>
            <a:pPr lvl="1"/>
            <a:r>
              <a:rPr lang="en-US" altLang="fr-FR" sz="2200" dirty="0"/>
              <a:t>GM to ensure that inventory count sheets are properly costed and values are accurately recorded on UFS</a:t>
            </a:r>
          </a:p>
          <a:p>
            <a:pPr lvl="1"/>
            <a:r>
              <a:rPr lang="en-US" altLang="fr-FR" sz="2200" dirty="0"/>
              <a:t>Work with your RDM to obtain support staff to take inventory so that you can meet “Segregation of Duty”  requirements</a:t>
            </a:r>
          </a:p>
          <a:p>
            <a:pPr lvl="1"/>
            <a:endParaRPr lang="en-US" altLang="fr-FR" sz="22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5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0A2F62-B2DF-4E72-941F-EE058D474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564480"/>
            <a:ext cx="7894090" cy="4436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7" y="1026320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UFS INVENTORY TRANSFER MODULE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7A9FB2-1473-4E44-9408-F4AA81E72E0C}"/>
              </a:ext>
            </a:extLst>
          </p:cNvPr>
          <p:cNvCxnSpPr>
            <a:cxnSpLocks/>
          </p:cNvCxnSpPr>
          <p:nvPr/>
        </p:nvCxnSpPr>
        <p:spPr>
          <a:xfrm flipV="1">
            <a:off x="2143955" y="2179196"/>
            <a:ext cx="2140889" cy="51882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0054E-4CF8-3466-03D1-AF499829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4531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131095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INVENTORY TRANSFER 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F7BE8-FA5C-492F-A869-30279503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764506"/>
            <a:ext cx="8004570" cy="334089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7381-8EBE-C237-48F1-991F1F18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7071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131095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Inventory Transfers by “Account”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53B64-0460-480E-A864-B7DB1987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9" y="1634492"/>
            <a:ext cx="8046395" cy="40924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D62B2-488D-7228-A9EB-05109117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5502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5AA896-F3D2-41FC-BCD0-BA27EDA0C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648795"/>
            <a:ext cx="8070638" cy="3780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131095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Inventory Transfers by “Item”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2E3DB4-2F55-4C4D-BE01-7F916466CACA}"/>
              </a:ext>
            </a:extLst>
          </p:cNvPr>
          <p:cNvSpPr/>
          <p:nvPr/>
        </p:nvSpPr>
        <p:spPr>
          <a:xfrm>
            <a:off x="2630805" y="5256309"/>
            <a:ext cx="6768548" cy="345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“ROUTE NUMBER” used by Vending Units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CC624-6E38-4F60-2C2C-DCEFE3E8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232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131095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JE Submission &amp; Confirmation receipt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45BAA-8D99-4743-B552-38D18D52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79" y="1731011"/>
            <a:ext cx="7053319" cy="326961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D1DD2-DCEF-C918-E155-584F78DB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9075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236490-16C5-4BF2-B7C2-EE582A16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564481"/>
            <a:ext cx="8038272" cy="421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6F4C0-F44F-40C9-88D1-5A61344C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78" y="1131095"/>
            <a:ext cx="8038272" cy="433387"/>
          </a:xfrm>
          <a:solidFill>
            <a:srgbClr val="FF7C8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JE Details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0D0073-2E66-454C-8CC0-915F9D6B8AC0}"/>
              </a:ext>
            </a:extLst>
          </p:cNvPr>
          <p:cNvSpPr/>
          <p:nvPr/>
        </p:nvSpPr>
        <p:spPr>
          <a:xfrm>
            <a:off x="3420387" y="4500936"/>
            <a:ext cx="5868062" cy="590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/>
              </a:rPr>
              <a:t>Signed JE and backup details should be held by the Unit for audit review as needed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1AE00-D4B1-DA9C-134C-B766A1C4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0444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F759-CCC3-433A-AFC6-6AA0F838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683419"/>
          </a:xfrm>
          <a:solidFill>
            <a:srgbClr val="FF7C80"/>
          </a:solidFill>
        </p:spPr>
        <p:txBody>
          <a:bodyPr>
            <a:normAutofit/>
          </a:bodyPr>
          <a:lstStyle/>
          <a:p>
            <a:r>
              <a:rPr lang="en-US" sz="2700" b="1" dirty="0"/>
              <a:t>Month-End Inventory Corrections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7F78E-E492-4019-A4B2-13BD442494EB}"/>
              </a:ext>
            </a:extLst>
          </p:cNvPr>
          <p:cNvSpPr txBox="1"/>
          <p:nvPr/>
        </p:nvSpPr>
        <p:spPr>
          <a:xfrm>
            <a:off x="1254034" y="2003722"/>
            <a:ext cx="9993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See FSS AF TOPIC 821-01: “Transfers Cost &amp; Non-Employee Labor”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Identifies rules for cost transfers (communication &amp; approval, timing, U2U xfers, Direct vs O/H units,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etc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Excel based form with separate tabs for each area of correction (form includes tabs for other corrections as well)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Available on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SodexoNet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or from your OA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Used for correcting month-end balances </a:t>
            </a:r>
            <a:r>
              <a:rPr lang="en-US" sz="2100" b="1" i="1" dirty="0">
                <a:solidFill>
                  <a:prstClr val="black"/>
                </a:solidFill>
                <a:latin typeface="Calibri" panose="020F0502020204030204"/>
              </a:rPr>
              <a:t>only after final transmission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has been sent into SAP (typically BD+2 or early BD+3)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Work with OA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ClientAccounting.NorAm@sodexo.com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as needed to help with filling out the form if necessary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18B7-F144-E02A-D1EB-300B88F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410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228600"/>
            <a:ext cx="8248650" cy="550508"/>
          </a:xfrm>
          <a:solidFill>
            <a:schemeClr val="bg1"/>
          </a:solidFill>
        </p:spPr>
        <p:txBody>
          <a:bodyPr/>
          <a:lstStyle/>
          <a:p>
            <a:r>
              <a:rPr lang="en-US" altLang="fr-FR" b="1" dirty="0">
                <a:solidFill>
                  <a:srgbClr val="0070C0"/>
                </a:solidFill>
              </a:rPr>
              <a:t>INVENTORY – GIA Audit AREAS OF FOCUS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822960" y="838200"/>
            <a:ext cx="10515600" cy="5191152"/>
          </a:xfrm>
        </p:spPr>
        <p:txBody>
          <a:bodyPr/>
          <a:lstStyle/>
          <a:p>
            <a:pPr lvl="1"/>
            <a:r>
              <a:rPr lang="en-US" altLang="fr-FR" sz="2400" dirty="0"/>
              <a:t>Audit covers Inventory included on Sodexo balance sheet</a:t>
            </a:r>
          </a:p>
          <a:p>
            <a:pPr lvl="2"/>
            <a:r>
              <a:rPr lang="en-US" altLang="fr-FR" sz="2000" dirty="0"/>
              <a:t>Sodexo Owned or Client Owned / Sodexo Managed should be separately identified &amp; access restricted to essential staff only</a:t>
            </a:r>
          </a:p>
          <a:p>
            <a:pPr lvl="2"/>
            <a:r>
              <a:rPr lang="en-US" altLang="fr-FR" sz="2000" dirty="0"/>
              <a:t>Training Documents are not signed and retained at Unit</a:t>
            </a:r>
          </a:p>
          <a:p>
            <a:pPr lvl="2"/>
            <a:r>
              <a:rPr lang="en-US" altLang="fr-FR" sz="2000" dirty="0"/>
              <a:t>Unit Inventory Sheets do not match UFS Input values </a:t>
            </a:r>
          </a:p>
          <a:p>
            <a:pPr lvl="2">
              <a:spcAft>
                <a:spcPts val="1200"/>
              </a:spcAft>
            </a:pPr>
            <a:r>
              <a:rPr lang="en-US" altLang="fr-FR" sz="2000" dirty="0"/>
              <a:t>Lack of Trend analyses performed on Inventory balances by GM/DM</a:t>
            </a:r>
          </a:p>
          <a:p>
            <a:pPr lvl="2"/>
            <a:r>
              <a:rPr lang="en-US" altLang="fr-FR" sz="2000" dirty="0"/>
              <a:t>Inventory Cost extensions are not consistent with TMC pricing. Non-TMC item costing must match last purchase price</a:t>
            </a:r>
          </a:p>
          <a:p>
            <a:pPr lvl="2"/>
            <a:r>
              <a:rPr lang="en-US" altLang="fr-FR" sz="2000" i="1" u="sng" dirty="0"/>
              <a:t>Segregation of duties</a:t>
            </a:r>
            <a:r>
              <a:rPr lang="en-US" altLang="fr-FR" sz="2000" dirty="0"/>
              <a:t> note: count team members should not be involved in data entry work for inventory extensions or Inventory summary report</a:t>
            </a:r>
            <a:r>
              <a:rPr lang="en-US" altLang="fr-FR" sz="1600" dirty="0"/>
              <a:t>. </a:t>
            </a:r>
          </a:p>
          <a:p>
            <a:pPr lvl="2"/>
            <a:r>
              <a:rPr lang="en-US" altLang="fr-FR" sz="2000" dirty="0"/>
              <a:t>Inventory adjustments &amp; transfers are not properly reviewed &amp; documented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E30D06-1D33-416B-8C52-362A52131B11}"/>
              </a:ext>
            </a:extLst>
          </p:cNvPr>
          <p:cNvSpPr/>
          <p:nvPr/>
        </p:nvSpPr>
        <p:spPr bwMode="auto">
          <a:xfrm>
            <a:off x="2209801" y="5638800"/>
            <a:ext cx="8010524" cy="550508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>
                <a:solidFill>
                  <a:srgbClr val="FFFFFF"/>
                </a:solidFill>
                <a:latin typeface="Arial" charset="0"/>
              </a:rPr>
              <a:t>All frontline staff must be provided annual inventory training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6389-34A7-4D0C-89D0-9F373F9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70" y="5472113"/>
            <a:ext cx="7286625" cy="4036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100" dirty="0"/>
              <a:t> </a:t>
            </a:r>
            <a:r>
              <a:rPr lang="en-US" sz="2100" b="1" dirty="0"/>
              <a:t>Std Close Adj Form: SDX Owned Inventory adjustment</a:t>
            </a: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BCCA4-53D3-430E-8B87-266FDEB8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157288"/>
            <a:ext cx="5939832" cy="4186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3C5F45-EB8B-4661-8BD4-B3C9BCD30E82}"/>
              </a:ext>
            </a:extLst>
          </p:cNvPr>
          <p:cNvSpPr txBox="1"/>
          <p:nvPr/>
        </p:nvSpPr>
        <p:spPr>
          <a:xfrm>
            <a:off x="7970520" y="1018265"/>
            <a:ext cx="264033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“Prelim Ending Inv Amount” is the amount shown on Financial reports (DFAV, CCOR, CRED).</a:t>
            </a:r>
          </a:p>
          <a:p>
            <a:pPr defTabSz="685800"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Commodities are also adj for ending inventory amount</a:t>
            </a:r>
          </a:p>
          <a:p>
            <a:pPr defTabSz="685800"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Ensure that all Inventory is costed at latest UFS cost w/o mark-up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Should only be used after last w/e inventory was transmitted</a:t>
            </a:r>
          </a:p>
          <a:p>
            <a:pPr defTabSz="685800"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      to SAP</a:t>
            </a:r>
          </a:p>
          <a:p>
            <a:pPr defTabSz="685800"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Example shown is a small sample of the entire Excel file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Back-up for the inventory Xfer or adj should be held at the Unit for future audit as needed</a:t>
            </a:r>
          </a:p>
          <a:p>
            <a:pPr defTabSz="685800">
              <a:defRPr/>
            </a:pPr>
            <a:endParaRPr lang="en-US" sz="135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67CBD-CD4F-725D-9504-0503FF55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8959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6389-34A7-4D0C-89D0-9F373F9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70" y="5472113"/>
            <a:ext cx="7286625" cy="4036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100" dirty="0"/>
              <a:t> </a:t>
            </a:r>
            <a:r>
              <a:rPr lang="en-US" sz="2100" b="1" dirty="0"/>
              <a:t>Std Close Adj Form: CLIENT Owned Inventory Adjustment</a:t>
            </a:r>
            <a:endParaRPr lang="en-US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0DA05D-7BD6-4BBB-A35D-41F73E94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68" y="1126331"/>
            <a:ext cx="6406970" cy="4217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74D86-FDA6-46B1-A312-9D91D774D8C0}"/>
              </a:ext>
            </a:extLst>
          </p:cNvPr>
          <p:cNvSpPr txBox="1"/>
          <p:nvPr/>
        </p:nvSpPr>
        <p:spPr>
          <a:xfrm>
            <a:off x="1750614" y="1126332"/>
            <a:ext cx="21826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Cannot Xfer Commodity inventory from 1 cost center to another.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Unlike </a:t>
            </a:r>
            <a:r>
              <a:rPr lang="en-US" sz="1350" b="1" dirty="0" err="1">
                <a:solidFill>
                  <a:srgbClr val="002060"/>
                </a:solidFill>
                <a:latin typeface="Calibri" panose="020F0502020204030204"/>
              </a:rPr>
              <a:t>Sdx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 owned inv, this tab corrects the reported “variance” in GL accounts from P-A to P-B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Form to be used only after final inventory transmission sent in SAP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All Back-up details are to be kept by the Unit to support audits as needed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US" sz="1350" b="1" dirty="0">
              <a:solidFill>
                <a:srgbClr val="002060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/>
              </a:rPr>
              <a:t>Example shown is a small example of the full form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50B47-2E08-77C8-3D4F-481E5CC6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2778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47DB8-FBF1-4160-8FFA-38C1FF35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Trend Analysis – Accessing the Enterprise Tool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29D73-50BE-4881-88EA-78B22909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CAC4E2-C57B-454F-B49A-BA923D9FDDCD}"/>
              </a:ext>
            </a:extLst>
          </p:cNvPr>
          <p:cNvSpPr txBox="1"/>
          <p:nvPr/>
        </p:nvSpPr>
        <p:spPr>
          <a:xfrm>
            <a:off x="1971675" y="1295400"/>
            <a:ext cx="8248650" cy="422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70C0"/>
                </a:solidFill>
                <a:latin typeface="Arial" charset="0"/>
              </a:rPr>
              <a:t>GIA observation: Sites reporting inventory values without review of results or trends: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 err="1">
                <a:solidFill>
                  <a:srgbClr val="000000"/>
                </a:solidFill>
                <a:latin typeface="Arial" charset="0"/>
              </a:rPr>
              <a:t>SodexoNet</a:t>
            </a: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E=</a:t>
            </a:r>
            <a:r>
              <a:rPr lang="en-US" sz="1800" b="1" dirty="0" err="1">
                <a:solidFill>
                  <a:srgbClr val="000000"/>
                </a:solidFill>
                <a:latin typeface="Arial" charset="0"/>
              </a:rPr>
              <a:t>nterprise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Analysis Resource Center (icon – page 2)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Management Reporting &amp; Analysis (Finance Link in Right Hand margin)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Everything E = vision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Access E = Vision</a:t>
            </a:r>
          </a:p>
          <a:p>
            <a:pPr marL="285750" indent="-2857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Welcome to E=Vision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37609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186A-7B51-40B5-B951-F1583DB1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Trend Analysis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BFC96-67AE-44ED-AF1F-92C6E0AD8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000125"/>
            <a:ext cx="8315325" cy="52482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7513AF-A938-4B0D-A689-B28008241AF1}"/>
              </a:ext>
            </a:extLst>
          </p:cNvPr>
          <p:cNvSpPr/>
          <p:nvPr/>
        </p:nvSpPr>
        <p:spPr bwMode="auto">
          <a:xfrm>
            <a:off x="3276600" y="6387880"/>
            <a:ext cx="3733800" cy="3939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Click on “Financial Dashboard”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9A382-B0F8-C53F-9648-84836E16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055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5EAB-C50E-4C9E-B1C5-2639D1BC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228600"/>
            <a:ext cx="8248650" cy="550508"/>
          </a:xfrm>
        </p:spPr>
        <p:txBody>
          <a:bodyPr>
            <a:normAutofit fontScale="90000"/>
          </a:bodyPr>
          <a:lstStyle/>
          <a:p>
            <a:r>
              <a:rPr lang="en-US" dirty="0"/>
              <a:t>Inventory Trend Analysis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26593-417B-41DD-9CC4-80074313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57250"/>
            <a:ext cx="8610600" cy="51435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07A0E5-F9FE-4E79-AA67-EF0E179BD34D}"/>
              </a:ext>
            </a:extLst>
          </p:cNvPr>
          <p:cNvSpPr/>
          <p:nvPr/>
        </p:nvSpPr>
        <p:spPr bwMode="auto">
          <a:xfrm>
            <a:off x="2590800" y="6387880"/>
            <a:ext cx="6324600" cy="3939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70C0"/>
                </a:solidFill>
                <a:latin typeface="Arial" charset="0"/>
              </a:rPr>
              <a:t>Click on “Inventory” &amp; update hierarchy if needed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1FC4B-2DB9-9F1B-A543-CD1AE3B3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8898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15EAB-C50E-4C9E-B1C5-2639D1BC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5" y="152400"/>
            <a:ext cx="8248650" cy="550508"/>
          </a:xfrm>
        </p:spPr>
        <p:txBody>
          <a:bodyPr>
            <a:normAutofit fontScale="90000"/>
          </a:bodyPr>
          <a:lstStyle/>
          <a:p>
            <a:r>
              <a:rPr lang="en-US" dirty="0"/>
              <a:t>Inventory Trend </a:t>
            </a:r>
            <a:r>
              <a:rPr lang="en-US" dirty="0" err="1"/>
              <a:t>Alanysis</a:t>
            </a:r>
            <a:r>
              <a:rPr lang="en-US" dirty="0"/>
              <a:t>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F73D-76D3-4136-AFB7-B09AFEEF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2C5D4-811C-40DA-B265-0A76156F6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91" y="857250"/>
            <a:ext cx="840391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352425"/>
            <a:ext cx="8248650" cy="550508"/>
          </a:xfrm>
          <a:solidFill>
            <a:schemeClr val="bg1"/>
          </a:solidFill>
        </p:spPr>
        <p:txBody>
          <a:bodyPr/>
          <a:lstStyle/>
          <a:p>
            <a:r>
              <a:rPr lang="en-US" altLang="fr-FR" b="1" dirty="0">
                <a:solidFill>
                  <a:srgbClr val="0070C0"/>
                </a:solidFill>
              </a:rPr>
              <a:t>INVENTORY FY2022 – What’s New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914401" y="1295400"/>
            <a:ext cx="10371908" cy="4495800"/>
          </a:xfrm>
        </p:spPr>
        <p:txBody>
          <a:bodyPr/>
          <a:lstStyle/>
          <a:p>
            <a:pPr lvl="1"/>
            <a:r>
              <a:rPr lang="en-US" altLang="fr-FR" sz="2200" dirty="0"/>
              <a:t>Exempt employees required to take Ingenium Training yearly</a:t>
            </a:r>
          </a:p>
          <a:p>
            <a:pPr lvl="1"/>
            <a:r>
              <a:rPr lang="en-US" altLang="fr-FR" sz="2200" dirty="0"/>
              <a:t>GM’s / DM’s must ensure all frontline staff are properly trained using the TOPS inventory training module</a:t>
            </a:r>
          </a:p>
          <a:p>
            <a:pPr lvl="2"/>
            <a:r>
              <a:rPr lang="en-US" altLang="fr-FR" sz="1800" dirty="0"/>
              <a:t>Universities &amp; K-12 should be part of “Back to School” training</a:t>
            </a:r>
          </a:p>
          <a:p>
            <a:pPr lvl="2"/>
            <a:r>
              <a:rPr lang="en-US" altLang="fr-FR" sz="1800" dirty="0"/>
              <a:t>HealthCare should include in monthly training sessions</a:t>
            </a:r>
          </a:p>
          <a:p>
            <a:pPr lvl="2"/>
            <a:r>
              <a:rPr lang="en-US" altLang="fr-FR" sz="1800" dirty="0"/>
              <a:t>New employees involved with taking of inventories should be provided training ASAP</a:t>
            </a:r>
          </a:p>
          <a:p>
            <a:pPr lvl="1"/>
            <a:r>
              <a:rPr lang="en-US" altLang="fr-FR" sz="2200" dirty="0"/>
              <a:t>GM responsible for documenting frontline staff that were included in the TOPS training sessions using the sign-in sheet example provided in TOPS material</a:t>
            </a:r>
          </a:p>
          <a:p>
            <a:pPr lvl="1"/>
            <a:r>
              <a:rPr lang="en-US" altLang="fr-FR" sz="2200" dirty="0"/>
              <a:t>Training sign-in sheets must be kept on premises by GM and available to Auditors as requested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3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352425"/>
            <a:ext cx="8248650" cy="550508"/>
          </a:xfrm>
          <a:solidFill>
            <a:schemeClr val="bg1"/>
          </a:solidFill>
        </p:spPr>
        <p:txBody>
          <a:bodyPr/>
          <a:lstStyle/>
          <a:p>
            <a:r>
              <a:rPr lang="en-US" altLang="fr-FR" b="1" dirty="0">
                <a:solidFill>
                  <a:srgbClr val="0070C0"/>
                </a:solidFill>
              </a:rPr>
              <a:t>INVENTORY FY2022 – Focus on Training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792480" y="1098252"/>
            <a:ext cx="10607039" cy="4859383"/>
          </a:xfrm>
        </p:spPr>
        <p:txBody>
          <a:bodyPr/>
          <a:lstStyle/>
          <a:p>
            <a:pPr lvl="1"/>
            <a:r>
              <a:rPr lang="en-US" altLang="fr-FR" sz="2200" dirty="0"/>
              <a:t>Inventory training will be mandatory for all employees involved with the inventory process (counters, writers, GM/DM, recorders)</a:t>
            </a:r>
          </a:p>
          <a:p>
            <a:pPr lvl="1"/>
            <a:r>
              <a:rPr lang="en-US" altLang="fr-FR" sz="2200" dirty="0"/>
              <a:t>Inventory training will be provided to all frontline staff during employee training sessions and also ASAP for all new employees</a:t>
            </a:r>
          </a:p>
          <a:p>
            <a:pPr lvl="1"/>
            <a:r>
              <a:rPr lang="en-US" altLang="fr-FR" sz="2200" dirty="0"/>
              <a:t>Refresher testing every 2 years for all staff</a:t>
            </a:r>
          </a:p>
          <a:p>
            <a:pPr lvl="1"/>
            <a:r>
              <a:rPr lang="en-US" altLang="fr-FR" sz="2200" dirty="0"/>
              <a:t>Revised training materials available on </a:t>
            </a:r>
            <a:r>
              <a:rPr lang="en-US" altLang="fr-FR" sz="2200" dirty="0" err="1"/>
              <a:t>SodexoNet</a:t>
            </a:r>
            <a:endParaRPr lang="en-US" altLang="fr-FR" sz="2200" dirty="0"/>
          </a:p>
          <a:p>
            <a:pPr lvl="1"/>
            <a:r>
              <a:rPr lang="en-US" altLang="fr-FR" sz="2200" dirty="0"/>
              <a:t>Training results to be maintained by Units to be presented to Sr Management/GIA upon request</a:t>
            </a:r>
          </a:p>
          <a:p>
            <a:pPr lvl="1"/>
            <a:r>
              <a:rPr lang="en-US" altLang="fr-FR" sz="2200" dirty="0"/>
              <a:t>Ingenium training for Site Leads to be mandatory</a:t>
            </a:r>
          </a:p>
          <a:p>
            <a:pPr lvl="2"/>
            <a:r>
              <a:rPr lang="en-US" altLang="fr-FR" sz="1800" dirty="0"/>
              <a:t>Knowledge test option in process for FY23</a:t>
            </a:r>
          </a:p>
          <a:p>
            <a:pPr lvl="2"/>
            <a:r>
              <a:rPr lang="en-US" altLang="fr-FR" sz="1800" dirty="0"/>
              <a:t>TOPS modules updated to train frontline staff</a:t>
            </a:r>
          </a:p>
          <a:p>
            <a:pPr lvl="2"/>
            <a:r>
              <a:rPr lang="en-US" altLang="fr-FR" sz="1800" dirty="0"/>
              <a:t>Must ensure all members have taken training and document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338E1CA6-A3B3-4DD5-80E4-427F986F3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1" t="14277" r="-1991" b="6618"/>
          <a:stretch/>
        </p:blipFill>
        <p:spPr>
          <a:xfrm>
            <a:off x="1905000" y="838200"/>
            <a:ext cx="8488680" cy="5181600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8FEA-4488-4E0E-9FF0-79B8C7D640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BA4F4D-8951-4E95-90FF-1F954992758C}"/>
              </a:ext>
            </a:extLst>
          </p:cNvPr>
          <p:cNvSpPr/>
          <p:nvPr/>
        </p:nvSpPr>
        <p:spPr bwMode="auto">
          <a:xfrm>
            <a:off x="2209800" y="228600"/>
            <a:ext cx="7848600" cy="457200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charset="0"/>
              </a:rPr>
              <a:t>SODEXONET: INVENTORY MANAGEMENT PAGE</a:t>
            </a:r>
          </a:p>
        </p:txBody>
      </p:sp>
    </p:spTree>
    <p:extLst>
      <p:ext uri="{BB962C8B-B14F-4D97-AF65-F5344CB8AC3E}">
        <p14:creationId xmlns:p14="http://schemas.microsoft.com/office/powerpoint/2010/main" val="317367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A7EC88-8BA8-42C2-931B-313C78306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1" t="15555" r="3484" b="13333"/>
          <a:stretch/>
        </p:blipFill>
        <p:spPr>
          <a:xfrm>
            <a:off x="1752600" y="533400"/>
            <a:ext cx="8686800" cy="5638800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2A79A-5C81-445E-B747-244B6933AE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7919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DF8DC8-A5A0-4FD1-B3E2-0F0DAE6F1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8" t="16666" r="12241" b="7715"/>
          <a:stretch/>
        </p:blipFill>
        <p:spPr>
          <a:xfrm>
            <a:off x="1981200" y="457200"/>
            <a:ext cx="8534400" cy="5867400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62C6E-8FA9-4369-B20C-8F8B42116F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0572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4D337344-A9E6-4FE1-9447-C79646B1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460" y="152400"/>
            <a:ext cx="8432715" cy="605908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PwC Year-End Inventory Audit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008F8-275E-4AB5-95E1-C0D4EADA1F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sz="563" b="1">
                <a:solidFill>
                  <a:srgbClr val="2A295C"/>
                </a:solidFill>
                <a:latin typeface="Arial" panose="020B0604020202020204"/>
              </a:rPr>
              <a:t>Unit Controller Call Series © Sodexo July 2022. All rights Reserved</a:t>
            </a:r>
            <a:endParaRPr lang="en-US" sz="563" b="1" dirty="0">
              <a:solidFill>
                <a:srgbClr val="2A295C"/>
              </a:solidFill>
              <a:latin typeface="Arial" panose="020B0604020202020204"/>
            </a:endParaRP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A6230536-ADBC-4D0F-93F8-3711F8CEAD59}"/>
              </a:ext>
            </a:extLst>
          </p:cNvPr>
          <p:cNvSpPr txBox="1">
            <a:spLocks/>
          </p:cNvSpPr>
          <p:nvPr/>
        </p:nvSpPr>
        <p:spPr>
          <a:xfrm>
            <a:off x="1801090" y="685800"/>
            <a:ext cx="8486767" cy="539700"/>
          </a:xfrm>
          <a:prstGeom prst="rect">
            <a:avLst/>
          </a:prstGeom>
          <a:solidFill>
            <a:schemeClr val="accent4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E0000"/>
              </a:buClr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96000" indent="-14400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43600" indent="-144000" algn="l" defTabSz="91437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/>
              </a:rPr>
              <a:t>Coming soon…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EA4C3-314E-4F94-9E2F-019AE715FDE4}"/>
              </a:ext>
            </a:extLst>
          </p:cNvPr>
          <p:cNvSpPr txBox="1"/>
          <p:nvPr/>
        </p:nvSpPr>
        <p:spPr>
          <a:xfrm>
            <a:off x="1801089" y="1371600"/>
            <a:ext cx="8488086" cy="4639732"/>
          </a:xfrm>
          <a:prstGeom prst="rect">
            <a:avLst/>
          </a:prstGeom>
          <a:solidFill>
            <a:srgbClr val="D3F1E0"/>
          </a:solidFill>
        </p:spPr>
        <p:txBody>
          <a:bodyPr wrap="square" rtlCol="0">
            <a:spAutoFit/>
          </a:bodyPr>
          <a:lstStyle/>
          <a:p>
            <a:pPr defTabSz="707231" fontAlgn="base">
              <a:spcAft>
                <a:spcPct val="0"/>
              </a:spcAft>
              <a:buClr>
                <a:srgbClr val="FF0000"/>
              </a:buClr>
              <a:tabLst>
                <a:tab pos="257175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</a:p>
          <a:p>
            <a:pPr marL="901304" lvl="3" indent="-23336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PwC Year-End Inventory Audit</a:t>
            </a:r>
          </a:p>
          <a:p>
            <a:pPr marL="901304" lvl="3" indent="-23336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~20 on-site audits (PwC will be at the unit) </a:t>
            </a:r>
          </a:p>
          <a:p>
            <a:pPr marL="901304" lvl="3" indent="-23336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 desk audits (documentation review only)</a:t>
            </a:r>
          </a:p>
          <a:p>
            <a:pPr marL="901304" lvl="3" indent="-23336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surprise on-site audit </a:t>
            </a:r>
          </a:p>
          <a:p>
            <a:pPr marL="0" lvl="2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  </a:t>
            </a:r>
          </a:p>
          <a:p>
            <a:pPr marL="901304" lvl="2" indent="-25241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audits - Wednesday, August 31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</a:p>
          <a:p>
            <a:pPr marL="901304" lvl="2" indent="-252413" defTabSz="9144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 audits - Thursday, September 1st -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September 7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68578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</a:p>
          <a:p>
            <a:pPr marL="901304" indent="-257175" defTabSz="685783">
              <a:spcBef>
                <a:spcPct val="0"/>
              </a:spcBef>
              <a:spcAft>
                <a:spcPts val="45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segments – any active unit can be selected for audit</a:t>
            </a:r>
          </a:p>
          <a:p>
            <a:pPr defTabSz="685783">
              <a:spcBef>
                <a:spcPct val="0"/>
              </a:spcBef>
              <a:spcAft>
                <a:spcPts val="225"/>
              </a:spcAft>
              <a:buClr>
                <a:srgbClr val="FF0000"/>
              </a:buClr>
              <a:defRPr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information and opportunities to ask questions:</a:t>
            </a:r>
          </a:p>
          <a:p>
            <a:pPr marL="901304" indent="-257175" defTabSz="685783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Controller Calls on August 16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18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304" indent="-257175" defTabSz="685783" fontAlgn="base">
              <a:spcBef>
                <a:spcPct val="0"/>
              </a:spcBef>
              <a:spcAft>
                <a:spcPts val="225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Matter Expert Call(s) – see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Year-End Audit Command Center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SodexoNet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304" indent="-257175" defTabSz="685783">
              <a:spcBef>
                <a:spcPct val="0"/>
              </a:spcBef>
              <a:spcAft>
                <a:spcPts val="225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Audit Command Center open August 25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September 7</a:t>
            </a:r>
            <a:r>
              <a:rPr lang="en-US" sz="18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call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1-347-779-1810</a:t>
            </a:r>
          </a:p>
        </p:txBody>
      </p:sp>
    </p:spTree>
    <p:extLst>
      <p:ext uri="{BB962C8B-B14F-4D97-AF65-F5344CB8AC3E}">
        <p14:creationId xmlns:p14="http://schemas.microsoft.com/office/powerpoint/2010/main" val="1262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352425"/>
            <a:ext cx="8248650" cy="550508"/>
          </a:xfrm>
        </p:spPr>
        <p:txBody>
          <a:bodyPr/>
          <a:lstStyle/>
          <a:p>
            <a:r>
              <a:rPr lang="en-US" altLang="fr-FR" dirty="0"/>
              <a:t> INTERNAL CONTROL / AP CONTACTS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Unit Controller Call Series © Sodexo July 2022. All rights Reserved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Group 30"/>
          <p:cNvGraphicFramePr>
            <a:graphicFrameLocks/>
          </p:cNvGraphicFramePr>
          <p:nvPr/>
        </p:nvGraphicFramePr>
        <p:xfrm>
          <a:off x="1752600" y="990600"/>
          <a:ext cx="8610600" cy="1905000"/>
        </p:xfrm>
        <a:graphic>
          <a:graphicData uri="http://schemas.openxmlformats.org/drawingml/2006/table">
            <a:tbl>
              <a:tblPr/>
              <a:tblGrid>
                <a:gridCol w="3025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7639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</a:rPr>
                        <a:t>Integrated Internal Control Department  (I2C)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Greg Steele  716-428-8563              Bob Borrelli  716-428-8744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3"/>
                        </a:rPr>
                        <a:t>Greg.Steele@sodexo.com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4"/>
                        </a:rPr>
                        <a:t>Robert.Borrelli@sodexo.com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Chad Mayerhofer  716-428-8124      Yvonne D’Aloise  716-428-8637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5"/>
                        </a:rPr>
                        <a:t>Chad.Mayerhofer@sodexo.com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6"/>
                        </a:rPr>
                        <a:t>Yvonne.Daloise@sodexo.com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3A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361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600" b="1" i="0" u="none" strike="noStrike" kern="11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Accounts Payable: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600" b="1" i="0" u="none" strike="noStrike" kern="11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Inventory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Mark Dobosz 716-428-8271             Laurie Edgar 716-428-8343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A0C6"/>
                        </a:buClr>
                        <a:buSzTx/>
                        <a:buFont typeface="Wingdings" pitchFamily="2" charset="2"/>
                        <a:buNone/>
                        <a:tabLst>
                          <a:tab pos="1082675" algn="l"/>
                          <a:tab pos="1616075" algn="l"/>
                          <a:tab pos="2149475" algn="l"/>
                          <a:tab pos="8077200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/>
                        </a:rPr>
                        <a:t>Mark.Dobosz@sodexo.com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        Laurie.Edgar</a:t>
                      </a: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3A8B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8"/>
                        </a:rPr>
                        <a:t>@sodexo.com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3A8B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669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Widescreen</PresentationFormat>
  <Paragraphs>169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INVENTORY – GIA Audit AREAS OF FOCUS</vt:lpstr>
      <vt:lpstr>INVENTORY FY2022 – What’s New</vt:lpstr>
      <vt:lpstr>INVENTORY FY2022 – Focus on Training</vt:lpstr>
      <vt:lpstr>PowerPoint Presentation</vt:lpstr>
      <vt:lpstr>PowerPoint Presentation</vt:lpstr>
      <vt:lpstr>PowerPoint Presentation</vt:lpstr>
      <vt:lpstr>PwC Year-End Inventory Audit</vt:lpstr>
      <vt:lpstr> INTERNAL CONTROL / AP CONTACTS</vt:lpstr>
      <vt:lpstr>APPENDIX: RESOURCE INFORMATION</vt:lpstr>
      <vt:lpstr>INVENTORY AUDIT – Monthly Inventory Best Practices</vt:lpstr>
      <vt:lpstr>INVENTORY AUDIT – Best Practices (Continued)</vt:lpstr>
      <vt:lpstr>UFS INVENTORY TRANSFER MODULE</vt:lpstr>
      <vt:lpstr>INVENTORY TRANSFER OPTION</vt:lpstr>
      <vt:lpstr>Inventory Transfers by “Account”</vt:lpstr>
      <vt:lpstr>Inventory Transfers by “Item”</vt:lpstr>
      <vt:lpstr>JE Submission &amp; Confirmation receipt</vt:lpstr>
      <vt:lpstr>JE Details</vt:lpstr>
      <vt:lpstr>Month-End Inventory Corrections</vt:lpstr>
      <vt:lpstr> Std Close Adj Form: SDX Owned Inventory adjustment</vt:lpstr>
      <vt:lpstr> Std Close Adj Form: CLIENT Owned Inventory Adjustment</vt:lpstr>
      <vt:lpstr>Inventory Trend Analysis – Accessing the Enterprise Tool</vt:lpstr>
      <vt:lpstr>Inventory Trend Analysis (con’t)</vt:lpstr>
      <vt:lpstr>Inventory Trend Analysis (con’t)</vt:lpstr>
      <vt:lpstr>Inventory Trend Alanysis (Con’t)</vt:lpstr>
    </vt:vector>
  </TitlesOfParts>
  <Company>Sodexo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Helms, Jill</dc:creator>
  <cp:lastModifiedBy>Helms, Jill</cp:lastModifiedBy>
  <cp:revision>1</cp:revision>
  <dcterms:created xsi:type="dcterms:W3CDTF">2022-07-20T14:42:03Z</dcterms:created>
  <dcterms:modified xsi:type="dcterms:W3CDTF">2022-07-20T14:42:56Z</dcterms:modified>
</cp:coreProperties>
</file>