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7.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700" r:id="rId5"/>
    <p:sldMasterId id="2147483733" r:id="rId6"/>
    <p:sldMasterId id="2147483772" r:id="rId7"/>
    <p:sldMasterId id="2147483787" r:id="rId8"/>
    <p:sldMasterId id="2147483799" r:id="rId9"/>
    <p:sldMasterId id="2147483817" r:id="rId10"/>
    <p:sldMasterId id="2147483836" r:id="rId11"/>
  </p:sldMasterIdLst>
  <p:notesMasterIdLst>
    <p:notesMasterId r:id="rId43"/>
  </p:notesMasterIdLst>
  <p:handoutMasterIdLst>
    <p:handoutMasterId r:id="rId44"/>
  </p:handoutMasterIdLst>
  <p:sldIdLst>
    <p:sldId id="256" r:id="rId12"/>
    <p:sldId id="344" r:id="rId13"/>
    <p:sldId id="346" r:id="rId14"/>
    <p:sldId id="533" r:id="rId15"/>
    <p:sldId id="258" r:id="rId16"/>
    <p:sldId id="339" r:id="rId17"/>
    <p:sldId id="262" r:id="rId18"/>
    <p:sldId id="337" r:id="rId19"/>
    <p:sldId id="341" r:id="rId20"/>
    <p:sldId id="338" r:id="rId21"/>
    <p:sldId id="334" r:id="rId22"/>
    <p:sldId id="335" r:id="rId23"/>
    <p:sldId id="270" r:id="rId24"/>
    <p:sldId id="269" r:id="rId25"/>
    <p:sldId id="268" r:id="rId26"/>
    <p:sldId id="271" r:id="rId27"/>
    <p:sldId id="272" r:id="rId28"/>
    <p:sldId id="273" r:id="rId29"/>
    <p:sldId id="263" r:id="rId30"/>
    <p:sldId id="264" r:id="rId31"/>
    <p:sldId id="267" r:id="rId32"/>
    <p:sldId id="342" r:id="rId33"/>
    <p:sldId id="343" r:id="rId34"/>
    <p:sldId id="2147375036" r:id="rId35"/>
    <p:sldId id="345" r:id="rId36"/>
    <p:sldId id="332" r:id="rId37"/>
    <p:sldId id="535" r:id="rId38"/>
    <p:sldId id="2147375033" r:id="rId39"/>
    <p:sldId id="2147375035" r:id="rId40"/>
    <p:sldId id="2147375037" r:id="rId41"/>
    <p:sldId id="532" r:id="rId42"/>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osz, Mark" initials="DM" lastIdx="3" clrIdx="0">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8B4E"/>
    <a:srgbClr val="FCBD4C"/>
    <a:srgbClr val="B28B52"/>
    <a:srgbClr val="EE0000"/>
    <a:srgbClr val="2A295C"/>
    <a:srgbClr val="F3EEE4"/>
    <a:srgbClr val="FEF3DF"/>
    <a:srgbClr val="FDEDE4"/>
    <a:srgbClr val="FAE5EE"/>
    <a:srgbClr val="F3E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1FB5A-74B9-4FB6-8D61-8EBA84F8751B}" v="18" dt="2022-03-14T19:58:53.52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73300" autoAdjust="0"/>
  </p:normalViewPr>
  <p:slideViewPr>
    <p:cSldViewPr snapToGrid="0" showGuides="1">
      <p:cViewPr varScale="1">
        <p:scale>
          <a:sx n="83" d="100"/>
          <a:sy n="83" d="100"/>
        </p:scale>
        <p:origin x="1080" y="126"/>
      </p:cViewPr>
      <p:guideLst/>
    </p:cSldViewPr>
  </p:slideViewPr>
  <p:notesTextViewPr>
    <p:cViewPr>
      <p:scale>
        <a:sx n="1" d="1"/>
        <a:sy n="1" d="1"/>
      </p:scale>
      <p:origin x="0" y="0"/>
    </p:cViewPr>
  </p:notesTextViewPr>
  <p:notesViewPr>
    <p:cSldViewPr snapToGrid="0"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4T14:49:42.258" idx="3">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1972BC-80EC-4125-A4A6-3F9994898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5A2414-ED9E-4152-8361-B286DAC9C0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B897E-054E-4A6A-8C6C-A81929350280}" type="datetimeFigureOut">
              <a:rPr lang="fr-FR" smtClean="0"/>
              <a:t>15/03/2022</a:t>
            </a:fld>
            <a:endParaRPr lang="fr-FR"/>
          </a:p>
        </p:txBody>
      </p:sp>
      <p:sp>
        <p:nvSpPr>
          <p:cNvPr id="4" name="Espace réservé du pied de page 3">
            <a:extLst>
              <a:ext uri="{FF2B5EF4-FFF2-40B4-BE49-F238E27FC236}">
                <a16:creationId xmlns:a16="http://schemas.microsoft.com/office/drawing/2014/main" id="{72A82250-2638-41E4-A239-6BF2E7069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CF59AAF-8BB4-4666-A6EE-81732FFF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5B955-DB80-4C7B-9397-2E75634C9678}" type="slidenum">
              <a:rPr lang="fr-FR" smtClean="0"/>
              <a:t>‹#›</a:t>
            </a:fld>
            <a:endParaRPr lang="fr-FR"/>
          </a:p>
        </p:txBody>
      </p:sp>
    </p:spTree>
    <p:extLst>
      <p:ext uri="{BB962C8B-B14F-4D97-AF65-F5344CB8AC3E}">
        <p14:creationId xmlns:p14="http://schemas.microsoft.com/office/powerpoint/2010/main" val="7531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15/03/2022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the FY22 Controller Call Series.   this call series – *created by unit controllers and supported by Finance to review topics and inform the Controller Network about timely topics that impact the controller role.  This is our first of two calls for the month of March.</a:t>
            </a:r>
          </a:p>
          <a:p>
            <a:pPr defTabSz="946596">
              <a:defRPr/>
            </a:pPr>
            <a:endParaRPr lang="en-US" b="1" dirty="0"/>
          </a:p>
          <a:p>
            <a:pPr defTabSz="946596">
              <a:defRPr/>
            </a:pPr>
            <a:r>
              <a:rPr lang="en-US" b="1" dirty="0"/>
              <a:t>I am CS, </a:t>
            </a:r>
            <a:r>
              <a:rPr lang="en-US" b="1" baseline="0" dirty="0"/>
              <a:t>w/ Financial Shared Services (FSS)</a:t>
            </a:r>
            <a:r>
              <a:rPr lang="en-US" b="1" dirty="0"/>
              <a:t>, coordinator of the CN call series, and your host for today.   </a:t>
            </a:r>
          </a:p>
          <a:p>
            <a:pPr defTabSz="946596">
              <a:defRPr/>
            </a:pPr>
            <a:endParaRPr lang="en-US" b="1" dirty="0"/>
          </a:p>
          <a:p>
            <a:pPr defTabSz="946596">
              <a:defRPr/>
            </a:pPr>
            <a:r>
              <a:rPr lang="en-US" b="1" dirty="0"/>
              <a:t>To anyone new to Network - *Welcome to this call series. </a:t>
            </a:r>
          </a:p>
          <a:p>
            <a:pPr defTabSz="946596">
              <a:defRPr/>
            </a:pPr>
            <a:r>
              <a:rPr lang="en-US" b="1" dirty="0"/>
              <a:t>Just a little background on who is included - Our DL for these calls is refreshed each FY with anyone who has a “Controller” title.  We also have many different in-unit finance roles included from US and CA and encourage your assistance in shoring up the DL as members transition and our network develops.  A recent sweep of UFS user data at the end of H1, identified a few additional members who were added to the call series.    I’m glad you’re listening in today.  </a:t>
            </a:r>
          </a:p>
          <a:p>
            <a:pPr defTabSz="946596">
              <a:defRPr/>
            </a:pPr>
            <a:r>
              <a:rPr lang="en-US" b="1" dirty="0"/>
              <a:t>To include others, as applicable, send me an email to add them, or simply forward invites when you see topics that benefit your team.</a:t>
            </a:r>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a:t>
            </a:fld>
            <a:endParaRPr lang="fr-FR"/>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alt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2140173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17</a:t>
            </a:fld>
            <a:endParaRPr lang="fr-FR"/>
          </a:p>
        </p:txBody>
      </p:sp>
    </p:spTree>
    <p:extLst>
      <p:ext uri="{BB962C8B-B14F-4D97-AF65-F5344CB8AC3E}">
        <p14:creationId xmlns:p14="http://schemas.microsoft.com/office/powerpoint/2010/main" val="83000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welcome Nicholas Flick </a:t>
            </a:r>
            <a:r>
              <a:rPr lang="en-US" b="1" dirty="0">
                <a:solidFill>
                  <a:prstClr val="black"/>
                </a:solidFill>
                <a:latin typeface="Arial" charset="0"/>
              </a:rPr>
              <a:t>Arizona Christian University</a:t>
            </a:r>
            <a:endParaRPr lang="en-US" dirty="0"/>
          </a:p>
          <a:p>
            <a:endParaRPr lang="en-US" dirty="0"/>
          </a:p>
          <a:p>
            <a:endParaRPr lang="en-US" dirty="0"/>
          </a:p>
          <a:p>
            <a:r>
              <a:rPr lang="en-US" dirty="0"/>
              <a:t>Welcome back Mark Dobosz, our FSS Director and Lead for Purchase to Pay to provide a review on inventory policy</a:t>
            </a:r>
          </a:p>
          <a:p>
            <a:endParaRPr lang="en-US" dirty="0"/>
          </a:p>
          <a:p>
            <a:r>
              <a:rPr lang="en-US" dirty="0"/>
              <a:t>And returning from last month is Cindy Scott, VP NorAm Finance, Seniors, to wrap up the second half of her presentation from last month – Career Path, and Running your business as a P&amp;L</a:t>
            </a:r>
          </a:p>
          <a:p>
            <a:endParaRPr lang="en-US" dirty="0"/>
          </a:p>
          <a:p>
            <a:r>
              <a:rPr lang="en-US" dirty="0"/>
              <a:t>Please use the chat function to submit any questions that you may have as we run through the agenda topics.   We will pause to address questions between topics and if we run out of time we will follow up via email.</a:t>
            </a:r>
          </a:p>
          <a:p>
            <a:endParaRPr lang="en-US" dirty="0"/>
          </a:p>
          <a:p>
            <a:r>
              <a:rPr lang="en-US" dirty="0"/>
              <a:t>Turning over the audio to Nicholas</a:t>
            </a:r>
          </a:p>
        </p:txBody>
      </p:sp>
      <p:sp>
        <p:nvSpPr>
          <p:cNvPr id="4" name="Slide Number Placeholder 3"/>
          <p:cNvSpPr>
            <a:spLocks noGrp="1"/>
          </p:cNvSpPr>
          <p:nvPr>
            <p:ph type="sldNum" sz="quarter" idx="5"/>
          </p:nvPr>
        </p:nvSpPr>
        <p:spPr/>
        <p:txBody>
          <a:bodyPr/>
          <a:lstStyle/>
          <a:p>
            <a:fld id="{08BE6542-891A-48D0-BD80-71819CD04172}" type="slidenum">
              <a:rPr lang="fr-FR" smtClean="0"/>
              <a:t>2</a:t>
            </a:fld>
            <a:endParaRPr lang="fr-FR"/>
          </a:p>
        </p:txBody>
      </p:sp>
    </p:spTree>
    <p:extLst>
      <p:ext uri="{BB962C8B-B14F-4D97-AF65-F5344CB8AC3E}">
        <p14:creationId xmlns:p14="http://schemas.microsoft.com/office/powerpoint/2010/main" val="223204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charset="0"/>
              </a:rPr>
              <a:t>Nicholas Flick, Controller from Arizona Christian University</a:t>
            </a:r>
            <a:endParaRPr lang="en-US" dirty="0"/>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3</a:t>
            </a:fld>
            <a:endParaRPr lang="fr-FR"/>
          </a:p>
        </p:txBody>
      </p:sp>
    </p:spTree>
    <p:extLst>
      <p:ext uri="{BB962C8B-B14F-4D97-AF65-F5344CB8AC3E}">
        <p14:creationId xmlns:p14="http://schemas.microsoft.com/office/powerpoint/2010/main" val="64176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prstClr val="black"/>
                </a:solidFill>
                <a:latin typeface="Arial" charset="0"/>
              </a:rPr>
              <a:t>Nicholas Flick, Controller from Arizona Christian University</a:t>
            </a:r>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98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Dobosz, Director II, FSS Accounting – Purchase to Pay Lead</a:t>
            </a:r>
          </a:p>
        </p:txBody>
      </p:sp>
      <p:sp>
        <p:nvSpPr>
          <p:cNvPr id="4" name="Slide Number Placeholder 3"/>
          <p:cNvSpPr>
            <a:spLocks noGrp="1"/>
          </p:cNvSpPr>
          <p:nvPr>
            <p:ph type="sldNum" sz="quarter" idx="5"/>
          </p:nvPr>
        </p:nvSpPr>
        <p:spPr/>
        <p:txBody>
          <a:bodyPr/>
          <a:lstStyle/>
          <a:p>
            <a:fld id="{08BE6542-891A-48D0-BD80-71819CD04172}" type="slidenum">
              <a:rPr lang="fr-FR" smtClean="0"/>
              <a:t>5</a:t>
            </a:fld>
            <a:endParaRPr lang="fr-FR"/>
          </a:p>
        </p:txBody>
      </p:sp>
    </p:spTree>
    <p:extLst>
      <p:ext uri="{BB962C8B-B14F-4D97-AF65-F5344CB8AC3E}">
        <p14:creationId xmlns:p14="http://schemas.microsoft.com/office/powerpoint/2010/main" val="289272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414623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421300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3664204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1.w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1.wmf"/></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1.wmf"/></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March 2022 - © Sodexo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r>
              <a:rPr lang="en-AU" dirty="0"/>
              <a:t>[Click the icon to choose your own image </a:t>
            </a:r>
            <a:br>
              <a:rPr lang="en-AU" dirty="0"/>
            </a:br>
            <a:r>
              <a:rPr lang="en-AU" dirty="0"/>
              <a:t>or select this placeholder to fill with a colour]</a:t>
            </a: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3621543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44891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414667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48561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55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Unit Controller Call Series - March 2022 - © Sodexo 2022. All rights Reserved</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78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March 2022 - © Sodexo 2022. All rights Reserved</a:t>
            </a:r>
          </a:p>
        </p:txBody>
      </p:sp>
    </p:spTree>
    <p:extLst>
      <p:ext uri="{BB962C8B-B14F-4D97-AF65-F5344CB8AC3E}">
        <p14:creationId xmlns:p14="http://schemas.microsoft.com/office/powerpoint/2010/main" val="18653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March 2022 - © Sodexo 2022. All rights Reserved</a:t>
            </a:r>
          </a:p>
        </p:txBody>
      </p:sp>
    </p:spTree>
    <p:extLst>
      <p:ext uri="{BB962C8B-B14F-4D97-AF65-F5344CB8AC3E}">
        <p14:creationId xmlns:p14="http://schemas.microsoft.com/office/powerpoint/2010/main" val="19960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March 2022 - © Sodexo 2022.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41886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March 2022 - © Sodexo 2022. All rights Reserved</a:t>
            </a:r>
          </a:p>
        </p:txBody>
      </p:sp>
    </p:spTree>
    <p:extLst>
      <p:ext uri="{BB962C8B-B14F-4D97-AF65-F5344CB8AC3E}">
        <p14:creationId xmlns:p14="http://schemas.microsoft.com/office/powerpoint/2010/main" val="33477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March 2022 - © Sodexo 2022. All rights Reserved</a:t>
            </a:r>
          </a:p>
        </p:txBody>
      </p:sp>
    </p:spTree>
    <p:extLst>
      <p:ext uri="{BB962C8B-B14F-4D97-AF65-F5344CB8AC3E}">
        <p14:creationId xmlns:p14="http://schemas.microsoft.com/office/powerpoint/2010/main" val="30210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March 2022 - © Sodexo 2022. All rights Reserved</a:t>
            </a:r>
          </a:p>
        </p:txBody>
      </p:sp>
    </p:spTree>
    <p:extLst>
      <p:ext uri="{BB962C8B-B14F-4D97-AF65-F5344CB8AC3E}">
        <p14:creationId xmlns:p14="http://schemas.microsoft.com/office/powerpoint/2010/main" val="94792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March 2022 - © Sodexo 2022.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401860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4031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0014-E06F-4A89-B5A3-463BB78FE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B405F-18FA-4D04-B5F6-FFA7C93F4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3D3F8B-BCFE-4E4C-9F38-A4FF7C4262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7C6E4A-7994-4920-99EF-6E5CD9C4ED0D}"/>
              </a:ext>
            </a:extLst>
          </p:cNvPr>
          <p:cNvSpPr>
            <a:spLocks noGrp="1"/>
          </p:cNvSpPr>
          <p:nvPr>
            <p:ph type="ftr" sz="quarter" idx="11"/>
          </p:nvPr>
        </p:nvSpPr>
        <p:spPr/>
        <p:txBody>
          <a:bodyPr/>
          <a:lstStyle/>
          <a:p>
            <a:r>
              <a:rPr lang="en-US"/>
              <a:t>Unit Controller Call Series - March 2022 - © Sodexo 2022. All rights Reserved</a:t>
            </a:r>
          </a:p>
        </p:txBody>
      </p:sp>
      <p:sp>
        <p:nvSpPr>
          <p:cNvPr id="6" name="Slide Number Placeholder 5">
            <a:extLst>
              <a:ext uri="{FF2B5EF4-FFF2-40B4-BE49-F238E27FC236}">
                <a16:creationId xmlns:a16="http://schemas.microsoft.com/office/drawing/2014/main" id="{1DDF06DF-FA7E-409A-A47B-88DF45378E83}"/>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3226415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01BA-A5EF-4D0F-8EC5-1A6E44A49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980001-5327-4A08-BD51-D65C19AE2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55CB-7657-465A-831B-8E0F559946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783A55-5250-4B77-B0CA-B2CB01D7BE1F}"/>
              </a:ext>
            </a:extLst>
          </p:cNvPr>
          <p:cNvSpPr>
            <a:spLocks noGrp="1"/>
          </p:cNvSpPr>
          <p:nvPr>
            <p:ph type="ftr" sz="quarter" idx="11"/>
          </p:nvPr>
        </p:nvSpPr>
        <p:spPr/>
        <p:txBody>
          <a:bodyPr/>
          <a:lstStyle/>
          <a:p>
            <a:r>
              <a:rPr lang="en-US"/>
              <a:t>Unit Controller Call Series - March 2022 - © Sodexo 2022. All rights Reserved</a:t>
            </a:r>
          </a:p>
        </p:txBody>
      </p:sp>
      <p:sp>
        <p:nvSpPr>
          <p:cNvPr id="6" name="Slide Number Placeholder 5">
            <a:extLst>
              <a:ext uri="{FF2B5EF4-FFF2-40B4-BE49-F238E27FC236}">
                <a16:creationId xmlns:a16="http://schemas.microsoft.com/office/drawing/2014/main" id="{254CD44C-FF7B-4758-9B85-730A2875AF03}"/>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17562914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2FF2-8E94-4259-BDA7-6D8A86CDE3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5B59A-6B63-44E3-BD77-59E8DB3C0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8C660A-02C4-4975-9F52-F0BFBD5AB0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914DDD-5543-4A3D-A31C-872047C33912}"/>
              </a:ext>
            </a:extLst>
          </p:cNvPr>
          <p:cNvSpPr>
            <a:spLocks noGrp="1"/>
          </p:cNvSpPr>
          <p:nvPr>
            <p:ph type="ftr" sz="quarter" idx="11"/>
          </p:nvPr>
        </p:nvSpPr>
        <p:spPr/>
        <p:txBody>
          <a:bodyPr/>
          <a:lstStyle/>
          <a:p>
            <a:r>
              <a:rPr lang="en-US"/>
              <a:t>Unit Controller Call Series - March 2022 - © Sodexo 2022. All rights Reserved</a:t>
            </a:r>
          </a:p>
        </p:txBody>
      </p:sp>
      <p:sp>
        <p:nvSpPr>
          <p:cNvPr id="6" name="Slide Number Placeholder 5">
            <a:extLst>
              <a:ext uri="{FF2B5EF4-FFF2-40B4-BE49-F238E27FC236}">
                <a16:creationId xmlns:a16="http://schemas.microsoft.com/office/drawing/2014/main" id="{14136450-2796-467D-A687-6DAC8AD95700}"/>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28566645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588D-7D64-46CF-9EE1-CBCA977B9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05550-750B-4BDB-AFFB-6394DE217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1EA2D-3F3A-4F93-96CB-95D4A43244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8E0F77-7855-40C6-8B7A-47EE08EBD66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381159A-7E64-45BC-A771-3941462C8616}"/>
              </a:ext>
            </a:extLst>
          </p:cNvPr>
          <p:cNvSpPr>
            <a:spLocks noGrp="1"/>
          </p:cNvSpPr>
          <p:nvPr>
            <p:ph type="ftr" sz="quarter" idx="11"/>
          </p:nvPr>
        </p:nvSpPr>
        <p:spPr/>
        <p:txBody>
          <a:bodyPr/>
          <a:lstStyle/>
          <a:p>
            <a:r>
              <a:rPr lang="en-US"/>
              <a:t>Unit Controller Call Series - March 2022 - © Sodexo 2022. All rights Reserved</a:t>
            </a:r>
          </a:p>
        </p:txBody>
      </p:sp>
      <p:sp>
        <p:nvSpPr>
          <p:cNvPr id="7" name="Slide Number Placeholder 6">
            <a:extLst>
              <a:ext uri="{FF2B5EF4-FFF2-40B4-BE49-F238E27FC236}">
                <a16:creationId xmlns:a16="http://schemas.microsoft.com/office/drawing/2014/main" id="{A54EE243-9B90-420C-A13C-2A2F1B67D5C1}"/>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23392348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E6D5-E2E3-4F0F-B4BE-57B3E5518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C91ED-4DBB-46C0-969E-622A5258C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5E550-95D9-4977-99E0-3E2C9A37E3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2F7CD1-4A17-4EA9-A8A7-CA4D04514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66EEA-DAE5-4EDE-99B2-4733E13ED5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B17F0B-AF09-4505-B393-B00F183EB18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3DAF88D-F8AB-4186-87D5-11C68D4B00A9}"/>
              </a:ext>
            </a:extLst>
          </p:cNvPr>
          <p:cNvSpPr>
            <a:spLocks noGrp="1"/>
          </p:cNvSpPr>
          <p:nvPr>
            <p:ph type="ftr" sz="quarter" idx="11"/>
          </p:nvPr>
        </p:nvSpPr>
        <p:spPr/>
        <p:txBody>
          <a:bodyPr/>
          <a:lstStyle/>
          <a:p>
            <a:r>
              <a:rPr lang="en-US"/>
              <a:t>Unit Controller Call Series - March 2022 - © Sodexo 2022. All rights Reserved</a:t>
            </a:r>
          </a:p>
        </p:txBody>
      </p:sp>
      <p:sp>
        <p:nvSpPr>
          <p:cNvPr id="9" name="Slide Number Placeholder 8">
            <a:extLst>
              <a:ext uri="{FF2B5EF4-FFF2-40B4-BE49-F238E27FC236}">
                <a16:creationId xmlns:a16="http://schemas.microsoft.com/office/drawing/2014/main" id="{8F982081-8170-4ECB-ADBE-6EFE4DAD140C}"/>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5982991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0A73-A0F7-40DF-AC53-C28EB2A792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938750-963F-4412-AE82-C4483A8F65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2503EF8-5849-4ADE-863B-BEBC62930140}"/>
              </a:ext>
            </a:extLst>
          </p:cNvPr>
          <p:cNvSpPr>
            <a:spLocks noGrp="1"/>
          </p:cNvSpPr>
          <p:nvPr>
            <p:ph type="ftr" sz="quarter" idx="11"/>
          </p:nvPr>
        </p:nvSpPr>
        <p:spPr/>
        <p:txBody>
          <a:bodyPr/>
          <a:lstStyle/>
          <a:p>
            <a:r>
              <a:rPr lang="en-US"/>
              <a:t>Unit Controller Call Series - March 2022 - © Sodexo 2022. All rights Reserved</a:t>
            </a:r>
          </a:p>
        </p:txBody>
      </p:sp>
      <p:sp>
        <p:nvSpPr>
          <p:cNvPr id="5" name="Slide Number Placeholder 4">
            <a:extLst>
              <a:ext uri="{FF2B5EF4-FFF2-40B4-BE49-F238E27FC236}">
                <a16:creationId xmlns:a16="http://schemas.microsoft.com/office/drawing/2014/main" id="{1CF40752-4AAA-4318-A6EC-688B74C55476}"/>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92055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1E7E3-236E-4A2B-8E17-ABD61C3159A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BFFBAEE-5853-4466-AD11-B9B9A91A7C4A}"/>
              </a:ext>
            </a:extLst>
          </p:cNvPr>
          <p:cNvSpPr>
            <a:spLocks noGrp="1"/>
          </p:cNvSpPr>
          <p:nvPr>
            <p:ph type="ftr" sz="quarter" idx="11"/>
          </p:nvPr>
        </p:nvSpPr>
        <p:spPr/>
        <p:txBody>
          <a:bodyPr/>
          <a:lstStyle/>
          <a:p>
            <a:r>
              <a:rPr lang="en-US"/>
              <a:t>Unit Controller Call Series - March 2022 - © Sodexo 2022. All rights Reserved</a:t>
            </a:r>
          </a:p>
        </p:txBody>
      </p:sp>
      <p:sp>
        <p:nvSpPr>
          <p:cNvPr id="4" name="Slide Number Placeholder 3">
            <a:extLst>
              <a:ext uri="{FF2B5EF4-FFF2-40B4-BE49-F238E27FC236}">
                <a16:creationId xmlns:a16="http://schemas.microsoft.com/office/drawing/2014/main" id="{9C76BEAF-14AF-4DBF-B6CC-1DFBAB95FDCB}"/>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1784603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3641-230A-44BD-B673-61D74AB7D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45EEF0-CC7E-457A-81F6-BA73D94FE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D3B6F-466C-4235-83FE-14F910605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0E765-D248-4436-89F1-9E3B3B4F18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C11361-CFF2-4800-8538-976B3604081C}"/>
              </a:ext>
            </a:extLst>
          </p:cNvPr>
          <p:cNvSpPr>
            <a:spLocks noGrp="1"/>
          </p:cNvSpPr>
          <p:nvPr>
            <p:ph type="ftr" sz="quarter" idx="11"/>
          </p:nvPr>
        </p:nvSpPr>
        <p:spPr/>
        <p:txBody>
          <a:bodyPr/>
          <a:lstStyle/>
          <a:p>
            <a:r>
              <a:rPr lang="en-US"/>
              <a:t>Unit Controller Call Series - March 2022 - © Sodexo 2022. All rights Reserved</a:t>
            </a:r>
          </a:p>
        </p:txBody>
      </p:sp>
      <p:sp>
        <p:nvSpPr>
          <p:cNvPr id="7" name="Slide Number Placeholder 6">
            <a:extLst>
              <a:ext uri="{FF2B5EF4-FFF2-40B4-BE49-F238E27FC236}">
                <a16:creationId xmlns:a16="http://schemas.microsoft.com/office/drawing/2014/main" id="{1F33517F-59EF-41F6-9701-ADA1012E1910}"/>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27555958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082C-543D-4562-BF1A-E87D05492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F5BE0E-8BCD-40F9-B5EA-3833B57DB0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82D9CC-AFCF-4CB6-AB6F-BCCDD7F99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7FBE3-9388-467E-BF55-13322264BF3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746C631-B56D-4B53-8D5A-FC36B8A55550}"/>
              </a:ext>
            </a:extLst>
          </p:cNvPr>
          <p:cNvSpPr>
            <a:spLocks noGrp="1"/>
          </p:cNvSpPr>
          <p:nvPr>
            <p:ph type="ftr" sz="quarter" idx="11"/>
          </p:nvPr>
        </p:nvSpPr>
        <p:spPr/>
        <p:txBody>
          <a:bodyPr/>
          <a:lstStyle/>
          <a:p>
            <a:r>
              <a:rPr lang="en-US"/>
              <a:t>Unit Controller Call Series - March 2022 - © Sodexo 2022. All rights Reserved</a:t>
            </a:r>
          </a:p>
        </p:txBody>
      </p:sp>
      <p:sp>
        <p:nvSpPr>
          <p:cNvPr id="7" name="Slide Number Placeholder 6">
            <a:extLst>
              <a:ext uri="{FF2B5EF4-FFF2-40B4-BE49-F238E27FC236}">
                <a16:creationId xmlns:a16="http://schemas.microsoft.com/office/drawing/2014/main" id="{DF7CE6AC-6C90-4079-82A8-63CBCB313D35}"/>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9361960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0B32-3DAE-4E5B-ACA0-D38ABBC52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CCE86-CCF0-44C8-99DD-56ED95171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B72CB-029F-479C-8763-57EF9A114B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BF0AD8-25CD-4257-873A-B71A2B1422F0}"/>
              </a:ext>
            </a:extLst>
          </p:cNvPr>
          <p:cNvSpPr>
            <a:spLocks noGrp="1"/>
          </p:cNvSpPr>
          <p:nvPr>
            <p:ph type="ftr" sz="quarter" idx="11"/>
          </p:nvPr>
        </p:nvSpPr>
        <p:spPr/>
        <p:txBody>
          <a:bodyPr/>
          <a:lstStyle/>
          <a:p>
            <a:r>
              <a:rPr lang="en-US"/>
              <a:t>Unit Controller Call Series - March 2022 - © Sodexo 2022. All rights Reserved</a:t>
            </a:r>
          </a:p>
        </p:txBody>
      </p:sp>
      <p:sp>
        <p:nvSpPr>
          <p:cNvPr id="6" name="Slide Number Placeholder 5">
            <a:extLst>
              <a:ext uri="{FF2B5EF4-FFF2-40B4-BE49-F238E27FC236}">
                <a16:creationId xmlns:a16="http://schemas.microsoft.com/office/drawing/2014/main" id="{11FDD2E1-3077-4311-A6A9-A7BCA43D8A3F}"/>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10539693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67597-B5E9-476E-A0AD-83ACB78CE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904220-A7FB-4F18-82D4-8978E5AEE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4572E-06CF-4880-8E11-B68E4DA9BD7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8904BC3-289C-4878-BD77-AF056C21441F}"/>
              </a:ext>
            </a:extLst>
          </p:cNvPr>
          <p:cNvSpPr>
            <a:spLocks noGrp="1"/>
          </p:cNvSpPr>
          <p:nvPr>
            <p:ph type="ftr" sz="quarter" idx="11"/>
          </p:nvPr>
        </p:nvSpPr>
        <p:spPr/>
        <p:txBody>
          <a:bodyPr/>
          <a:lstStyle/>
          <a:p>
            <a:r>
              <a:rPr lang="en-US"/>
              <a:t>Unit Controller Call Series - March 2022 - © Sodexo 2022. All rights Reserved</a:t>
            </a:r>
          </a:p>
        </p:txBody>
      </p:sp>
      <p:sp>
        <p:nvSpPr>
          <p:cNvPr id="6" name="Slide Number Placeholder 5">
            <a:extLst>
              <a:ext uri="{FF2B5EF4-FFF2-40B4-BE49-F238E27FC236}">
                <a16:creationId xmlns:a16="http://schemas.microsoft.com/office/drawing/2014/main" id="{A19708C0-E6E8-4CE5-9634-1FA6C8F5308C}"/>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39829304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lvl="0" algn="r"/>
            <a:r>
              <a:rPr lang="fr-FR" sz="1400" b="1" dirty="0"/>
              <a:t>REPLACE</a:t>
            </a:r>
            <a:r>
              <a:rPr lang="fr-FR" sz="1400" dirty="0"/>
              <a:t> </a:t>
            </a:r>
            <a:r>
              <a:rPr lang="fr-FR" sz="1400" b="1" dirty="0"/>
              <a:t>THE IMAGE: </a:t>
            </a:r>
          </a:p>
          <a:p>
            <a:pPr lvl="0" algn="r"/>
            <a:endParaRPr lang="fr-FR" sz="1400" b="1" dirty="0"/>
          </a:p>
          <a:p>
            <a:pPr lvl="0" algn="r"/>
            <a:r>
              <a:rPr lang="en-US" sz="1400" b="0" noProof="0" dirty="0"/>
              <a:t>Right  click &gt; </a:t>
            </a:r>
            <a:r>
              <a:rPr lang="en-US" sz="1400" b="0" i="1" noProof="0" dirty="0"/>
              <a:t>Background layout…</a:t>
            </a:r>
          </a:p>
          <a:p>
            <a:pPr lvl="0" algn="r"/>
            <a:endParaRPr lang="en-US" sz="1400" b="0" noProof="0" dirty="0"/>
          </a:p>
          <a:p>
            <a:pPr lvl="0" algn="r"/>
            <a:r>
              <a:rPr lang="en-US" sz="1400" b="0" noProof="0" dirty="0"/>
              <a:t>Select </a:t>
            </a:r>
            <a:r>
              <a:rPr lang="en-US" sz="1400" b="0" i="1" noProof="0" dirty="0"/>
              <a:t>Filling with image or texture</a:t>
            </a:r>
          </a:p>
          <a:p>
            <a:pPr lvl="0" algn="r"/>
            <a:endParaRPr lang="en-US" sz="1400" b="0" noProof="0" dirty="0"/>
          </a:p>
          <a:p>
            <a:pPr lvl="0" algn="r"/>
            <a:r>
              <a:rPr lang="en-US" sz="1400" b="0" i="1" noProof="0" dirty="0"/>
              <a:t>Insert from… File</a:t>
            </a:r>
            <a:r>
              <a:rPr lang="en-US" sz="1400" b="0" noProof="0" dirty="0"/>
              <a:t> button</a:t>
            </a:r>
          </a:p>
          <a:p>
            <a:pPr lvl="0" algn="r"/>
            <a:endParaRPr lang="en-US" sz="1400" b="0" noProof="0" dirty="0"/>
          </a:p>
          <a:p>
            <a:pPr lvl="0" algn="r"/>
            <a:r>
              <a:rPr lang="en-US" sz="1400" b="0" noProof="0" dirty="0"/>
              <a:t>Select your picture</a:t>
            </a:r>
          </a:p>
          <a:p>
            <a:pPr lvl="0" algn="r"/>
            <a:endParaRPr lang="en-US" sz="1400" b="0" noProof="0" dirty="0"/>
          </a:p>
          <a:p>
            <a:pPr lvl="0" algn="r"/>
            <a:r>
              <a:rPr lang="en-US" sz="1400" b="0" noProof="0" dirty="0"/>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lvl="0" algn="r"/>
            <a:r>
              <a:rPr lang="en-US" sz="1400" b="1" noProof="0" dirty="0"/>
              <a:t>On a dark background remove the STOP Hunger color logo</a:t>
            </a:r>
            <a:endParaRPr lang="en-US" sz="1400" b="0" noProof="0" dirty="0"/>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2755937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dirty="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25510276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dirty="0">
              <a:solidFill>
                <a:schemeClr val="tx1"/>
              </a:solidFill>
            </a:endParaRPr>
          </a:p>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18944621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dirty="0">
                <a:solidFill>
                  <a:srgbClr val="2A295C"/>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4219989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dirty="0">
                <a:solidFill>
                  <a:srgbClr val="2A295C"/>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310165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270120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6612794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733288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18035936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3" name="Espace réservé du pied de page 2"/>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41454006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4006988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12550838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16829742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578127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pied de page 3"/>
          <p:cNvSpPr>
            <a:spLocks noGrp="1"/>
          </p:cNvSpPr>
          <p:nvPr>
            <p:ph type="ftr" sz="quarter" idx="11"/>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559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11981695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l"/>
            <a:endParaRPr lang="fr-FR" sz="1200" dirty="0">
              <a:solidFill>
                <a:schemeClr val="tx1"/>
              </a:solidFill>
            </a:endParaRPr>
          </a:p>
          <a:p>
            <a:pPr algn="l"/>
            <a:endParaRPr lang="fr-FR" sz="1200" dirty="0">
              <a:solidFill>
                <a:schemeClr val="tx1"/>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28317590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36068117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3959972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31260803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6996652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9520802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5492311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602741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81539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2610419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5376537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42459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21996062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1090479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39794403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45693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845197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sz="2400"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26935437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63F3-FC18-42DA-B4FE-AF3800595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FAF554-6FF6-4538-B0F7-EE9A1CA01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6A16D-436E-4DA6-B847-2C0A67B5B2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C421A2-C498-4A95-9A73-6CDD164770A9}"/>
              </a:ext>
            </a:extLst>
          </p:cNvPr>
          <p:cNvSpPr>
            <a:spLocks noGrp="1"/>
          </p:cNvSpPr>
          <p:nvPr>
            <p:ph type="ftr" sz="quarter" idx="11"/>
          </p:nvPr>
        </p:nvSpPr>
        <p:spPr/>
        <p:txBody>
          <a:bodyPr/>
          <a:lstStyle/>
          <a:p>
            <a:r>
              <a:rPr lang="en-US"/>
              <a:t>Unit Controller Call Series - March 2022 - © Sodexo 2022. All rights Reserved</a:t>
            </a:r>
          </a:p>
        </p:txBody>
      </p:sp>
      <p:sp>
        <p:nvSpPr>
          <p:cNvPr id="6" name="Slide Number Placeholder 5">
            <a:extLst>
              <a:ext uri="{FF2B5EF4-FFF2-40B4-BE49-F238E27FC236}">
                <a16:creationId xmlns:a16="http://schemas.microsoft.com/office/drawing/2014/main" id="{4B08AE66-ECE3-4E2D-B426-E9C637613C26}"/>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56326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Name presentation - 28 Avril 2021 - © Sodexo 2021.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9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Name presentation - 28 Avril 2021 - © Sodexo 2021.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458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Name presentation - 28 Avril 2021 - © Sodexo 2021.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734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dirty="0"/>
              <a:t>Name presentation - 28 Avril 2021 - © Sodexo 2021.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3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dirty="0"/>
              <a:t>Name presentation - 28 Avril 2021 - © Sodexo 2021.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77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5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22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1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99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16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1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230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25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9252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384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1248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65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2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27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3654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969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058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195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11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- 28 Avril 2021 - © Sodexo 2021.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78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1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2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80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NorAm IS&amp;T Steering Committee - February 7th 2022 - © Sodexo 2021.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78513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March 2022 - © Sodexo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March 2022 - © Sodexo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844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March 2022 - © Sodexo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0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March 2022 - © Sodexo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55057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March 2022 - © Sodexo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0316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March 2022 - © Sodexo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42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March 2022 - © Sodexo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1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00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91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43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March 2022 - © Sodexo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96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8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13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74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65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73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67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01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215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760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March 2022 - © Sodexo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018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42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746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065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3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738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3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87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13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31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3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6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10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4" y="1625601"/>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31" indent="-719631">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1"/>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3806295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1"/>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2" y="1625601"/>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4"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661253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5" y="1625601"/>
            <a:ext cx="5778500" cy="4732867"/>
          </a:xfrm>
          <a:solidFill>
            <a:srgbClr val="FF0000"/>
          </a:solidFill>
        </p:spPr>
        <p:txBody>
          <a:bodyPr lIns="309600" tIns="309600" rIns="309600" bIns="309600" anchor="t">
            <a:noAutofit/>
          </a:bodyPr>
          <a:lstStyle>
            <a:lvl1pPr marL="457178" indent="-457178"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2693094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4"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5" y="1625601"/>
            <a:ext cx="5778500" cy="4732867"/>
          </a:xfrm>
          <a:solidFill>
            <a:srgbClr val="FF0000"/>
          </a:solidFill>
        </p:spPr>
        <p:txBody>
          <a:bodyPr lIns="309600" tIns="309600" rIns="309600" bIns="309600" anchor="t">
            <a:noAutofit/>
          </a:bodyPr>
          <a:lstStyle>
            <a:lvl1pPr marL="457178" indent="-457178"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1666501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1"/>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March 2022 - © Sodexo 2022.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1811424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March 2022 - © Sodexo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78"/>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3006483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March 2022 - © Sodexo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1"/>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3939887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March 2022 - © Sodexo 2022.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184496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March 2022 - © Sodexo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1"/>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62"/>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1"/>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1"/>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576682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March 2022 - © Sodexo 2022.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4" y="1584010"/>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62"/>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4" y="4053072"/>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1551942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3624694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20"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670658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050720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38187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23448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696752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65"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March 2022 - © Sodexo 2022.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860742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8"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69076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1" y="162561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924442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10072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1"/>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1" y="162561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787010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351941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932400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70" y="1625610"/>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37"/>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610"/>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9"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37" y="1625609"/>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3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651605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3"/>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30697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6" y="1625601"/>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5" y="1625601"/>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23521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1"/>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212916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March 2022 - © Sodexo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1"/>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86" y="433071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17474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30"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6"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60"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60"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65290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4" y="2298703"/>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55" y="2298703"/>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7"/>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23" y="1818107"/>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903282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March 2022 - © Sodexo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07322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4"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8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8" y="365518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49191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2" y="1625601"/>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400"/>
            <a:ext cx="4953000" cy="396373"/>
          </a:xfrm>
        </p:spPr>
        <p:txBody>
          <a:bodyPr/>
          <a:lstStyle>
            <a:lvl1pPr marL="0" indent="0">
              <a:buNone/>
              <a:tabLst>
                <a:tab pos="124878" algn="l"/>
              </a:tabLst>
              <a:defRPr b="1">
                <a:solidFill>
                  <a:schemeClr val="bg1"/>
                </a:solidFill>
              </a:defRPr>
            </a:lvl1pPr>
          </a:lstStyle>
          <a:p>
            <a:pPr lvl="0"/>
            <a:r>
              <a:rPr lang="en-US" dirty="0"/>
              <a:t>[Name]</a:t>
            </a:r>
          </a:p>
        </p:txBody>
      </p:sp>
      <p:sp>
        <p:nvSpPr>
          <p:cNvPr id="13" name="TextBox 12"/>
          <p:cNvSpPr txBox="1"/>
          <p:nvPr userDrawn="1"/>
        </p:nvSpPr>
        <p:spPr>
          <a:xfrm>
            <a:off x="6203972" y="1627210"/>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44571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1" y="1625601"/>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0" name="Picture Placeholder 8"/>
          <p:cNvSpPr>
            <a:spLocks noGrp="1"/>
          </p:cNvSpPr>
          <p:nvPr>
            <p:ph type="pic" sz="quarter" idx="16" hasCustomPrompt="1"/>
          </p:nvPr>
        </p:nvSpPr>
        <p:spPr>
          <a:xfrm>
            <a:off x="841172" y="2527301"/>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62"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880362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March 2022 - © Sodexo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2"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4"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300"/>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2879264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384984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dirty="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dirty="0"/>
          </a:p>
        </p:txBody>
      </p:sp>
    </p:spTree>
    <p:extLst>
      <p:ext uri="{BB962C8B-B14F-4D97-AF65-F5344CB8AC3E}">
        <p14:creationId xmlns:p14="http://schemas.microsoft.com/office/powerpoint/2010/main" val="26410081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theme" Target="../theme/theme3.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8.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7.wmf"/><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theme" Target="../theme/theme6.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image" Target="../media/image8.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7.wmf"/><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3" Type="http://schemas.openxmlformats.org/officeDocument/2006/relationships/slideLayout" Target="../slideLayouts/slideLayout144.xml"/><Relationship Id="rId21" Type="http://schemas.openxmlformats.org/officeDocument/2006/relationships/image" Target="../media/image8.png"/><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image" Target="../media/image7.wmf"/><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theme" Target="../theme/theme7.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slideLayout" Target="../slideLayouts/slideLayout185.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34" Type="http://schemas.openxmlformats.org/officeDocument/2006/relationships/image" Target="../media/image1.png"/><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33" Type="http://schemas.openxmlformats.org/officeDocument/2006/relationships/theme" Target="../theme/theme8.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29" Type="http://schemas.openxmlformats.org/officeDocument/2006/relationships/slideLayout" Target="../slideLayouts/slideLayout188.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32" Type="http://schemas.openxmlformats.org/officeDocument/2006/relationships/slideLayout" Target="../slideLayouts/slideLayout191.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slideLayout" Target="../slideLayouts/slideLayout187.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31" Type="http://schemas.openxmlformats.org/officeDocument/2006/relationships/slideLayout" Target="../slideLayouts/slideLayout190.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slideLayout" Target="../slideLayouts/slideLayout186.xml"/><Relationship Id="rId30" Type="http://schemas.openxmlformats.org/officeDocument/2006/relationships/slideLayout" Target="../slideLayouts/slideLayout1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March 2022 - © Sodexo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8" r:id="rId3"/>
    <p:sldLayoutId id="2147483667" r:id="rId4"/>
    <p:sldLayoutId id="2147483672" r:id="rId5"/>
    <p:sldLayoutId id="2147483677" r:id="rId6"/>
    <p:sldLayoutId id="2147483673" r:id="rId7"/>
    <p:sldLayoutId id="2147483687" r:id="rId8"/>
    <p:sldLayoutId id="2147483688" r:id="rId9"/>
    <p:sldLayoutId id="2147483689" r:id="rId10"/>
    <p:sldLayoutId id="2147483690" r:id="rId11"/>
    <p:sldLayoutId id="2147483691" r:id="rId12"/>
    <p:sldLayoutId id="2147483674" r:id="rId13"/>
    <p:sldLayoutId id="2147483675" r:id="rId14"/>
    <p:sldLayoutId id="2147483679" r:id="rId15"/>
    <p:sldLayoutId id="2147483676" r:id="rId16"/>
    <p:sldLayoutId id="2147483678" r:id="rId17"/>
    <p:sldLayoutId id="2147483680" r:id="rId18"/>
    <p:sldLayoutId id="2147483681" r:id="rId19"/>
    <p:sldLayoutId id="2147483682" r:id="rId20"/>
    <p:sldLayoutId id="2147483683" r:id="rId21"/>
    <p:sldLayoutId id="2147483684" r:id="rId22"/>
    <p:sldLayoutId id="2147483692" r:id="rId23"/>
    <p:sldLayoutId id="2147483695" r:id="rId24"/>
    <p:sldLayoutId id="2147483697" r:id="rId25"/>
    <p:sldLayoutId id="2147483685" r:id="rId26"/>
    <p:sldLayoutId id="2147483686" r:id="rId27"/>
    <p:sldLayoutId id="2147483693" r:id="rId28"/>
    <p:sldLayoutId id="2147483694" r:id="rId29"/>
    <p:sldLayoutId id="2147483671" r:id="rId30"/>
    <p:sldLayoutId id="21474836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March 2022 - © Sodexo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1439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1"/>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6"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March 2022 - © Sodexo 2022.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2"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31453393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dt="0"/>
  <p:txStyles>
    <p:titleStyle>
      <a:lvl1pPr algn="l" defTabSz="1088443" rtl="0" eaLnBrk="1" latinLnBrk="0" hangingPunct="1">
        <a:spcBef>
          <a:spcPct val="0"/>
        </a:spcBef>
        <a:buNone/>
        <a:defRPr sz="3467" b="1" kern="1200">
          <a:solidFill>
            <a:schemeClr val="accent1"/>
          </a:solidFill>
          <a:latin typeface="+mj-lt"/>
          <a:ea typeface="+mj-ea"/>
          <a:cs typeface="+mj-cs"/>
        </a:defRPr>
      </a:lvl1pPr>
    </p:titleStyle>
    <p:bodyStyle>
      <a:lvl1pPr marL="234939" indent="-234939" algn="l" defTabSz="1088443"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693" indent="-249754" algn="l" defTabSz="1088443"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31" indent="-234939" algn="l" defTabSz="1088443"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43"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43"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19" indent="-272111" algn="l" defTabSz="108844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40" indent="-272111" algn="l" defTabSz="108844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661" indent="-272111" algn="l" defTabSz="108844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883" indent="-272111" algn="l" defTabSz="108844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43" rtl="0" eaLnBrk="1" latinLnBrk="0" hangingPunct="1">
        <a:defRPr sz="2133" kern="1200">
          <a:solidFill>
            <a:schemeClr val="tx1"/>
          </a:solidFill>
          <a:latin typeface="+mn-lt"/>
          <a:ea typeface="+mn-ea"/>
          <a:cs typeface="+mn-cs"/>
        </a:defRPr>
      </a:lvl1pPr>
      <a:lvl2pPr marL="544222" algn="l" defTabSz="1088443" rtl="0" eaLnBrk="1" latinLnBrk="0" hangingPunct="1">
        <a:defRPr sz="2133" kern="1200">
          <a:solidFill>
            <a:schemeClr val="tx1"/>
          </a:solidFill>
          <a:latin typeface="+mn-lt"/>
          <a:ea typeface="+mn-ea"/>
          <a:cs typeface="+mn-cs"/>
        </a:defRPr>
      </a:lvl2pPr>
      <a:lvl3pPr marL="1088443" algn="l" defTabSz="1088443" rtl="0" eaLnBrk="1" latinLnBrk="0" hangingPunct="1">
        <a:defRPr sz="2133" kern="1200">
          <a:solidFill>
            <a:schemeClr val="tx1"/>
          </a:solidFill>
          <a:latin typeface="+mn-lt"/>
          <a:ea typeface="+mn-ea"/>
          <a:cs typeface="+mn-cs"/>
        </a:defRPr>
      </a:lvl3pPr>
      <a:lvl4pPr marL="1632666" algn="l" defTabSz="1088443" rtl="0" eaLnBrk="1" latinLnBrk="0" hangingPunct="1">
        <a:defRPr sz="2133" kern="1200">
          <a:solidFill>
            <a:schemeClr val="tx1"/>
          </a:solidFill>
          <a:latin typeface="+mn-lt"/>
          <a:ea typeface="+mn-ea"/>
          <a:cs typeface="+mn-cs"/>
        </a:defRPr>
      </a:lvl4pPr>
      <a:lvl5pPr marL="2176886" algn="l" defTabSz="1088443" rtl="0" eaLnBrk="1" latinLnBrk="0" hangingPunct="1">
        <a:defRPr sz="2133" kern="1200">
          <a:solidFill>
            <a:schemeClr val="tx1"/>
          </a:solidFill>
          <a:latin typeface="+mn-lt"/>
          <a:ea typeface="+mn-ea"/>
          <a:cs typeface="+mn-cs"/>
        </a:defRPr>
      </a:lvl5pPr>
      <a:lvl6pPr marL="2721107" algn="l" defTabSz="1088443" rtl="0" eaLnBrk="1" latinLnBrk="0" hangingPunct="1">
        <a:defRPr sz="2133" kern="1200">
          <a:solidFill>
            <a:schemeClr val="tx1"/>
          </a:solidFill>
          <a:latin typeface="+mn-lt"/>
          <a:ea typeface="+mn-ea"/>
          <a:cs typeface="+mn-cs"/>
        </a:defRPr>
      </a:lvl6pPr>
      <a:lvl7pPr marL="3265329" algn="l" defTabSz="1088443" rtl="0" eaLnBrk="1" latinLnBrk="0" hangingPunct="1">
        <a:defRPr sz="2133" kern="1200">
          <a:solidFill>
            <a:schemeClr val="tx1"/>
          </a:solidFill>
          <a:latin typeface="+mn-lt"/>
          <a:ea typeface="+mn-ea"/>
          <a:cs typeface="+mn-cs"/>
        </a:defRPr>
      </a:lvl7pPr>
      <a:lvl8pPr marL="3809550" algn="l" defTabSz="1088443" rtl="0" eaLnBrk="1" latinLnBrk="0" hangingPunct="1">
        <a:defRPr sz="2133" kern="1200">
          <a:solidFill>
            <a:schemeClr val="tx1"/>
          </a:solidFill>
          <a:latin typeface="+mn-lt"/>
          <a:ea typeface="+mn-ea"/>
          <a:cs typeface="+mn-cs"/>
        </a:defRPr>
      </a:lvl8pPr>
      <a:lvl9pPr marL="4353771" algn="l" defTabSz="1088443"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March 2022 - © Sodexo 2022. All rights Reserved</a:t>
            </a:r>
          </a:p>
        </p:txBody>
      </p:sp>
    </p:spTree>
    <p:extLst>
      <p:ext uri="{BB962C8B-B14F-4D97-AF65-F5344CB8AC3E}">
        <p14:creationId xmlns:p14="http://schemas.microsoft.com/office/powerpoint/2010/main" val="291899319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2BD3E-5058-4661-AF54-0FEE3D957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F73A5A-8A94-412E-89B2-9DE610FF9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8D217-FF56-412A-9A3C-2DAE0EE1E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8E7A02B-3304-47DD-9B97-E33373D79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Controller Call Series - March 2022 - © Sodexo 2022. All rights Reserved</a:t>
            </a:r>
          </a:p>
        </p:txBody>
      </p:sp>
      <p:sp>
        <p:nvSpPr>
          <p:cNvPr id="6" name="Slide Number Placeholder 5">
            <a:extLst>
              <a:ext uri="{FF2B5EF4-FFF2-40B4-BE49-F238E27FC236}">
                <a16:creationId xmlns:a16="http://schemas.microsoft.com/office/drawing/2014/main" id="{13A5E2D8-7407-4276-807E-C741C0C254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C9008-E2A8-4077-A821-BBFFEFCE514C}" type="slidenum">
              <a:rPr lang="en-US" smtClean="0"/>
              <a:t>‹#›</a:t>
            </a:fld>
            <a:endParaRPr lang="en-US"/>
          </a:p>
        </p:txBody>
      </p:sp>
    </p:spTree>
    <p:extLst>
      <p:ext uri="{BB962C8B-B14F-4D97-AF65-F5344CB8AC3E}">
        <p14:creationId xmlns:p14="http://schemas.microsoft.com/office/powerpoint/2010/main" val="102304994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43798317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92487957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Name presentation - 28 Avril 2021 - © Sodexo 2021.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49421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8" Type="http://schemas.openxmlformats.org/officeDocument/2006/relationships/hyperlink" Target="mailto:Shirley.Murray@sodexo.com" TargetMode="External"/><Relationship Id="rId3" Type="http://schemas.openxmlformats.org/officeDocument/2006/relationships/hyperlink" Target="mailto:Greg.Steele@sodexo.com" TargetMode="External"/><Relationship Id="rId7" Type="http://schemas.openxmlformats.org/officeDocument/2006/relationships/hyperlink" Target="mailto:Mark.Dobosz@sodexo.com" TargetMode="External"/><Relationship Id="rId2" Type="http://schemas.openxmlformats.org/officeDocument/2006/relationships/notesSlide" Target="../notesSlides/notesSlide11.xml"/><Relationship Id="rId1" Type="http://schemas.openxmlformats.org/officeDocument/2006/relationships/slideLayout" Target="../slideLayouts/slideLayout151.xml"/><Relationship Id="rId6" Type="http://schemas.openxmlformats.org/officeDocument/2006/relationships/hyperlink" Target="mailto:Yvonne.Daloise@sodexo.com" TargetMode="External"/><Relationship Id="rId5" Type="http://schemas.openxmlformats.org/officeDocument/2006/relationships/hyperlink" Target="mailto:Chad.Mayerhofer@sodexo.com" TargetMode="External"/><Relationship Id="rId4" Type="http://schemas.openxmlformats.org/officeDocument/2006/relationships/hyperlink" Target="mailto:Robert.Borrelli@sodexo.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9.xml"/></Relationships>
</file>

<file path=ppt/slides/_rels/slide19.xml.rels><?xml version="1.0" encoding="UTF-8" standalone="yes"?>
<Relationships xmlns="http://schemas.openxmlformats.org/package/2006/relationships"><Relationship Id="rId2" Type="http://schemas.openxmlformats.org/officeDocument/2006/relationships/hyperlink" Target="mailto:ClientAccounting.NorAm@sodexo.com" TargetMode="External"/><Relationship Id="rId1" Type="http://schemas.openxmlformats.org/officeDocument/2006/relationships/slideLayout" Target="../slideLayouts/slideLayout15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9.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6.png"/><Relationship Id="rId1" Type="http://schemas.openxmlformats.org/officeDocument/2006/relationships/slideLayout" Target="../slideLayouts/slideLayout159.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hyperlink" Target="http://sclohonet.blogspot.com/2010_12_19_archive.html" TargetMode="External"/><Relationship Id="rId2" Type="http://schemas.openxmlformats.org/officeDocument/2006/relationships/image" Target="../media/image32.jpg"/><Relationship Id="rId1" Type="http://schemas.openxmlformats.org/officeDocument/2006/relationships/slideLayout" Target="../slideLayouts/slideLayout1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a:blip r:embed="rId3"/>
          <a:srcRect/>
          <a:stretch/>
        </p:blipFill>
        <p:spPr>
          <a:xfrm>
            <a:off x="0" y="0"/>
            <a:ext cx="12192000" cy="6951980"/>
          </a:xfrm>
        </p:spPr>
      </p:pic>
      <p:sp>
        <p:nvSpPr>
          <p:cNvPr id="6" name="Espace réservé du texte 5">
            <a:extLst>
              <a:ext uri="{FF2B5EF4-FFF2-40B4-BE49-F238E27FC236}">
                <a16:creationId xmlns:a16="http://schemas.microsoft.com/office/drawing/2014/main" id="{53A34ABF-6026-40D3-A1B3-8C236B9BC283}"/>
              </a:ext>
            </a:extLst>
          </p:cNvPr>
          <p:cNvSpPr>
            <a:spLocks noGrp="1"/>
          </p:cNvSpPr>
          <p:nvPr>
            <p:ph type="body" sz="quarter" idx="60"/>
          </p:nvPr>
        </p:nvSpPr>
        <p:spPr>
          <a:xfrm>
            <a:off x="279400" y="0"/>
            <a:ext cx="4419599" cy="438150"/>
          </a:xfrm>
        </p:spPr>
        <p:txBody>
          <a:bodyPr/>
          <a:lstStyle/>
          <a:p>
            <a:pPr>
              <a:tabLst>
                <a:tab pos="4038600" algn="l"/>
              </a:tabLst>
            </a:pPr>
            <a:endParaRPr lang="fr-FR"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279401" y="438150"/>
            <a:ext cx="4419600" cy="3206750"/>
          </a:xfrm>
        </p:spPr>
        <p:txBody>
          <a:bodyPr/>
          <a:lstStyle/>
          <a:p>
            <a:r>
              <a:rPr lang="en-US" dirty="0"/>
              <a:t>FY22 Unit Controller Call Series</a:t>
            </a:r>
          </a:p>
          <a:p>
            <a:pPr lvl="1"/>
            <a:endParaRPr lang="en-US" dirty="0"/>
          </a:p>
          <a:p>
            <a:pPr lvl="1"/>
            <a:r>
              <a:rPr lang="en-US" dirty="0"/>
              <a:t>March 2022</a:t>
            </a:r>
            <a:endParaRPr lang="fr-FR" dirty="0"/>
          </a:p>
        </p:txBody>
      </p:sp>
      <p:sp>
        <p:nvSpPr>
          <p:cNvPr id="5" name="TextBox 4">
            <a:extLst>
              <a:ext uri="{FF2B5EF4-FFF2-40B4-BE49-F238E27FC236}">
                <a16:creationId xmlns:a16="http://schemas.microsoft.com/office/drawing/2014/main" id="{C43EE17B-FB5B-4725-BAB6-E993EA1958A4}"/>
              </a:ext>
            </a:extLst>
          </p:cNvPr>
          <p:cNvSpPr txBox="1"/>
          <p:nvPr/>
        </p:nvSpPr>
        <p:spPr>
          <a:xfrm>
            <a:off x="1120816" y="4449480"/>
            <a:ext cx="4419600" cy="748795"/>
          </a:xfrm>
          <a:prstGeom prst="rect">
            <a:avLst/>
          </a:prstGeom>
          <a:noFill/>
        </p:spPr>
        <p:txBody>
          <a:bodyPr wrap="square" rtlCol="0">
            <a:spAutoFit/>
          </a:bodyPr>
          <a:lstStyle/>
          <a:p>
            <a:pPr marL="0" marR="0" lvl="0" indent="0" defTabSz="108847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schemeClr val="accent3">
                    <a:lumMod val="75000"/>
                  </a:schemeClr>
                </a:solidFill>
                <a:effectLst/>
                <a:uLnTx/>
                <a:uFillTx/>
              </a:rPr>
              <a:t>We’ll get started momentarily</a:t>
            </a:r>
          </a:p>
          <a:p>
            <a:pPr marL="0" marR="0" lvl="0" indent="0" defTabSz="108847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schemeClr val="accent3">
                    <a:lumMod val="75000"/>
                  </a:schemeClr>
                </a:solidFill>
                <a:effectLst/>
                <a:uLnTx/>
                <a:uFillTx/>
              </a:rPr>
              <a:t>PLEASE keep lines muted</a:t>
            </a:r>
          </a:p>
        </p:txBody>
      </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2906" y="352425"/>
            <a:ext cx="10961226" cy="550508"/>
          </a:xfrm>
        </p:spPr>
        <p:txBody>
          <a:bodyPr/>
          <a:lstStyle/>
          <a:p>
            <a:r>
              <a:rPr lang="en-US" altLang="fr-FR" dirty="0"/>
              <a:t>INVENTORY AUDIT – Best Practices (Continued)</a:t>
            </a:r>
            <a:endParaRPr lang="en-US" altLang="fr-FR" dirty="0">
              <a:solidFill>
                <a:srgbClr val="00B0F0"/>
              </a:solidFill>
            </a:endParaRPr>
          </a:p>
        </p:txBody>
      </p:sp>
      <p:sp>
        <p:nvSpPr>
          <p:cNvPr id="110595" name="Rectangle 3"/>
          <p:cNvSpPr>
            <a:spLocks noGrp="1" noChangeArrowheads="1"/>
          </p:cNvSpPr>
          <p:nvPr>
            <p:ph type="body" sz="quarter" idx="12"/>
          </p:nvPr>
        </p:nvSpPr>
        <p:spPr>
          <a:xfrm>
            <a:off x="1939871" y="990600"/>
            <a:ext cx="8248651" cy="5105400"/>
          </a:xfrm>
        </p:spPr>
        <p:txBody>
          <a:bodyPr/>
          <a:lstStyle/>
          <a:p>
            <a:pPr lvl="1"/>
            <a:r>
              <a:rPr lang="en-US" altLang="fr-FR" sz="2200" dirty="0"/>
              <a:t>Review inventory results against prior financial results by using data and KPI’s identified in e-Vision:</a:t>
            </a:r>
          </a:p>
          <a:p>
            <a:pPr lvl="2"/>
            <a:r>
              <a:rPr lang="en-US" altLang="fr-FR" sz="1800" dirty="0"/>
              <a:t>Examine trends of COGS % to Revenue</a:t>
            </a:r>
          </a:p>
          <a:p>
            <a:pPr lvl="2"/>
            <a:r>
              <a:rPr lang="en-US" altLang="fr-FR" sz="1800" dirty="0"/>
              <a:t>Review </a:t>
            </a:r>
            <a:r>
              <a:rPr lang="en-US" altLang="fr-FR" sz="1800" dirty="0" err="1"/>
              <a:t>DoH</a:t>
            </a:r>
            <a:r>
              <a:rPr lang="en-US" altLang="fr-FR" sz="1800" dirty="0"/>
              <a:t> (Days on Hand) calculation and inventory value trends</a:t>
            </a:r>
          </a:p>
          <a:p>
            <a:pPr lvl="2"/>
            <a:r>
              <a:rPr lang="en-US" altLang="fr-FR" sz="1800" dirty="0"/>
              <a:t>Review trend results with site Management to understand fluctuations and reasons</a:t>
            </a:r>
          </a:p>
          <a:p>
            <a:pPr lvl="1"/>
            <a:r>
              <a:rPr lang="en-US" altLang="fr-FR" sz="2200" dirty="0"/>
              <a:t>Obsolete, spoiled, and damaged inventory should be clearly identified and separated from inventory</a:t>
            </a:r>
          </a:p>
          <a:p>
            <a:pPr lvl="1"/>
            <a:r>
              <a:rPr lang="en-US" altLang="fr-FR" sz="2200" dirty="0"/>
              <a:t>GM to ensure that inventory count sheets are properly costed and values are accurately recorded on UFS</a:t>
            </a:r>
          </a:p>
          <a:p>
            <a:pPr lvl="1"/>
            <a:r>
              <a:rPr lang="en-US" altLang="fr-FR" sz="2200" dirty="0"/>
              <a:t>Work with your RDM to obtain support staff to take inventory so that you can meet “Segregation of Duty”  requirements</a:t>
            </a:r>
          </a:p>
          <a:p>
            <a:pPr lvl="1"/>
            <a:endParaRPr lang="en-US" altLang="fr-FR" sz="2200" dirty="0"/>
          </a:p>
        </p:txBody>
      </p:sp>
      <p:sp>
        <p:nvSpPr>
          <p:cNvPr id="4" name="Footer Placeholder 3">
            <a:extLst>
              <a:ext uri="{FF2B5EF4-FFF2-40B4-BE49-F238E27FC236}">
                <a16:creationId xmlns:a16="http://schemas.microsoft.com/office/drawing/2014/main" id="{79CFAB12-2F94-4C23-AC4C-672027679647}"/>
              </a:ext>
            </a:extLst>
          </p:cNvPr>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283875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16688" y="352425"/>
            <a:ext cx="11447363" cy="550508"/>
          </a:xfrm>
        </p:spPr>
        <p:txBody>
          <a:bodyPr/>
          <a:lstStyle/>
          <a:p>
            <a:r>
              <a:rPr lang="en-US" altLang="fr-FR" dirty="0"/>
              <a:t>INVENTORY MANAGEMENT PAGE - SODEXONET</a:t>
            </a:r>
            <a:endParaRPr lang="en-US" altLang="fr-FR" dirty="0">
              <a:solidFill>
                <a:srgbClr val="00B0F0"/>
              </a:solidFill>
            </a:endParaRPr>
          </a:p>
        </p:txBody>
      </p:sp>
      <p:sp>
        <p:nvSpPr>
          <p:cNvPr id="110595" name="Rectangle 3"/>
          <p:cNvSpPr>
            <a:spLocks noGrp="1" noChangeArrowheads="1"/>
          </p:cNvSpPr>
          <p:nvPr>
            <p:ph type="body" sz="quarter" idx="12"/>
          </p:nvPr>
        </p:nvSpPr>
        <p:spPr>
          <a:xfrm>
            <a:off x="1659130" y="990600"/>
            <a:ext cx="8561195" cy="550508"/>
          </a:xfrm>
        </p:spPr>
        <p:txBody>
          <a:bodyPr/>
          <a:lstStyle/>
          <a:p>
            <a:pPr marL="117475" lvl="1" indent="0">
              <a:buNone/>
            </a:pPr>
            <a:r>
              <a:rPr lang="en-US" sz="1600" b="1" dirty="0"/>
              <a:t>Home &gt; Tools &amp; Resources &gt; Guidelines and Standards  &gt; Operations &gt; Accounting, Finance and Insurance &gt; Inventory Management</a:t>
            </a:r>
          </a:p>
        </p:txBody>
      </p:sp>
      <p:pic>
        <p:nvPicPr>
          <p:cNvPr id="10" name="Picture 9">
            <a:extLst>
              <a:ext uri="{FF2B5EF4-FFF2-40B4-BE49-F238E27FC236}">
                <a16:creationId xmlns:a16="http://schemas.microsoft.com/office/drawing/2014/main" id="{01007DB6-6C18-4423-8A49-133348ABF424}"/>
              </a:ext>
            </a:extLst>
          </p:cNvPr>
          <p:cNvPicPr>
            <a:picLocks noChangeAspect="1"/>
          </p:cNvPicPr>
          <p:nvPr/>
        </p:nvPicPr>
        <p:blipFill>
          <a:blip r:embed="rId3"/>
          <a:stretch>
            <a:fillRect/>
          </a:stretch>
        </p:blipFill>
        <p:spPr>
          <a:xfrm>
            <a:off x="1987392" y="1526658"/>
            <a:ext cx="8232933" cy="4645543"/>
          </a:xfrm>
          <a:prstGeom prst="rect">
            <a:avLst/>
          </a:prstGeom>
          <a:ln w="28575">
            <a:solidFill>
              <a:schemeClr val="bg1">
                <a:lumMod val="50000"/>
              </a:schemeClr>
            </a:solidFill>
          </a:ln>
        </p:spPr>
      </p:pic>
      <p:sp>
        <p:nvSpPr>
          <p:cNvPr id="4" name="Footer Placeholder 3">
            <a:extLst>
              <a:ext uri="{FF2B5EF4-FFF2-40B4-BE49-F238E27FC236}">
                <a16:creationId xmlns:a16="http://schemas.microsoft.com/office/drawing/2014/main" id="{C83931A9-38A4-4064-AA33-4D3C86C81BB7}"/>
              </a:ext>
            </a:extLst>
          </p:cNvPr>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1212370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74562" y="352425"/>
            <a:ext cx="11273742" cy="550508"/>
          </a:xfrm>
        </p:spPr>
        <p:txBody>
          <a:bodyPr/>
          <a:lstStyle/>
          <a:p>
            <a:r>
              <a:rPr lang="en-US" altLang="fr-FR" dirty="0"/>
              <a:t> INTERNAL CONTROL / AP CONTACTS</a:t>
            </a:r>
          </a:p>
        </p:txBody>
      </p:sp>
      <p:graphicFrame>
        <p:nvGraphicFramePr>
          <p:cNvPr id="6" name="Group 30"/>
          <p:cNvGraphicFramePr>
            <a:graphicFrameLocks/>
          </p:cNvGraphicFramePr>
          <p:nvPr/>
        </p:nvGraphicFramePr>
        <p:xfrm>
          <a:off x="1752600" y="990600"/>
          <a:ext cx="8610600" cy="1905000"/>
        </p:xfrm>
        <a:graphic>
          <a:graphicData uri="http://schemas.openxmlformats.org/drawingml/2006/table">
            <a:tbl>
              <a:tblPr/>
              <a:tblGrid>
                <a:gridCol w="3025346">
                  <a:extLst>
                    <a:ext uri="{9D8B030D-6E8A-4147-A177-3AD203B41FA5}">
                      <a16:colId xmlns:a16="http://schemas.microsoft.com/office/drawing/2014/main" val="20000"/>
                    </a:ext>
                  </a:extLst>
                </a:gridCol>
                <a:gridCol w="5585254">
                  <a:extLst>
                    <a:ext uri="{9D8B030D-6E8A-4147-A177-3AD203B41FA5}">
                      <a16:colId xmlns:a16="http://schemas.microsoft.com/office/drawing/2014/main" val="20001"/>
                    </a:ext>
                  </a:extLst>
                </a:gridCol>
              </a:tblGrid>
              <a:tr h="1077639">
                <a:tc>
                  <a:txBody>
                    <a:bodyPr/>
                    <a:lstStyle/>
                    <a:p>
                      <a:pPr marL="0" marR="0" lvl="0" indent="0" algn="just"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600" b="1" i="0" u="none" strike="noStrike" cap="none" normalizeH="0" baseline="0" dirty="0">
                          <a:ln>
                            <a:noFill/>
                          </a:ln>
                          <a:solidFill>
                            <a:srgbClr val="0B3A8B"/>
                          </a:solidFill>
                          <a:effectLst/>
                          <a:latin typeface="Arial" charset="0"/>
                        </a:rPr>
                        <a:t>Integrated Internal Control Department  (I2C)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rPr>
                        <a:t>Greg Steele  716-428-8563              Bob Borrelli  716-428-8744</a:t>
                      </a:r>
                    </a:p>
                    <a:p>
                      <a:pPr marL="0" marR="0" lvl="0" indent="0" algn="l" defTabSz="914400" rtl="0" eaLnBrk="1" fontAlgn="ctr" latinLnBrk="0" hangingPunct="1">
                        <a:lnSpc>
                          <a:spcPct val="75000"/>
                        </a:lnSpc>
                        <a:spcBef>
                          <a:spcPct val="20000"/>
                        </a:spcBef>
                        <a:spcAft>
                          <a:spcPts val="60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hlinkClick r:id="rId3"/>
                        </a:rPr>
                        <a:t>Greg.Steele@sodexo.com</a:t>
                      </a:r>
                      <a:r>
                        <a:rPr kumimoji="0" lang="en-US" sz="1400" b="0" i="0" u="none" strike="noStrike" kern="1200" cap="none" normalizeH="0" baseline="0" dirty="0">
                          <a:ln>
                            <a:noFill/>
                          </a:ln>
                          <a:solidFill>
                            <a:srgbClr val="0B3A8B"/>
                          </a:solidFill>
                          <a:effectLst/>
                          <a:latin typeface="Arial" charset="0"/>
                          <a:ea typeface="+mn-ea"/>
                          <a:cs typeface="+mn-cs"/>
                        </a:rPr>
                        <a:t>               </a:t>
                      </a:r>
                      <a:r>
                        <a:rPr kumimoji="0" lang="en-US" sz="1400" b="0" i="0" u="none" strike="noStrike" kern="1200" cap="none" normalizeH="0" baseline="0" dirty="0">
                          <a:ln>
                            <a:noFill/>
                          </a:ln>
                          <a:solidFill>
                            <a:srgbClr val="0B3A8B"/>
                          </a:solidFill>
                          <a:effectLst/>
                          <a:latin typeface="Arial" charset="0"/>
                          <a:ea typeface="+mn-ea"/>
                          <a:cs typeface="+mn-cs"/>
                          <a:hlinkClick r:id="rId4"/>
                        </a:rPr>
                        <a:t>Robert.Borrelli@sodexo.com</a:t>
                      </a:r>
                      <a:r>
                        <a:rPr kumimoji="0" lang="en-US" sz="1400" b="0" i="0" u="none" strike="noStrike" kern="1200" cap="none" normalizeH="0" baseline="0" dirty="0">
                          <a:ln>
                            <a:noFill/>
                          </a:ln>
                          <a:solidFill>
                            <a:srgbClr val="0B3A8B"/>
                          </a:solidFill>
                          <a:effectLst/>
                          <a:latin typeface="Arial" charset="0"/>
                          <a:ea typeface="+mn-ea"/>
                          <a:cs typeface="+mn-cs"/>
                        </a:rPr>
                        <a:t> </a:t>
                      </a: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rPr>
                        <a:t>Chad Mayerhofer  716-428-8124      Yvonne D’Aloise  716-428-8637</a:t>
                      </a: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defRPr/>
                      </a:pPr>
                      <a:r>
                        <a:rPr kumimoji="0" lang="en-US" sz="1400" b="0" i="0" u="none" strike="noStrike" kern="1200" cap="none" normalizeH="0" baseline="0" dirty="0">
                          <a:ln>
                            <a:noFill/>
                          </a:ln>
                          <a:solidFill>
                            <a:srgbClr val="0B3A8B"/>
                          </a:solidFill>
                          <a:effectLst/>
                          <a:latin typeface="Arial" charset="0"/>
                          <a:ea typeface="+mn-ea"/>
                          <a:cs typeface="+mn-cs"/>
                          <a:hlinkClick r:id="rId5"/>
                        </a:rPr>
                        <a:t>Chad.Mayerhofer@sodexo.com</a:t>
                      </a:r>
                      <a:r>
                        <a:rPr kumimoji="0" lang="en-US" sz="1400" b="0" i="0" u="none" strike="noStrike" kern="1200" cap="none" normalizeH="0" baseline="0" dirty="0">
                          <a:ln>
                            <a:noFill/>
                          </a:ln>
                          <a:solidFill>
                            <a:srgbClr val="0B3A8B"/>
                          </a:solidFill>
                          <a:effectLst/>
                          <a:latin typeface="Arial" charset="0"/>
                          <a:ea typeface="+mn-ea"/>
                          <a:cs typeface="+mn-cs"/>
                        </a:rPr>
                        <a:t>       </a:t>
                      </a:r>
                      <a:r>
                        <a:rPr kumimoji="0" lang="en-US" sz="1400" b="0" i="0" u="none" strike="noStrike" kern="1200" cap="none" normalizeH="0" baseline="0" dirty="0">
                          <a:ln>
                            <a:noFill/>
                          </a:ln>
                          <a:solidFill>
                            <a:srgbClr val="0B3A8B"/>
                          </a:solidFill>
                          <a:effectLst/>
                          <a:latin typeface="Arial" charset="0"/>
                          <a:ea typeface="+mn-ea"/>
                          <a:cs typeface="+mn-cs"/>
                          <a:hlinkClick r:id="rId6"/>
                        </a:rPr>
                        <a:t>Yvonne.Daloise@sodexo.com</a:t>
                      </a:r>
                      <a:endParaRPr kumimoji="0" lang="en-US" sz="1400" b="0" i="0" u="none" strike="noStrike" kern="1200" cap="none" normalizeH="0" baseline="0" dirty="0">
                        <a:ln>
                          <a:noFill/>
                        </a:ln>
                        <a:solidFill>
                          <a:srgbClr val="0B3A8B"/>
                        </a:solidFill>
                        <a:effectLst/>
                        <a:latin typeface="Arial" charset="0"/>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7361">
                <a:tc>
                  <a:txBody>
                    <a:bodyPr/>
                    <a:lstStyle/>
                    <a:p>
                      <a:pPr marL="0" marR="0" lvl="0" indent="0" algn="just"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600" b="1" i="0" u="none" strike="noStrike" kern="1100" cap="none" normalizeH="0" baseline="0" dirty="0">
                          <a:ln>
                            <a:noFill/>
                          </a:ln>
                          <a:solidFill>
                            <a:srgbClr val="0B3A8B"/>
                          </a:solidFill>
                          <a:effectLst/>
                          <a:latin typeface="Arial" charset="0"/>
                          <a:ea typeface="+mn-ea"/>
                          <a:cs typeface="+mn-cs"/>
                        </a:rPr>
                        <a:t>Accounts Payable:</a:t>
                      </a:r>
                    </a:p>
                    <a:p>
                      <a:pPr marL="0" marR="0" lvl="0" indent="0" algn="just"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600" b="1" i="0" u="none" strike="noStrike" kern="1100" cap="none" normalizeH="0" baseline="0" dirty="0">
                          <a:ln>
                            <a:noFill/>
                          </a:ln>
                          <a:solidFill>
                            <a:srgbClr val="0B3A8B"/>
                          </a:solidFill>
                          <a:effectLst/>
                          <a:latin typeface="Arial" charset="0"/>
                          <a:ea typeface="+mn-ea"/>
                          <a:cs typeface="+mn-cs"/>
                        </a:rPr>
                        <a:t>Inventory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rPr>
                        <a:t>Mark Dobosz 716-428-8271             Laurie Edgar 716-428-8343</a:t>
                      </a: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hlinkClick r:id="rId7"/>
                        </a:rPr>
                        <a:t>Mark.Dobosz@sodexo.com</a:t>
                      </a:r>
                      <a:r>
                        <a:rPr kumimoji="0" lang="en-US" sz="1400" b="0" i="0" u="none" strike="noStrike" kern="1200" cap="none" normalizeH="0" baseline="0" dirty="0">
                          <a:ln>
                            <a:noFill/>
                          </a:ln>
                          <a:solidFill>
                            <a:srgbClr val="0B3A8B"/>
                          </a:solidFill>
                          <a:effectLst/>
                          <a:latin typeface="Arial" charset="0"/>
                          <a:ea typeface="+mn-ea"/>
                          <a:cs typeface="+mn-cs"/>
                        </a:rPr>
                        <a:t>             Laurie.Edgar</a:t>
                      </a:r>
                      <a:r>
                        <a:rPr kumimoji="0" lang="en-US" sz="1400" b="0" i="0" u="none" strike="noStrike" kern="1200" cap="none" normalizeH="0" baseline="0" dirty="0">
                          <a:ln>
                            <a:noFill/>
                          </a:ln>
                          <a:solidFill>
                            <a:srgbClr val="0B3A8B"/>
                          </a:solidFill>
                          <a:effectLst/>
                          <a:latin typeface="Arial" charset="0"/>
                          <a:ea typeface="+mn-ea"/>
                          <a:cs typeface="+mn-cs"/>
                          <a:hlinkClick r:id="rId8"/>
                        </a:rPr>
                        <a:t>@sodexo.com</a:t>
                      </a:r>
                      <a:endParaRPr kumimoji="0" lang="en-US" sz="1400" b="0" i="0" u="none" strike="noStrike" kern="1200" cap="none" normalizeH="0" baseline="0" dirty="0">
                        <a:ln>
                          <a:noFill/>
                        </a:ln>
                        <a:solidFill>
                          <a:srgbClr val="0B3A8B"/>
                        </a:solidFill>
                        <a:effectLst/>
                        <a:latin typeface="Arial" charset="0"/>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Footer Placeholder 3">
            <a:extLst>
              <a:ext uri="{FF2B5EF4-FFF2-40B4-BE49-F238E27FC236}">
                <a16:creationId xmlns:a16="http://schemas.microsoft.com/office/drawing/2014/main" id="{BD7A71E3-7078-4358-AC97-A122FB0BACE4}"/>
              </a:ext>
            </a:extLst>
          </p:cNvPr>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50566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0A2F62-B2DF-4E72-941F-EE058D4741E4}"/>
              </a:ext>
            </a:extLst>
          </p:cNvPr>
          <p:cNvPicPr>
            <a:picLocks noChangeAspect="1"/>
          </p:cNvPicPr>
          <p:nvPr/>
        </p:nvPicPr>
        <p:blipFill>
          <a:blip r:embed="rId2"/>
          <a:stretch>
            <a:fillRect/>
          </a:stretch>
        </p:blipFill>
        <p:spPr>
          <a:xfrm>
            <a:off x="2024227" y="1210865"/>
            <a:ext cx="7894090" cy="4436270"/>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775504" y="640556"/>
            <a:ext cx="10799180" cy="433387"/>
          </a:xfrm>
          <a:solidFill>
            <a:srgbClr val="FF7C80"/>
          </a:solidFill>
        </p:spPr>
        <p:txBody>
          <a:bodyPr>
            <a:normAutofit fontScale="90000"/>
          </a:bodyPr>
          <a:lstStyle/>
          <a:p>
            <a:r>
              <a:rPr lang="en-US" b="1" dirty="0"/>
              <a:t>UFS INVENTORY TRANSFER MODULE</a:t>
            </a:r>
          </a:p>
        </p:txBody>
      </p:sp>
      <p:cxnSp>
        <p:nvCxnSpPr>
          <p:cNvPr id="11" name="Straight Arrow Connector 10">
            <a:extLst>
              <a:ext uri="{FF2B5EF4-FFF2-40B4-BE49-F238E27FC236}">
                <a16:creationId xmlns:a16="http://schemas.microsoft.com/office/drawing/2014/main" id="{E37A9FB2-1473-4E44-9408-F4AA81E72E0C}"/>
              </a:ext>
            </a:extLst>
          </p:cNvPr>
          <p:cNvCxnSpPr>
            <a:cxnSpLocks/>
          </p:cNvCxnSpPr>
          <p:nvPr/>
        </p:nvCxnSpPr>
        <p:spPr>
          <a:xfrm flipV="1">
            <a:off x="2143955" y="2179196"/>
            <a:ext cx="2140889" cy="5188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2FA26CA-7B4E-4736-A225-F320E7FCE12D}"/>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114531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625033" y="390315"/>
            <a:ext cx="11100121" cy="433387"/>
          </a:xfrm>
          <a:solidFill>
            <a:srgbClr val="FF7C80"/>
          </a:solidFill>
        </p:spPr>
        <p:txBody>
          <a:bodyPr>
            <a:normAutofit fontScale="90000"/>
          </a:bodyPr>
          <a:lstStyle/>
          <a:p>
            <a:r>
              <a:rPr lang="en-US" b="1" dirty="0"/>
              <a:t>INVENTORY TRANSFER OPTION</a:t>
            </a:r>
          </a:p>
        </p:txBody>
      </p:sp>
      <p:pic>
        <p:nvPicPr>
          <p:cNvPr id="4" name="Picture 3">
            <a:extLst>
              <a:ext uri="{FF2B5EF4-FFF2-40B4-BE49-F238E27FC236}">
                <a16:creationId xmlns:a16="http://schemas.microsoft.com/office/drawing/2014/main" id="{26EF7BE8-FA5C-492F-A869-302795030A99}"/>
              </a:ext>
            </a:extLst>
          </p:cNvPr>
          <p:cNvPicPr>
            <a:picLocks noChangeAspect="1"/>
          </p:cNvPicPr>
          <p:nvPr/>
        </p:nvPicPr>
        <p:blipFill>
          <a:blip r:embed="rId2"/>
          <a:stretch>
            <a:fillRect/>
          </a:stretch>
        </p:blipFill>
        <p:spPr>
          <a:xfrm>
            <a:off x="2001078" y="1764506"/>
            <a:ext cx="8004570" cy="3340895"/>
          </a:xfrm>
          <a:prstGeom prst="rect">
            <a:avLst/>
          </a:prstGeom>
        </p:spPr>
      </p:pic>
      <p:sp>
        <p:nvSpPr>
          <p:cNvPr id="5" name="Footer Placeholder 4">
            <a:extLst>
              <a:ext uri="{FF2B5EF4-FFF2-40B4-BE49-F238E27FC236}">
                <a16:creationId xmlns:a16="http://schemas.microsoft.com/office/drawing/2014/main" id="{161F85C6-9D73-4D30-88B7-67AFC62C50C1}"/>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297071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590309" y="317767"/>
            <a:ext cx="10949650" cy="433387"/>
          </a:xfrm>
          <a:solidFill>
            <a:srgbClr val="FF7C80"/>
          </a:solidFill>
        </p:spPr>
        <p:txBody>
          <a:bodyPr>
            <a:normAutofit fontScale="90000"/>
          </a:bodyPr>
          <a:lstStyle/>
          <a:p>
            <a:r>
              <a:rPr lang="en-US" b="1" dirty="0"/>
              <a:t>Inventory Transfers by “Account”</a:t>
            </a:r>
          </a:p>
        </p:txBody>
      </p:sp>
      <p:pic>
        <p:nvPicPr>
          <p:cNvPr id="5" name="Picture 4">
            <a:extLst>
              <a:ext uri="{FF2B5EF4-FFF2-40B4-BE49-F238E27FC236}">
                <a16:creationId xmlns:a16="http://schemas.microsoft.com/office/drawing/2014/main" id="{3DF53B64-0460-480E-A864-B7DB1987B9DA}"/>
              </a:ext>
            </a:extLst>
          </p:cNvPr>
          <p:cNvPicPr>
            <a:picLocks noChangeAspect="1"/>
          </p:cNvPicPr>
          <p:nvPr/>
        </p:nvPicPr>
        <p:blipFill>
          <a:blip r:embed="rId2"/>
          <a:stretch>
            <a:fillRect/>
          </a:stretch>
        </p:blipFill>
        <p:spPr>
          <a:xfrm>
            <a:off x="2041936" y="1382793"/>
            <a:ext cx="8046395" cy="4092414"/>
          </a:xfrm>
          <a:prstGeom prst="rect">
            <a:avLst/>
          </a:prstGeom>
        </p:spPr>
      </p:pic>
      <p:sp>
        <p:nvSpPr>
          <p:cNvPr id="4" name="Footer Placeholder 3">
            <a:extLst>
              <a:ext uri="{FF2B5EF4-FFF2-40B4-BE49-F238E27FC236}">
                <a16:creationId xmlns:a16="http://schemas.microsoft.com/office/drawing/2014/main" id="{3B5C0DBF-6EBF-44AE-92AA-3BD7BA709F62}"/>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205502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5AA896-F3D2-41FC-BCD0-BA27EDA0CC8C}"/>
              </a:ext>
            </a:extLst>
          </p:cNvPr>
          <p:cNvPicPr>
            <a:picLocks noChangeAspect="1"/>
          </p:cNvPicPr>
          <p:nvPr/>
        </p:nvPicPr>
        <p:blipFill>
          <a:blip r:embed="rId2"/>
          <a:stretch>
            <a:fillRect/>
          </a:stretch>
        </p:blipFill>
        <p:spPr>
          <a:xfrm>
            <a:off x="1979760" y="1475852"/>
            <a:ext cx="8070638" cy="3780457"/>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578734" y="429719"/>
            <a:ext cx="11053823" cy="433387"/>
          </a:xfrm>
          <a:solidFill>
            <a:srgbClr val="FF7C80"/>
          </a:solidFill>
        </p:spPr>
        <p:txBody>
          <a:bodyPr>
            <a:normAutofit fontScale="90000"/>
          </a:bodyPr>
          <a:lstStyle/>
          <a:p>
            <a:r>
              <a:rPr lang="en-US" b="1" dirty="0"/>
              <a:t>Inventory Transfers by “Item”</a:t>
            </a:r>
          </a:p>
        </p:txBody>
      </p:sp>
      <p:sp>
        <p:nvSpPr>
          <p:cNvPr id="5" name="Rectangle: Rounded Corners 4">
            <a:extLst>
              <a:ext uri="{FF2B5EF4-FFF2-40B4-BE49-F238E27FC236}">
                <a16:creationId xmlns:a16="http://schemas.microsoft.com/office/drawing/2014/main" id="{6D2E3DB4-2F55-4C4D-BE01-7F916466CACA}"/>
              </a:ext>
            </a:extLst>
          </p:cNvPr>
          <p:cNvSpPr/>
          <p:nvPr/>
        </p:nvSpPr>
        <p:spPr>
          <a:xfrm>
            <a:off x="2630805" y="5256309"/>
            <a:ext cx="6768548" cy="3458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dirty="0">
                <a:solidFill>
                  <a:srgbClr val="002060"/>
                </a:solidFill>
                <a:latin typeface="Calibri" panose="020F0502020204030204"/>
              </a:rPr>
              <a:t>“ROUTE NUMBER” used by Vending Units only</a:t>
            </a:r>
          </a:p>
        </p:txBody>
      </p:sp>
      <p:sp>
        <p:nvSpPr>
          <p:cNvPr id="4" name="Footer Placeholder 3">
            <a:extLst>
              <a:ext uri="{FF2B5EF4-FFF2-40B4-BE49-F238E27FC236}">
                <a16:creationId xmlns:a16="http://schemas.microsoft.com/office/drawing/2014/main" id="{34BBDCAE-B630-4DDC-BEF3-76043EEE1B2E}"/>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33232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520861" y="387304"/>
            <a:ext cx="11019098" cy="433387"/>
          </a:xfrm>
          <a:solidFill>
            <a:srgbClr val="FF7C80"/>
          </a:solidFill>
        </p:spPr>
        <p:txBody>
          <a:bodyPr>
            <a:normAutofit fontScale="90000"/>
          </a:bodyPr>
          <a:lstStyle/>
          <a:p>
            <a:r>
              <a:rPr lang="en-US" b="1" dirty="0"/>
              <a:t>JE Submission &amp; Confirmation receipt</a:t>
            </a:r>
          </a:p>
        </p:txBody>
      </p:sp>
      <p:pic>
        <p:nvPicPr>
          <p:cNvPr id="5" name="Picture 4">
            <a:extLst>
              <a:ext uri="{FF2B5EF4-FFF2-40B4-BE49-F238E27FC236}">
                <a16:creationId xmlns:a16="http://schemas.microsoft.com/office/drawing/2014/main" id="{10A45BAA-8D99-4743-B552-38D18D52209B}"/>
              </a:ext>
            </a:extLst>
          </p:cNvPr>
          <p:cNvPicPr>
            <a:picLocks noChangeAspect="1"/>
          </p:cNvPicPr>
          <p:nvPr/>
        </p:nvPicPr>
        <p:blipFill>
          <a:blip r:embed="rId3"/>
          <a:stretch>
            <a:fillRect/>
          </a:stretch>
        </p:blipFill>
        <p:spPr>
          <a:xfrm>
            <a:off x="2220162" y="1605033"/>
            <a:ext cx="7751675" cy="3593343"/>
          </a:xfrm>
          <a:prstGeom prst="rect">
            <a:avLst/>
          </a:prstGeom>
        </p:spPr>
      </p:pic>
      <p:sp>
        <p:nvSpPr>
          <p:cNvPr id="4" name="Footer Placeholder 3">
            <a:extLst>
              <a:ext uri="{FF2B5EF4-FFF2-40B4-BE49-F238E27FC236}">
                <a16:creationId xmlns:a16="http://schemas.microsoft.com/office/drawing/2014/main" id="{FB413B83-3D87-4ACE-A204-9982BD3CDF46}"/>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409075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236490-16C5-4BF2-B7C2-EE582A169FF6}"/>
              </a:ext>
            </a:extLst>
          </p:cNvPr>
          <p:cNvPicPr>
            <a:picLocks noChangeAspect="1"/>
          </p:cNvPicPr>
          <p:nvPr/>
        </p:nvPicPr>
        <p:blipFill>
          <a:blip r:embed="rId2"/>
          <a:stretch>
            <a:fillRect/>
          </a:stretch>
        </p:blipFill>
        <p:spPr>
          <a:xfrm>
            <a:off x="2005485" y="1526533"/>
            <a:ext cx="8038272" cy="4213067"/>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497710" y="387870"/>
            <a:ext cx="11053823" cy="433387"/>
          </a:xfrm>
          <a:solidFill>
            <a:srgbClr val="FF7C80"/>
          </a:solidFill>
        </p:spPr>
        <p:txBody>
          <a:bodyPr>
            <a:normAutofit fontScale="90000"/>
          </a:bodyPr>
          <a:lstStyle/>
          <a:p>
            <a:r>
              <a:rPr lang="en-US" b="1" dirty="0"/>
              <a:t>JE Details</a:t>
            </a:r>
          </a:p>
        </p:txBody>
      </p:sp>
      <p:sp>
        <p:nvSpPr>
          <p:cNvPr id="5" name="Rectangle: Rounded Corners 4">
            <a:extLst>
              <a:ext uri="{FF2B5EF4-FFF2-40B4-BE49-F238E27FC236}">
                <a16:creationId xmlns:a16="http://schemas.microsoft.com/office/drawing/2014/main" id="{110D0073-2E66-454C-8CC0-915F9D6B8AC0}"/>
              </a:ext>
            </a:extLst>
          </p:cNvPr>
          <p:cNvSpPr/>
          <p:nvPr/>
        </p:nvSpPr>
        <p:spPr>
          <a:xfrm>
            <a:off x="3420387" y="4500936"/>
            <a:ext cx="5868062" cy="5903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rgbClr val="002060"/>
                </a:solidFill>
                <a:latin typeface="Calibri" panose="020F0502020204030204"/>
              </a:rPr>
              <a:t>Signed JE and backup details should be held by the Unit for audit review as needed </a:t>
            </a:r>
          </a:p>
        </p:txBody>
      </p:sp>
      <p:sp>
        <p:nvSpPr>
          <p:cNvPr id="4" name="Footer Placeholder 3">
            <a:extLst>
              <a:ext uri="{FF2B5EF4-FFF2-40B4-BE49-F238E27FC236}">
                <a16:creationId xmlns:a16="http://schemas.microsoft.com/office/drawing/2014/main" id="{1BB8A0E0-3026-49ED-8C9C-28A2439E6B0B}"/>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369044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F759-CCC3-433A-AFC6-6AA0F83822DC}"/>
              </a:ext>
            </a:extLst>
          </p:cNvPr>
          <p:cNvSpPr>
            <a:spLocks noGrp="1"/>
          </p:cNvSpPr>
          <p:nvPr>
            <p:ph type="title"/>
          </p:nvPr>
        </p:nvSpPr>
        <p:spPr>
          <a:xfrm>
            <a:off x="659757" y="286268"/>
            <a:ext cx="10891777" cy="683419"/>
          </a:xfrm>
          <a:solidFill>
            <a:srgbClr val="FF7C80"/>
          </a:solidFill>
        </p:spPr>
        <p:txBody>
          <a:bodyPr>
            <a:normAutofit/>
          </a:bodyPr>
          <a:lstStyle/>
          <a:p>
            <a:r>
              <a:rPr lang="en-US" sz="2700" b="1" dirty="0"/>
              <a:t>Month-End Inventory Corrections</a:t>
            </a:r>
          </a:p>
        </p:txBody>
      </p:sp>
      <p:sp>
        <p:nvSpPr>
          <p:cNvPr id="4" name="TextBox 3">
            <a:extLst>
              <a:ext uri="{FF2B5EF4-FFF2-40B4-BE49-F238E27FC236}">
                <a16:creationId xmlns:a16="http://schemas.microsoft.com/office/drawing/2014/main" id="{A0C7F78E-E492-4019-A4B2-13BD442494EB}"/>
              </a:ext>
            </a:extLst>
          </p:cNvPr>
          <p:cNvSpPr txBox="1"/>
          <p:nvPr/>
        </p:nvSpPr>
        <p:spPr>
          <a:xfrm>
            <a:off x="1934765" y="1767006"/>
            <a:ext cx="8322469" cy="3323987"/>
          </a:xfrm>
          <a:prstGeom prst="rect">
            <a:avLst/>
          </a:prstGeom>
          <a:noFill/>
        </p:spPr>
        <p:txBody>
          <a:bodyPr wrap="square" rtlCol="0">
            <a:spAutoFit/>
          </a:bodyPr>
          <a:lstStyle/>
          <a:p>
            <a:pPr marL="342900" indent="-342900" defTabSz="685800">
              <a:buFont typeface="Arial" panose="020B0604020202020204" pitchFamily="34" charset="0"/>
              <a:buChar char="•"/>
              <a:defRPr/>
            </a:pPr>
            <a:r>
              <a:rPr lang="en-US" sz="2100" dirty="0">
                <a:solidFill>
                  <a:prstClr val="black"/>
                </a:solidFill>
                <a:latin typeface="Calibri" panose="020F0502020204030204"/>
              </a:rPr>
              <a:t>See FSS AF TOPIC 821-01: “Transfers Cost &amp; Non-Employee Labor”</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Identifies rules for cost transfers (communication &amp; approval, timing, U2U xfers, Direct vs O/H units, </a:t>
            </a:r>
            <a:r>
              <a:rPr lang="en-US" sz="2100" dirty="0" err="1">
                <a:solidFill>
                  <a:prstClr val="black"/>
                </a:solidFill>
                <a:latin typeface="Calibri" panose="020F0502020204030204"/>
              </a:rPr>
              <a:t>etc</a:t>
            </a:r>
            <a:r>
              <a:rPr lang="en-US" sz="2100" dirty="0">
                <a:solidFill>
                  <a:prstClr val="black"/>
                </a:solidFill>
                <a:latin typeface="Calibri" panose="020F0502020204030204"/>
              </a:rPr>
              <a:t>)</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Excel based form with separate tabs for each area of correction (form includes tabs for other corrections as well)</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Available on </a:t>
            </a:r>
            <a:r>
              <a:rPr lang="en-US" sz="2100" dirty="0" err="1">
                <a:solidFill>
                  <a:prstClr val="black"/>
                </a:solidFill>
                <a:latin typeface="Calibri" panose="020F0502020204030204"/>
              </a:rPr>
              <a:t>SodexoNet</a:t>
            </a:r>
            <a:r>
              <a:rPr lang="en-US" sz="2100" dirty="0">
                <a:solidFill>
                  <a:prstClr val="black"/>
                </a:solidFill>
                <a:latin typeface="Calibri" panose="020F0502020204030204"/>
              </a:rPr>
              <a:t> or from your OA</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Used for correcting month-end balances </a:t>
            </a:r>
            <a:r>
              <a:rPr lang="en-US" sz="2100" b="1" i="1" dirty="0">
                <a:solidFill>
                  <a:prstClr val="black"/>
                </a:solidFill>
                <a:latin typeface="Calibri" panose="020F0502020204030204"/>
              </a:rPr>
              <a:t>only after final transmission </a:t>
            </a:r>
            <a:r>
              <a:rPr lang="en-US" sz="2100" dirty="0">
                <a:solidFill>
                  <a:prstClr val="black"/>
                </a:solidFill>
                <a:latin typeface="Calibri" panose="020F0502020204030204"/>
              </a:rPr>
              <a:t>has been sent into SAP (typically BD+2 or early BD+3)</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Work with OA </a:t>
            </a:r>
            <a:r>
              <a:rPr lang="en-US" sz="2100" dirty="0">
                <a:solidFill>
                  <a:prstClr val="black"/>
                </a:solidFill>
                <a:latin typeface="Calibri" panose="020F0502020204030204"/>
                <a:hlinkClick r:id="rId2"/>
              </a:rPr>
              <a:t>ClientAccounting.NorAm@sodexo.com</a:t>
            </a:r>
            <a:r>
              <a:rPr lang="en-US" sz="2100" dirty="0">
                <a:solidFill>
                  <a:prstClr val="black"/>
                </a:solidFill>
                <a:latin typeface="Calibri" panose="020F0502020204030204"/>
              </a:rPr>
              <a:t> as needed to help with filling out the form if necessary </a:t>
            </a:r>
          </a:p>
        </p:txBody>
      </p:sp>
      <p:sp>
        <p:nvSpPr>
          <p:cNvPr id="5" name="Footer Placeholder 4">
            <a:extLst>
              <a:ext uri="{FF2B5EF4-FFF2-40B4-BE49-F238E27FC236}">
                <a16:creationId xmlns:a16="http://schemas.microsoft.com/office/drawing/2014/main" id="{28DBEF66-A91C-41D2-BD79-71512BC97ACD}"/>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128410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DC8F0AA-1DAD-494F-B8C9-9CBD916474FD}"/>
              </a:ext>
            </a:extLst>
          </p:cNvPr>
          <p:cNvPicPr>
            <a:picLocks noGrp="1" noChangeAspect="1"/>
          </p:cNvPicPr>
          <p:nvPr>
            <p:ph type="pic" sz="quarter" idx="64"/>
          </p:nvPr>
        </p:nvPicPr>
        <p:blipFill>
          <a:blip r:embed="rId3">
            <a:extLst>
              <a:ext uri="{96DAC541-7B7A-43D3-8B79-37D633B846F1}">
                <asvg:svgBlip xmlns:asvg="http://schemas.microsoft.com/office/drawing/2016/SVG/main" r:embed="rId4"/>
              </a:ext>
            </a:extLst>
          </a:blip>
          <a:srcRect/>
          <a:stretch/>
        </p:blipFill>
        <p:spPr>
          <a:xfrm>
            <a:off x="0" y="0"/>
            <a:ext cx="12192000" cy="6858000"/>
          </a:xfrm>
        </p:spPr>
      </p:pic>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42913" y="522514"/>
            <a:ext cx="4979987" cy="5580112"/>
          </a:xfrm>
        </p:spPr>
        <p:txBody>
          <a:bodyPr/>
          <a:lstStyle/>
          <a:p>
            <a:r>
              <a:rPr lang="fr-FR" dirty="0"/>
              <a:t>01</a:t>
            </a:r>
          </a:p>
          <a:p>
            <a:pPr lvl="1"/>
            <a:r>
              <a:rPr lang="fr-FR" dirty="0"/>
              <a:t>Agenda</a:t>
            </a:r>
          </a:p>
          <a:p>
            <a:pPr lvl="2">
              <a:buFont typeface="+mj-lt"/>
              <a:buAutoNum type="arabicPeriod"/>
            </a:pPr>
            <a:r>
              <a:rPr lang="en-US" sz="1400" dirty="0"/>
              <a:t>Safety Moment – Nicholas Flick</a:t>
            </a:r>
          </a:p>
          <a:p>
            <a:pPr lvl="2">
              <a:buFont typeface="+mj-lt"/>
              <a:buAutoNum type="arabicPeriod"/>
            </a:pPr>
            <a:r>
              <a:rPr lang="en-US" sz="1400" dirty="0"/>
              <a:t>Inventory Policy Review – Mark Dobosz</a:t>
            </a:r>
          </a:p>
          <a:p>
            <a:pPr lvl="2">
              <a:buFont typeface="+mj-lt"/>
              <a:buAutoNum type="arabicPeriod"/>
            </a:pPr>
            <a:r>
              <a:rPr lang="en-US" sz="1400" dirty="0"/>
              <a:t>Career Profile – Cindy Scott (Part 2)</a:t>
            </a:r>
          </a:p>
          <a:p>
            <a:pPr lvl="3">
              <a:buFont typeface="+mj-lt"/>
              <a:buAutoNum type="arabicPeriod"/>
            </a:pPr>
            <a:r>
              <a:rPr lang="en-US" sz="1200" dirty="0"/>
              <a:t>Career Path</a:t>
            </a:r>
          </a:p>
          <a:p>
            <a:pPr lvl="3">
              <a:buFont typeface="+mj-lt"/>
              <a:buAutoNum type="arabicPeriod"/>
            </a:pPr>
            <a:r>
              <a:rPr lang="en-US" sz="1200" dirty="0"/>
              <a:t>Running your business as a P&amp;L</a:t>
            </a:r>
          </a:p>
          <a:p>
            <a:pPr lvl="2">
              <a:buFont typeface="+mj-lt"/>
              <a:buAutoNum type="arabicPeriod"/>
            </a:pPr>
            <a:r>
              <a:rPr lang="en-US" sz="1400" dirty="0"/>
              <a:t>Questions</a:t>
            </a: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sp>
        <p:nvSpPr>
          <p:cNvPr id="7" name="Footer Placeholder 6">
            <a:extLst>
              <a:ext uri="{FF2B5EF4-FFF2-40B4-BE49-F238E27FC236}">
                <a16:creationId xmlns:a16="http://schemas.microsoft.com/office/drawing/2014/main" id="{FF4D711F-3514-427A-94AD-E85B65A867ED}"/>
              </a:ext>
            </a:extLst>
          </p:cNvPr>
          <p:cNvSpPr>
            <a:spLocks noGrp="1"/>
          </p:cNvSpPr>
          <p:nvPr>
            <p:ph type="ftr" sz="quarter" idx="67"/>
          </p:nvPr>
        </p:nvSpPr>
        <p:spPr/>
        <p:txBody>
          <a:bodyPr/>
          <a:lstStyle/>
          <a:p>
            <a:r>
              <a:rPr lang="en-US"/>
              <a:t>Unit Controller Call Series - March 2022 - © Sodexo 2022. All rights Reserved</a:t>
            </a:r>
            <a:endParaRPr lang="fr-FR" dirty="0"/>
          </a:p>
        </p:txBody>
      </p:sp>
    </p:spTree>
    <p:extLst>
      <p:ext uri="{BB962C8B-B14F-4D97-AF65-F5344CB8AC3E}">
        <p14:creationId xmlns:p14="http://schemas.microsoft.com/office/powerpoint/2010/main" val="216820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6389-34A7-4D0C-89D0-9F373F93B73A}"/>
              </a:ext>
            </a:extLst>
          </p:cNvPr>
          <p:cNvSpPr>
            <a:spLocks noGrp="1"/>
          </p:cNvSpPr>
          <p:nvPr>
            <p:ph type="title"/>
          </p:nvPr>
        </p:nvSpPr>
        <p:spPr>
          <a:xfrm>
            <a:off x="2416970" y="5472113"/>
            <a:ext cx="7286625" cy="403622"/>
          </a:xfrm>
          <a:solidFill>
            <a:schemeClr val="accent2">
              <a:lumMod val="20000"/>
              <a:lumOff val="80000"/>
            </a:schemeClr>
          </a:solidFill>
        </p:spPr>
        <p:txBody>
          <a:bodyPr>
            <a:normAutofit fontScale="90000"/>
          </a:bodyPr>
          <a:lstStyle/>
          <a:p>
            <a:pPr algn="ctr"/>
            <a:r>
              <a:rPr lang="en-US" sz="2100" dirty="0"/>
              <a:t> </a:t>
            </a:r>
            <a:r>
              <a:rPr lang="en-US" sz="2100" b="1" dirty="0"/>
              <a:t>Std Close Adj Form: SDX Owned Inventory adjustment</a:t>
            </a:r>
            <a:endParaRPr lang="en-US" sz="2100" dirty="0"/>
          </a:p>
        </p:txBody>
      </p:sp>
      <p:pic>
        <p:nvPicPr>
          <p:cNvPr id="3" name="Picture 2">
            <a:extLst>
              <a:ext uri="{FF2B5EF4-FFF2-40B4-BE49-F238E27FC236}">
                <a16:creationId xmlns:a16="http://schemas.microsoft.com/office/drawing/2014/main" id="{59ABCCA4-53D3-430E-8B87-266FDEB8E1B1}"/>
              </a:ext>
            </a:extLst>
          </p:cNvPr>
          <p:cNvPicPr>
            <a:picLocks noChangeAspect="1"/>
          </p:cNvPicPr>
          <p:nvPr/>
        </p:nvPicPr>
        <p:blipFill>
          <a:blip r:embed="rId2"/>
          <a:stretch>
            <a:fillRect/>
          </a:stretch>
        </p:blipFill>
        <p:spPr>
          <a:xfrm>
            <a:off x="1643062" y="1157288"/>
            <a:ext cx="5939832" cy="4186237"/>
          </a:xfrm>
          <a:prstGeom prst="rect">
            <a:avLst/>
          </a:prstGeom>
        </p:spPr>
      </p:pic>
      <p:sp>
        <p:nvSpPr>
          <p:cNvPr id="6" name="TextBox 5">
            <a:extLst>
              <a:ext uri="{FF2B5EF4-FFF2-40B4-BE49-F238E27FC236}">
                <a16:creationId xmlns:a16="http://schemas.microsoft.com/office/drawing/2014/main" id="{9A3C5F45-EB8B-4661-8BD4-B3C9BCD30E82}"/>
              </a:ext>
            </a:extLst>
          </p:cNvPr>
          <p:cNvSpPr txBox="1"/>
          <p:nvPr/>
        </p:nvSpPr>
        <p:spPr>
          <a:xfrm>
            <a:off x="7970520" y="1018265"/>
            <a:ext cx="2640330" cy="4662815"/>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b="1" dirty="0">
                <a:solidFill>
                  <a:srgbClr val="0070C0"/>
                </a:solidFill>
                <a:latin typeface="Calibri" panose="020F0502020204030204"/>
              </a:rPr>
              <a:t>“Prelim Ending Inv Amount” is the amount shown on Financial reports (DFAV, CCOR, CRED).</a:t>
            </a:r>
          </a:p>
          <a:p>
            <a:pPr defTabSz="685800">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Commodities are also adj for ending inventory amount</a:t>
            </a:r>
          </a:p>
          <a:p>
            <a:pPr defTabSz="685800">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Ensure that all Inventory is costed at latest UFS cost w/o mark-up</a:t>
            </a:r>
          </a:p>
          <a:p>
            <a:pPr marL="214313" indent="-214313" defTabSz="685800">
              <a:buFont typeface="Arial" panose="020B0604020202020204" pitchFamily="34" charset="0"/>
              <a:buChar char="•"/>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Should only be used after last w/e inventory was transmitted</a:t>
            </a:r>
          </a:p>
          <a:p>
            <a:pPr defTabSz="685800">
              <a:defRPr/>
            </a:pPr>
            <a:r>
              <a:rPr lang="en-US" sz="1350" b="1" dirty="0">
                <a:solidFill>
                  <a:srgbClr val="0070C0"/>
                </a:solidFill>
                <a:latin typeface="Calibri" panose="020F0502020204030204"/>
              </a:rPr>
              <a:t>      to SAP</a:t>
            </a:r>
          </a:p>
          <a:p>
            <a:pPr defTabSz="685800">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Example shown is a small sample of the entire Excel file</a:t>
            </a:r>
          </a:p>
          <a:p>
            <a:pPr marL="214313" indent="-214313" defTabSz="685800">
              <a:buFont typeface="Arial" panose="020B0604020202020204" pitchFamily="34" charset="0"/>
              <a:buChar char="•"/>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Back-up for the inventory Xfer or adj should be held at the Unit for future audit as needed</a:t>
            </a:r>
          </a:p>
          <a:p>
            <a:pPr defTabSz="685800">
              <a:defRPr/>
            </a:pPr>
            <a:endParaRPr lang="en-US" sz="1350" b="1" dirty="0">
              <a:solidFill>
                <a:srgbClr val="0070C0"/>
              </a:solidFill>
              <a:latin typeface="Calibri" panose="020F0502020204030204"/>
            </a:endParaRPr>
          </a:p>
        </p:txBody>
      </p:sp>
      <p:sp>
        <p:nvSpPr>
          <p:cNvPr id="5" name="Footer Placeholder 4">
            <a:extLst>
              <a:ext uri="{FF2B5EF4-FFF2-40B4-BE49-F238E27FC236}">
                <a16:creationId xmlns:a16="http://schemas.microsoft.com/office/drawing/2014/main" id="{7DCC72B8-FD03-482E-AB5C-9D84F47A6CF5}"/>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268959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6389-34A7-4D0C-89D0-9F373F93B73A}"/>
              </a:ext>
            </a:extLst>
          </p:cNvPr>
          <p:cNvSpPr>
            <a:spLocks noGrp="1"/>
          </p:cNvSpPr>
          <p:nvPr>
            <p:ph type="title"/>
          </p:nvPr>
        </p:nvSpPr>
        <p:spPr>
          <a:xfrm>
            <a:off x="2452687" y="5740447"/>
            <a:ext cx="7286625" cy="403622"/>
          </a:xfrm>
          <a:solidFill>
            <a:schemeClr val="accent2">
              <a:lumMod val="20000"/>
              <a:lumOff val="80000"/>
            </a:schemeClr>
          </a:solidFill>
        </p:spPr>
        <p:txBody>
          <a:bodyPr>
            <a:normAutofit fontScale="90000"/>
          </a:bodyPr>
          <a:lstStyle/>
          <a:p>
            <a:pPr algn="ctr"/>
            <a:r>
              <a:rPr lang="en-US" sz="2100" dirty="0"/>
              <a:t> </a:t>
            </a:r>
            <a:r>
              <a:rPr lang="en-US" sz="2100" b="1" dirty="0"/>
              <a:t>Std Close Adj Form: CLIENT Owned Inventory Adjustment</a:t>
            </a:r>
            <a:endParaRPr lang="en-US" sz="2100" dirty="0"/>
          </a:p>
        </p:txBody>
      </p:sp>
      <p:pic>
        <p:nvPicPr>
          <p:cNvPr id="5" name="Picture 4">
            <a:extLst>
              <a:ext uri="{FF2B5EF4-FFF2-40B4-BE49-F238E27FC236}">
                <a16:creationId xmlns:a16="http://schemas.microsoft.com/office/drawing/2014/main" id="{D90DA05D-7BD6-4BBB-A35D-41F73E942EC4}"/>
              </a:ext>
            </a:extLst>
          </p:cNvPr>
          <p:cNvPicPr>
            <a:picLocks noChangeAspect="1"/>
          </p:cNvPicPr>
          <p:nvPr/>
        </p:nvPicPr>
        <p:blipFill>
          <a:blip r:embed="rId2"/>
          <a:stretch>
            <a:fillRect/>
          </a:stretch>
        </p:blipFill>
        <p:spPr>
          <a:xfrm>
            <a:off x="4141968" y="1126331"/>
            <a:ext cx="6406970" cy="4217194"/>
          </a:xfrm>
          <a:prstGeom prst="rect">
            <a:avLst/>
          </a:prstGeom>
        </p:spPr>
      </p:pic>
      <p:sp>
        <p:nvSpPr>
          <p:cNvPr id="4" name="TextBox 3">
            <a:extLst>
              <a:ext uri="{FF2B5EF4-FFF2-40B4-BE49-F238E27FC236}">
                <a16:creationId xmlns:a16="http://schemas.microsoft.com/office/drawing/2014/main" id="{82E74D86-FDA6-46B1-A312-9D91D774D8C0}"/>
              </a:ext>
            </a:extLst>
          </p:cNvPr>
          <p:cNvSpPr txBox="1"/>
          <p:nvPr/>
        </p:nvSpPr>
        <p:spPr>
          <a:xfrm>
            <a:off x="1750614" y="1126332"/>
            <a:ext cx="2182633" cy="4662815"/>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b="1" dirty="0">
                <a:solidFill>
                  <a:srgbClr val="002060"/>
                </a:solidFill>
                <a:latin typeface="Calibri" panose="020F0502020204030204"/>
              </a:rPr>
              <a:t>Cannot Xfer Commodity inventory from 1 cost center to another.</a:t>
            </a:r>
          </a:p>
          <a:p>
            <a:pPr marL="214313" indent="-214313" defTabSz="685800">
              <a:buFont typeface="Arial" panose="020B0604020202020204" pitchFamily="34" charset="0"/>
              <a:buChar char="•"/>
              <a:defRPr/>
            </a:pPr>
            <a:endParaRPr lang="en-US" sz="1350" b="1" dirty="0">
              <a:solidFill>
                <a:srgbClr val="00206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2060"/>
                </a:solidFill>
                <a:latin typeface="Calibri" panose="020F0502020204030204"/>
              </a:rPr>
              <a:t>Unlike </a:t>
            </a:r>
            <a:r>
              <a:rPr lang="en-US" sz="1350" b="1" dirty="0" err="1">
                <a:solidFill>
                  <a:srgbClr val="002060"/>
                </a:solidFill>
                <a:latin typeface="Calibri" panose="020F0502020204030204"/>
              </a:rPr>
              <a:t>Sdx</a:t>
            </a:r>
            <a:r>
              <a:rPr lang="en-US" sz="1350" b="1" dirty="0">
                <a:solidFill>
                  <a:srgbClr val="002060"/>
                </a:solidFill>
                <a:latin typeface="Calibri" panose="020F0502020204030204"/>
              </a:rPr>
              <a:t> owned inv, this tab corrects the reported “variance” in GL accounts from P-A to P-B</a:t>
            </a:r>
          </a:p>
          <a:p>
            <a:pPr marL="214313" indent="-214313" defTabSz="685800">
              <a:buFont typeface="Arial" panose="020B0604020202020204" pitchFamily="34" charset="0"/>
              <a:buChar char="•"/>
              <a:defRPr/>
            </a:pPr>
            <a:endParaRPr lang="en-US" sz="1350" b="1" dirty="0">
              <a:solidFill>
                <a:srgbClr val="00206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2060"/>
                </a:solidFill>
                <a:latin typeface="Calibri" panose="020F0502020204030204"/>
              </a:rPr>
              <a:t>Form to be used only after final inventory transmission sent in SAP</a:t>
            </a:r>
          </a:p>
          <a:p>
            <a:pPr marL="214313" indent="-214313" defTabSz="685800">
              <a:buFont typeface="Arial" panose="020B0604020202020204" pitchFamily="34" charset="0"/>
              <a:buChar char="•"/>
              <a:defRPr/>
            </a:pPr>
            <a:endParaRPr lang="en-US" sz="1350" b="1" dirty="0">
              <a:solidFill>
                <a:srgbClr val="00206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2060"/>
                </a:solidFill>
                <a:latin typeface="Calibri" panose="020F0502020204030204"/>
              </a:rPr>
              <a:t>All Back-up details are to be kept by the Unit to support audits as needed</a:t>
            </a:r>
          </a:p>
          <a:p>
            <a:pPr marL="214313" indent="-214313" defTabSz="685800">
              <a:buFont typeface="Arial" panose="020B0604020202020204" pitchFamily="34" charset="0"/>
              <a:buChar char="•"/>
              <a:defRPr/>
            </a:pPr>
            <a:endParaRPr lang="en-US" sz="1350" b="1" dirty="0">
              <a:solidFill>
                <a:srgbClr val="00206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2060"/>
                </a:solidFill>
                <a:latin typeface="Calibri" panose="020F0502020204030204"/>
              </a:rPr>
              <a:t>Example shown is a small example of the full form</a:t>
            </a:r>
          </a:p>
        </p:txBody>
      </p:sp>
      <p:sp>
        <p:nvSpPr>
          <p:cNvPr id="6" name="Footer Placeholder 5">
            <a:extLst>
              <a:ext uri="{FF2B5EF4-FFF2-40B4-BE49-F238E27FC236}">
                <a16:creationId xmlns:a16="http://schemas.microsoft.com/office/drawing/2014/main" id="{3C7842B5-42D9-4460-8BBB-7FA3812EB1E4}"/>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412778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7DB8-FBF1-4160-8FFA-38C1FF35D515}"/>
              </a:ext>
            </a:extLst>
          </p:cNvPr>
          <p:cNvSpPr>
            <a:spLocks noGrp="1"/>
          </p:cNvSpPr>
          <p:nvPr>
            <p:ph type="title"/>
          </p:nvPr>
        </p:nvSpPr>
        <p:spPr/>
        <p:txBody>
          <a:bodyPr/>
          <a:lstStyle/>
          <a:p>
            <a:r>
              <a:rPr lang="en-US" dirty="0"/>
              <a:t>Inventory Trend Analysis – Accessing the Enterprise Tool</a:t>
            </a:r>
          </a:p>
        </p:txBody>
      </p:sp>
      <p:sp>
        <p:nvSpPr>
          <p:cNvPr id="6" name="TextBox 5">
            <a:extLst>
              <a:ext uri="{FF2B5EF4-FFF2-40B4-BE49-F238E27FC236}">
                <a16:creationId xmlns:a16="http://schemas.microsoft.com/office/drawing/2014/main" id="{AECAC4E2-C57B-454F-B49A-BA923D9FDDCD}"/>
              </a:ext>
            </a:extLst>
          </p:cNvPr>
          <p:cNvSpPr txBox="1"/>
          <p:nvPr/>
        </p:nvSpPr>
        <p:spPr>
          <a:xfrm>
            <a:off x="1971675" y="1295400"/>
            <a:ext cx="8248650" cy="2646878"/>
          </a:xfrm>
          <a:prstGeom prst="rect">
            <a:avLst/>
          </a:prstGeom>
          <a:noFill/>
        </p:spPr>
        <p:txBody>
          <a:bodyPr wrap="square" rtlCol="0">
            <a:spAutoFit/>
          </a:bodyPr>
          <a:lstStyle/>
          <a:p>
            <a:pPr defTabSz="914400" fontAlgn="base">
              <a:spcBef>
                <a:spcPct val="0"/>
              </a:spcBef>
              <a:spcAft>
                <a:spcPct val="0"/>
              </a:spcAft>
            </a:pPr>
            <a:r>
              <a:rPr lang="en-US" sz="2000" b="1" dirty="0">
                <a:solidFill>
                  <a:srgbClr val="0070C0"/>
                </a:solidFill>
                <a:latin typeface="Arial" charset="0"/>
              </a:rPr>
              <a:t>GIA observation: Sites reporting inventory values without review of results or trends:</a:t>
            </a:r>
          </a:p>
          <a:p>
            <a:pPr defTabSz="914400" fontAlgn="base">
              <a:spcBef>
                <a:spcPct val="0"/>
              </a:spcBef>
              <a:spcAft>
                <a:spcPct val="0"/>
              </a:spcAft>
            </a:pPr>
            <a:endParaRPr lang="en-US" sz="1800" b="1" dirty="0">
              <a:solidFill>
                <a:srgbClr val="000000"/>
              </a:solidFill>
              <a:latin typeface="Arial" charset="0"/>
            </a:endParaRPr>
          </a:p>
          <a:p>
            <a:pPr marL="285750" indent="-285750" defTabSz="914400" fontAlgn="base">
              <a:spcBef>
                <a:spcPct val="0"/>
              </a:spcBef>
              <a:spcAft>
                <a:spcPct val="0"/>
              </a:spcAft>
              <a:buFont typeface="Wingdings" panose="05000000000000000000" pitchFamily="2" charset="2"/>
              <a:buChar char="Ø"/>
            </a:pPr>
            <a:r>
              <a:rPr lang="en-US" sz="1800" b="1" dirty="0" err="1">
                <a:solidFill>
                  <a:srgbClr val="000000"/>
                </a:solidFill>
                <a:latin typeface="Arial" charset="0"/>
              </a:rPr>
              <a:t>SodexoNet</a:t>
            </a:r>
            <a:endParaRPr lang="en-US" sz="1800" b="1" dirty="0">
              <a:solidFill>
                <a:srgbClr val="000000"/>
              </a:solidFill>
              <a:latin typeface="Arial" charset="0"/>
            </a:endParaRPr>
          </a:p>
          <a:p>
            <a:pPr marL="285750" indent="-285750" defTabSz="914400" fontAlgn="base">
              <a:spcBef>
                <a:spcPct val="0"/>
              </a:spcBef>
              <a:spcAft>
                <a:spcPct val="0"/>
              </a:spcAft>
              <a:buFont typeface="Wingdings" panose="05000000000000000000" pitchFamily="2" charset="2"/>
              <a:buChar char="Ø"/>
            </a:pPr>
            <a:r>
              <a:rPr lang="en-US" sz="1800" b="1" dirty="0">
                <a:solidFill>
                  <a:srgbClr val="000000"/>
                </a:solidFill>
                <a:latin typeface="Arial" charset="0"/>
              </a:rPr>
              <a:t>E=</a:t>
            </a:r>
            <a:r>
              <a:rPr lang="en-US" sz="1800" b="1" dirty="0" err="1">
                <a:solidFill>
                  <a:srgbClr val="000000"/>
                </a:solidFill>
                <a:latin typeface="Arial" charset="0"/>
              </a:rPr>
              <a:t>nterprise</a:t>
            </a:r>
            <a:r>
              <a:rPr lang="en-US" sz="1800" b="1" dirty="0">
                <a:solidFill>
                  <a:srgbClr val="000000"/>
                </a:solidFill>
                <a:latin typeface="Arial" charset="0"/>
              </a:rPr>
              <a:t> Analysis RC (icon – page 2)</a:t>
            </a:r>
          </a:p>
          <a:p>
            <a:pPr marL="285750" indent="-285750" defTabSz="914400" fontAlgn="base">
              <a:spcBef>
                <a:spcPct val="0"/>
              </a:spcBef>
              <a:spcAft>
                <a:spcPct val="0"/>
              </a:spcAft>
              <a:buFont typeface="Wingdings" panose="05000000000000000000" pitchFamily="2" charset="2"/>
              <a:buChar char="Ø"/>
            </a:pPr>
            <a:r>
              <a:rPr lang="en-US" sz="1800" b="1" dirty="0">
                <a:solidFill>
                  <a:srgbClr val="000000"/>
                </a:solidFill>
                <a:latin typeface="Arial" charset="0"/>
              </a:rPr>
              <a:t>Management Reporting &amp; Analysis (Finance Link in Right Hand margin)</a:t>
            </a:r>
          </a:p>
          <a:p>
            <a:pPr marL="285750" indent="-285750" defTabSz="914400" fontAlgn="base">
              <a:spcBef>
                <a:spcPct val="0"/>
              </a:spcBef>
              <a:spcAft>
                <a:spcPct val="0"/>
              </a:spcAft>
              <a:buFont typeface="Wingdings" panose="05000000000000000000" pitchFamily="2" charset="2"/>
              <a:buChar char="Ø"/>
            </a:pPr>
            <a:r>
              <a:rPr lang="en-US" sz="1800" b="1" dirty="0">
                <a:solidFill>
                  <a:srgbClr val="000000"/>
                </a:solidFill>
                <a:latin typeface="Arial" charset="0"/>
              </a:rPr>
              <a:t>Everything E = vision</a:t>
            </a:r>
          </a:p>
          <a:p>
            <a:pPr marL="285750" indent="-285750" defTabSz="914400" fontAlgn="base">
              <a:spcBef>
                <a:spcPct val="0"/>
              </a:spcBef>
              <a:spcAft>
                <a:spcPct val="0"/>
              </a:spcAft>
              <a:buFont typeface="Wingdings" panose="05000000000000000000" pitchFamily="2" charset="2"/>
              <a:buChar char="Ø"/>
            </a:pPr>
            <a:r>
              <a:rPr lang="en-US" sz="1800" b="1" dirty="0">
                <a:solidFill>
                  <a:srgbClr val="000000"/>
                </a:solidFill>
                <a:latin typeface="Arial" charset="0"/>
              </a:rPr>
              <a:t>Access E = Vision</a:t>
            </a:r>
          </a:p>
          <a:p>
            <a:pPr marL="285750" indent="-285750" defTabSz="914400" fontAlgn="base">
              <a:spcBef>
                <a:spcPct val="0"/>
              </a:spcBef>
              <a:spcAft>
                <a:spcPct val="0"/>
              </a:spcAft>
              <a:buFont typeface="Wingdings" panose="05000000000000000000" pitchFamily="2" charset="2"/>
              <a:buChar char="Ø"/>
            </a:pPr>
            <a:r>
              <a:rPr lang="en-US" sz="1800" b="1" dirty="0">
                <a:solidFill>
                  <a:srgbClr val="000000"/>
                </a:solidFill>
                <a:latin typeface="Arial" charset="0"/>
              </a:rPr>
              <a:t>Welcome to E=Vision (see next slide)</a:t>
            </a:r>
          </a:p>
        </p:txBody>
      </p:sp>
      <p:sp>
        <p:nvSpPr>
          <p:cNvPr id="3" name="Footer Placeholder 2">
            <a:extLst>
              <a:ext uri="{FF2B5EF4-FFF2-40B4-BE49-F238E27FC236}">
                <a16:creationId xmlns:a16="http://schemas.microsoft.com/office/drawing/2014/main" id="{44EF6EBD-4ED7-41F2-8D7B-D4DD96B71506}"/>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1376099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186A-7B51-40B5-B951-F1583DB1CA3C}"/>
              </a:ext>
            </a:extLst>
          </p:cNvPr>
          <p:cNvSpPr>
            <a:spLocks noGrp="1"/>
          </p:cNvSpPr>
          <p:nvPr>
            <p:ph type="title"/>
          </p:nvPr>
        </p:nvSpPr>
        <p:spPr/>
        <p:txBody>
          <a:bodyPr/>
          <a:lstStyle/>
          <a:p>
            <a:r>
              <a:rPr lang="en-US" dirty="0"/>
              <a:t>Inventory Trend Analysis (</a:t>
            </a:r>
            <a:r>
              <a:rPr lang="en-US" dirty="0" err="1"/>
              <a:t>con’t</a:t>
            </a:r>
            <a:r>
              <a:rPr lang="en-US" dirty="0"/>
              <a:t>)</a:t>
            </a:r>
          </a:p>
        </p:txBody>
      </p:sp>
      <p:pic>
        <p:nvPicPr>
          <p:cNvPr id="7" name="Picture 6">
            <a:extLst>
              <a:ext uri="{FF2B5EF4-FFF2-40B4-BE49-F238E27FC236}">
                <a16:creationId xmlns:a16="http://schemas.microsoft.com/office/drawing/2014/main" id="{7CBBFC96-67AE-44ED-AF1F-92C6E0AD819D}"/>
              </a:ext>
            </a:extLst>
          </p:cNvPr>
          <p:cNvPicPr>
            <a:picLocks noChangeAspect="1"/>
          </p:cNvPicPr>
          <p:nvPr/>
        </p:nvPicPr>
        <p:blipFill>
          <a:blip r:embed="rId2"/>
          <a:stretch>
            <a:fillRect/>
          </a:stretch>
        </p:blipFill>
        <p:spPr>
          <a:xfrm>
            <a:off x="1938337" y="902933"/>
            <a:ext cx="8315325" cy="5248275"/>
          </a:xfrm>
          <a:prstGeom prst="rect">
            <a:avLst/>
          </a:prstGeom>
        </p:spPr>
      </p:pic>
      <p:sp>
        <p:nvSpPr>
          <p:cNvPr id="8" name="Rectangle: Rounded Corners 7">
            <a:extLst>
              <a:ext uri="{FF2B5EF4-FFF2-40B4-BE49-F238E27FC236}">
                <a16:creationId xmlns:a16="http://schemas.microsoft.com/office/drawing/2014/main" id="{8E7513AF-A938-4B0D-A689-B28008241AF1}"/>
              </a:ext>
            </a:extLst>
          </p:cNvPr>
          <p:cNvSpPr/>
          <p:nvPr/>
        </p:nvSpPr>
        <p:spPr bwMode="auto">
          <a:xfrm>
            <a:off x="3276600" y="6387880"/>
            <a:ext cx="3733800" cy="393920"/>
          </a:xfrm>
          <a:prstGeom prst="round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1800" b="1" dirty="0">
                <a:solidFill>
                  <a:srgbClr val="0070C0"/>
                </a:solidFill>
                <a:latin typeface="Arial" charset="0"/>
              </a:rPr>
              <a:t>Click on “Financial Dashboard”</a:t>
            </a:r>
          </a:p>
        </p:txBody>
      </p:sp>
    </p:spTree>
    <p:extLst>
      <p:ext uri="{BB962C8B-B14F-4D97-AF65-F5344CB8AC3E}">
        <p14:creationId xmlns:p14="http://schemas.microsoft.com/office/powerpoint/2010/main" val="120553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EAB-C50E-4C9E-B1C5-2639D1BC057B}"/>
              </a:ext>
            </a:extLst>
          </p:cNvPr>
          <p:cNvSpPr>
            <a:spLocks noGrp="1"/>
          </p:cNvSpPr>
          <p:nvPr>
            <p:ph type="title"/>
          </p:nvPr>
        </p:nvSpPr>
        <p:spPr>
          <a:xfrm>
            <a:off x="1971675" y="228600"/>
            <a:ext cx="8248650" cy="550508"/>
          </a:xfrm>
        </p:spPr>
        <p:txBody>
          <a:bodyPr/>
          <a:lstStyle/>
          <a:p>
            <a:r>
              <a:rPr lang="en-US" dirty="0"/>
              <a:t>Inventory Trend Analysis (</a:t>
            </a:r>
            <a:r>
              <a:rPr lang="en-US" dirty="0" err="1"/>
              <a:t>con’t</a:t>
            </a:r>
            <a:r>
              <a:rPr lang="en-US" dirty="0"/>
              <a:t>)</a:t>
            </a:r>
          </a:p>
        </p:txBody>
      </p:sp>
      <p:pic>
        <p:nvPicPr>
          <p:cNvPr id="7" name="Picture 6">
            <a:extLst>
              <a:ext uri="{FF2B5EF4-FFF2-40B4-BE49-F238E27FC236}">
                <a16:creationId xmlns:a16="http://schemas.microsoft.com/office/drawing/2014/main" id="{29726593-417B-41DD-9CC4-80074313FAD0}"/>
              </a:ext>
            </a:extLst>
          </p:cNvPr>
          <p:cNvPicPr>
            <a:picLocks noChangeAspect="1"/>
          </p:cNvPicPr>
          <p:nvPr/>
        </p:nvPicPr>
        <p:blipFill>
          <a:blip r:embed="rId2"/>
          <a:stretch>
            <a:fillRect/>
          </a:stretch>
        </p:blipFill>
        <p:spPr>
          <a:xfrm>
            <a:off x="1828800" y="857250"/>
            <a:ext cx="8610600" cy="5143500"/>
          </a:xfrm>
          <a:prstGeom prst="rect">
            <a:avLst/>
          </a:prstGeom>
        </p:spPr>
      </p:pic>
      <p:sp>
        <p:nvSpPr>
          <p:cNvPr id="8" name="Rectangle: Rounded Corners 7">
            <a:extLst>
              <a:ext uri="{FF2B5EF4-FFF2-40B4-BE49-F238E27FC236}">
                <a16:creationId xmlns:a16="http://schemas.microsoft.com/office/drawing/2014/main" id="{2A07A0E5-F9FE-4E79-AA67-EF0E179BD34D}"/>
              </a:ext>
            </a:extLst>
          </p:cNvPr>
          <p:cNvSpPr/>
          <p:nvPr/>
        </p:nvSpPr>
        <p:spPr bwMode="auto">
          <a:xfrm>
            <a:off x="2590800" y="6387880"/>
            <a:ext cx="6324600" cy="393920"/>
          </a:xfrm>
          <a:prstGeom prst="round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1800" b="1" dirty="0">
                <a:solidFill>
                  <a:srgbClr val="0070C0"/>
                </a:solidFill>
                <a:latin typeface="Arial" charset="0"/>
              </a:rPr>
              <a:t>Click on “Inventory” &amp; update hierarchy if needed</a:t>
            </a:r>
          </a:p>
        </p:txBody>
      </p:sp>
    </p:spTree>
    <p:extLst>
      <p:ext uri="{BB962C8B-B14F-4D97-AF65-F5344CB8AC3E}">
        <p14:creationId xmlns:p14="http://schemas.microsoft.com/office/powerpoint/2010/main" val="358898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EAB-C50E-4C9E-B1C5-2639D1BC057B}"/>
              </a:ext>
            </a:extLst>
          </p:cNvPr>
          <p:cNvSpPr>
            <a:spLocks noGrp="1"/>
          </p:cNvSpPr>
          <p:nvPr>
            <p:ph type="title"/>
          </p:nvPr>
        </p:nvSpPr>
        <p:spPr>
          <a:xfrm>
            <a:off x="1971675" y="152400"/>
            <a:ext cx="8248650" cy="550508"/>
          </a:xfrm>
        </p:spPr>
        <p:txBody>
          <a:bodyPr/>
          <a:lstStyle/>
          <a:p>
            <a:r>
              <a:rPr lang="en-US" dirty="0"/>
              <a:t>Inventory Trend </a:t>
            </a:r>
            <a:r>
              <a:rPr lang="en-US" dirty="0" err="1"/>
              <a:t>Alanysis</a:t>
            </a:r>
            <a:r>
              <a:rPr lang="en-US" dirty="0"/>
              <a:t> (</a:t>
            </a:r>
            <a:r>
              <a:rPr lang="en-US" dirty="0" err="1"/>
              <a:t>Con’t</a:t>
            </a:r>
            <a:r>
              <a:rPr lang="en-US" dirty="0"/>
              <a:t>)</a:t>
            </a:r>
          </a:p>
        </p:txBody>
      </p:sp>
      <p:pic>
        <p:nvPicPr>
          <p:cNvPr id="6" name="Picture 5">
            <a:extLst>
              <a:ext uri="{FF2B5EF4-FFF2-40B4-BE49-F238E27FC236}">
                <a16:creationId xmlns:a16="http://schemas.microsoft.com/office/drawing/2014/main" id="{DC92C5D4-811C-40DA-B265-0A76156F6F1D}"/>
              </a:ext>
            </a:extLst>
          </p:cNvPr>
          <p:cNvPicPr>
            <a:picLocks noChangeAspect="1"/>
          </p:cNvPicPr>
          <p:nvPr/>
        </p:nvPicPr>
        <p:blipFill>
          <a:blip r:embed="rId2"/>
          <a:stretch>
            <a:fillRect/>
          </a:stretch>
        </p:blipFill>
        <p:spPr>
          <a:xfrm>
            <a:off x="1959291" y="857250"/>
            <a:ext cx="8403910" cy="5391150"/>
          </a:xfrm>
          <a:prstGeom prst="rect">
            <a:avLst/>
          </a:prstGeom>
        </p:spPr>
      </p:pic>
    </p:spTree>
    <p:extLst>
      <p:ext uri="{BB962C8B-B14F-4D97-AF65-F5344CB8AC3E}">
        <p14:creationId xmlns:p14="http://schemas.microsoft.com/office/powerpoint/2010/main" val="2802945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2050" name="Picture 2" descr="C:\Users\Ydaloise\AppData\Local\Microsoft\Windows\Temporary Internet Files\Content.IE5\O8A0BS2W\question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5257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6A605F5F-9CF2-4E03-882C-E6BBB35D3DC1}"/>
              </a:ext>
            </a:extLst>
          </p:cNvPr>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735987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space réservé pour une image  69">
            <a:extLst>
              <a:ext uri="{FF2B5EF4-FFF2-40B4-BE49-F238E27FC236}">
                <a16:creationId xmlns:a16="http://schemas.microsoft.com/office/drawing/2014/main" id="{7D14EC65-CCC4-45E8-9ED6-778E65168A2B}"/>
              </a:ext>
            </a:extLst>
          </p:cNvPr>
          <p:cNvSpPr>
            <a:spLocks noGrp="1"/>
          </p:cNvSpPr>
          <p:nvPr>
            <p:ph type="pic" sz="quarter" idx="64"/>
          </p:nvPr>
        </p:nvSpPr>
        <p:spPr/>
      </p:sp>
      <p:sp>
        <p:nvSpPr>
          <p:cNvPr id="63" name="Espace réservé du texte 62">
            <a:extLst>
              <a:ext uri="{FF2B5EF4-FFF2-40B4-BE49-F238E27FC236}">
                <a16:creationId xmlns:a16="http://schemas.microsoft.com/office/drawing/2014/main" id="{21E63793-B9A3-4F6A-B924-E8C0E78C11C0}"/>
              </a:ext>
            </a:extLst>
          </p:cNvPr>
          <p:cNvSpPr>
            <a:spLocks noGrp="1"/>
          </p:cNvSpPr>
          <p:nvPr>
            <p:ph type="body" sz="quarter" idx="65"/>
          </p:nvPr>
        </p:nvSpPr>
        <p:spPr>
          <a:xfrm>
            <a:off x="442913" y="522514"/>
            <a:ext cx="8101012" cy="4792694"/>
          </a:xfrm>
        </p:spPr>
        <p:txBody>
          <a:bodyPr/>
          <a:lstStyle/>
          <a:p>
            <a:r>
              <a:rPr lang="fr-FR" dirty="0"/>
              <a:t>04</a:t>
            </a:r>
          </a:p>
          <a:p>
            <a:pPr lvl="1"/>
            <a:r>
              <a:rPr lang="da-DK" dirty="0"/>
              <a:t>Career Profile – Cindy Scott</a:t>
            </a:r>
          </a:p>
          <a:p>
            <a:pPr lvl="1"/>
            <a:r>
              <a:rPr lang="da-DK" dirty="0"/>
              <a:t>VP Noram Finance, Seniors</a:t>
            </a:r>
            <a:endParaRPr lang="fr-FR" dirty="0"/>
          </a:p>
        </p:txBody>
      </p:sp>
      <p:sp>
        <p:nvSpPr>
          <p:cNvPr id="67" name="Espace réservé du texte 66">
            <a:extLst>
              <a:ext uri="{FF2B5EF4-FFF2-40B4-BE49-F238E27FC236}">
                <a16:creationId xmlns:a16="http://schemas.microsoft.com/office/drawing/2014/main" id="{ED99FEE4-F056-46C5-98E6-1942CE149C27}"/>
              </a:ext>
            </a:extLst>
          </p:cNvPr>
          <p:cNvSpPr>
            <a:spLocks noGrp="1"/>
          </p:cNvSpPr>
          <p:nvPr>
            <p:ph type="body" sz="quarter" idx="60"/>
          </p:nvPr>
        </p:nvSpPr>
        <p:spPr/>
        <p:txBody>
          <a:bodyPr/>
          <a:lstStyle/>
          <a:p>
            <a:endParaRPr lang="fr-FR"/>
          </a:p>
        </p:txBody>
      </p:sp>
      <p:sp>
        <p:nvSpPr>
          <p:cNvPr id="68" name="Espace réservé du texte 67">
            <a:extLst>
              <a:ext uri="{FF2B5EF4-FFF2-40B4-BE49-F238E27FC236}">
                <a16:creationId xmlns:a16="http://schemas.microsoft.com/office/drawing/2014/main" id="{A0C684B4-DD82-40F0-B927-D36B313515C3}"/>
              </a:ext>
            </a:extLst>
          </p:cNvPr>
          <p:cNvSpPr>
            <a:spLocks noGrp="1"/>
          </p:cNvSpPr>
          <p:nvPr>
            <p:ph type="body" sz="quarter" idx="62"/>
          </p:nvPr>
        </p:nvSpPr>
        <p:spPr/>
        <p:txBody>
          <a:bodyPr/>
          <a:lstStyle/>
          <a:p>
            <a:endParaRPr lang="fr-FR"/>
          </a:p>
        </p:txBody>
      </p:sp>
      <p:sp>
        <p:nvSpPr>
          <p:cNvPr id="69" name="Espace réservé du texte 68">
            <a:extLst>
              <a:ext uri="{FF2B5EF4-FFF2-40B4-BE49-F238E27FC236}">
                <a16:creationId xmlns:a16="http://schemas.microsoft.com/office/drawing/2014/main" id="{412E35C2-C6EB-4AD8-94CF-B6910D9641C0}"/>
              </a:ext>
            </a:extLst>
          </p:cNvPr>
          <p:cNvSpPr>
            <a:spLocks noGrp="1"/>
          </p:cNvSpPr>
          <p:nvPr>
            <p:ph type="body" sz="quarter" idx="63"/>
          </p:nvPr>
        </p:nvSpPr>
        <p:spPr/>
        <p:txBody>
          <a:bodyPr/>
          <a:lstStyle/>
          <a:p>
            <a:endParaRPr lang="fr-FR"/>
          </a:p>
        </p:txBody>
      </p:sp>
      <p:sp>
        <p:nvSpPr>
          <p:cNvPr id="2" name="Footer Placeholder 1">
            <a:extLst>
              <a:ext uri="{FF2B5EF4-FFF2-40B4-BE49-F238E27FC236}">
                <a16:creationId xmlns:a16="http://schemas.microsoft.com/office/drawing/2014/main" id="{01500E32-DC79-460F-B785-8C2A85591A98}"/>
              </a:ext>
            </a:extLst>
          </p:cNvPr>
          <p:cNvSpPr>
            <a:spLocks noGrp="1"/>
          </p:cNvSpPr>
          <p:nvPr>
            <p:ph type="ftr" sz="quarter" idx="66"/>
          </p:nvPr>
        </p:nvSpPr>
        <p:spPr/>
        <p:txBody>
          <a:bodyPr/>
          <a:lstStyle/>
          <a:p>
            <a:r>
              <a:rPr lang="en-US"/>
              <a:t>Unit Controller Call Series - March 2022 - © Sodexo 2022. All rights Reserved</a:t>
            </a:r>
            <a:endParaRPr lang="fr-FR" dirty="0"/>
          </a:p>
        </p:txBody>
      </p:sp>
    </p:spTree>
    <p:extLst>
      <p:ext uri="{BB962C8B-B14F-4D97-AF65-F5344CB8AC3E}">
        <p14:creationId xmlns:p14="http://schemas.microsoft.com/office/powerpoint/2010/main" val="220828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48C0FFC9-EFD7-4D44-ACD1-8BA629B85A19}"/>
              </a:ext>
            </a:extLst>
          </p:cNvPr>
          <p:cNvSpPr>
            <a:spLocks noGrp="1"/>
          </p:cNvSpPr>
          <p:nvPr>
            <p:ph type="subTitle" idx="1"/>
          </p:nvPr>
        </p:nvSpPr>
        <p:spPr>
          <a:xfrm>
            <a:off x="3006756" y="1580342"/>
            <a:ext cx="6056940" cy="5068813"/>
          </a:xfrm>
          <a:noFill/>
        </p:spPr>
        <p:txBody>
          <a:bodyPr>
            <a:normAutofit lnSpcReduction="10000"/>
          </a:bodyPr>
          <a:lstStyle/>
          <a:p>
            <a:pPr marL="342900" indent="-342900">
              <a:buFont typeface="Wingdings" panose="05000000000000000000" pitchFamily="2" charset="2"/>
              <a:buChar char="Ø"/>
            </a:pPr>
            <a:r>
              <a:rPr lang="en-US" sz="2000" dirty="0">
                <a:solidFill>
                  <a:srgbClr val="080808"/>
                </a:solidFill>
              </a:rPr>
              <a:t>Learn as much as you can</a:t>
            </a:r>
          </a:p>
          <a:p>
            <a:pPr marL="342900" indent="-342900">
              <a:buFont typeface="Wingdings" panose="05000000000000000000" pitchFamily="2" charset="2"/>
              <a:buChar char="Ø"/>
            </a:pPr>
            <a:r>
              <a:rPr lang="en-US" sz="2000" dirty="0">
                <a:solidFill>
                  <a:srgbClr val="080808"/>
                </a:solidFill>
              </a:rPr>
              <a:t>Don’t be afraid to step sideways or backwards!</a:t>
            </a:r>
          </a:p>
          <a:p>
            <a:pPr marL="342900" indent="-342900">
              <a:buFont typeface="Wingdings" panose="05000000000000000000" pitchFamily="2" charset="2"/>
              <a:buChar char="Ø"/>
            </a:pPr>
            <a:r>
              <a:rPr lang="en-US" sz="2000" dirty="0">
                <a:solidFill>
                  <a:srgbClr val="080808"/>
                </a:solidFill>
              </a:rPr>
              <a:t>You are the captain of your own ship!</a:t>
            </a:r>
          </a:p>
          <a:p>
            <a:pPr marL="342900" indent="-342900">
              <a:buFont typeface="Wingdings" panose="05000000000000000000" pitchFamily="2" charset="2"/>
              <a:buChar char="Ø"/>
            </a:pPr>
            <a:r>
              <a:rPr lang="en-US" sz="2000" dirty="0">
                <a:solidFill>
                  <a:srgbClr val="080808"/>
                </a:solidFill>
              </a:rPr>
              <a:t>Learn operations, systems, finances!</a:t>
            </a:r>
          </a:p>
          <a:p>
            <a:pPr marL="342900" indent="-342900">
              <a:buFont typeface="Wingdings" panose="05000000000000000000" pitchFamily="2" charset="2"/>
              <a:buChar char="Ø"/>
            </a:pPr>
            <a:r>
              <a:rPr lang="en-US" sz="2000" dirty="0">
                <a:solidFill>
                  <a:srgbClr val="080808"/>
                </a:solidFill>
              </a:rPr>
              <a:t>Contract Management</a:t>
            </a:r>
          </a:p>
          <a:p>
            <a:pPr marL="342900" indent="-342900">
              <a:buFont typeface="Wingdings" panose="05000000000000000000" pitchFamily="2" charset="2"/>
              <a:buChar char="Ø"/>
            </a:pPr>
            <a:r>
              <a:rPr lang="en-US" sz="2000" dirty="0">
                <a:solidFill>
                  <a:srgbClr val="080808"/>
                </a:solidFill>
              </a:rPr>
              <a:t>NETWORK!!!</a:t>
            </a:r>
          </a:p>
          <a:p>
            <a:pPr marL="342900" indent="-342900">
              <a:buFont typeface="Wingdings" panose="05000000000000000000" pitchFamily="2" charset="2"/>
              <a:buChar char="Ø"/>
            </a:pPr>
            <a:r>
              <a:rPr lang="en-US" sz="2000" dirty="0">
                <a:solidFill>
                  <a:srgbClr val="080808"/>
                </a:solidFill>
              </a:rPr>
              <a:t>Volunteer!</a:t>
            </a:r>
          </a:p>
          <a:p>
            <a:pPr marL="342900" indent="-342900">
              <a:buFont typeface="Wingdings" panose="05000000000000000000" pitchFamily="2" charset="2"/>
              <a:buChar char="Ø"/>
            </a:pPr>
            <a:r>
              <a:rPr lang="en-US" sz="2000" dirty="0">
                <a:solidFill>
                  <a:srgbClr val="080808"/>
                </a:solidFill>
              </a:rPr>
              <a:t>Diversity!</a:t>
            </a:r>
          </a:p>
          <a:p>
            <a:pPr marL="342900" indent="-342900">
              <a:buFont typeface="Wingdings" panose="05000000000000000000" pitchFamily="2" charset="2"/>
              <a:buChar char="Ø"/>
            </a:pPr>
            <a:r>
              <a:rPr lang="en-US" sz="2000" dirty="0">
                <a:solidFill>
                  <a:srgbClr val="080808"/>
                </a:solidFill>
              </a:rPr>
              <a:t>Succession Planning!</a:t>
            </a:r>
          </a:p>
          <a:p>
            <a:pPr marL="342900" indent="-342900">
              <a:buFont typeface="Wingdings" panose="05000000000000000000" pitchFamily="2" charset="2"/>
              <a:buChar char="Ø"/>
            </a:pPr>
            <a:r>
              <a:rPr lang="en-US" sz="2000" dirty="0">
                <a:solidFill>
                  <a:srgbClr val="080808"/>
                </a:solidFill>
              </a:rPr>
              <a:t>Listen and learn!</a:t>
            </a:r>
          </a:p>
          <a:p>
            <a:pPr marL="342900" indent="-342900">
              <a:buFont typeface="Wingdings" panose="05000000000000000000" pitchFamily="2" charset="2"/>
              <a:buChar char="Ø"/>
            </a:pPr>
            <a:r>
              <a:rPr lang="en-US" sz="2000" dirty="0">
                <a:solidFill>
                  <a:srgbClr val="080808"/>
                </a:solidFill>
              </a:rPr>
              <a:t>Ask questions</a:t>
            </a:r>
          </a:p>
          <a:p>
            <a:pPr marL="342900" indent="-342900">
              <a:buFont typeface="Wingdings" panose="05000000000000000000" pitchFamily="2" charset="2"/>
              <a:buChar char="Ø"/>
            </a:pPr>
            <a:r>
              <a:rPr lang="en-US" sz="2000" dirty="0">
                <a:solidFill>
                  <a:srgbClr val="080808"/>
                </a:solidFill>
              </a:rPr>
              <a:t>BE BOLD!!!!</a:t>
            </a:r>
          </a:p>
          <a:p>
            <a:pPr marL="342900" indent="-342900">
              <a:buFont typeface="Wingdings" panose="05000000000000000000" pitchFamily="2" charset="2"/>
              <a:buChar char="Ø"/>
            </a:pPr>
            <a:r>
              <a:rPr lang="en-US" sz="2000" dirty="0">
                <a:solidFill>
                  <a:srgbClr val="080808"/>
                </a:solidFill>
              </a:rPr>
              <a:t>What is your passion??? </a:t>
            </a:r>
          </a:p>
          <a:p>
            <a:pPr marL="342900" indent="-342900">
              <a:buFont typeface="Wingdings" panose="05000000000000000000" pitchFamily="2" charset="2"/>
              <a:buChar char="Ø"/>
            </a:pPr>
            <a:endParaRPr lang="en-US" sz="2000" dirty="0">
              <a:solidFill>
                <a:srgbClr val="080808"/>
              </a:solidFill>
            </a:endParaRPr>
          </a:p>
        </p:txBody>
      </p:sp>
      <p:sp>
        <p:nvSpPr>
          <p:cNvPr id="2" name="Title 1">
            <a:extLst>
              <a:ext uri="{FF2B5EF4-FFF2-40B4-BE49-F238E27FC236}">
                <a16:creationId xmlns:a16="http://schemas.microsoft.com/office/drawing/2014/main" id="{E2BD173C-F1B1-4B0D-8F68-F514B3C02D2B}"/>
              </a:ext>
            </a:extLst>
          </p:cNvPr>
          <p:cNvSpPr>
            <a:spLocks noGrp="1"/>
          </p:cNvSpPr>
          <p:nvPr>
            <p:ph type="ctrTitle"/>
          </p:nvPr>
        </p:nvSpPr>
        <p:spPr>
          <a:xfrm>
            <a:off x="-1" y="542925"/>
            <a:ext cx="11858625" cy="654301"/>
          </a:xfrm>
          <a:noFill/>
        </p:spPr>
        <p:txBody>
          <a:bodyPr anchor="ctr">
            <a:normAutofit fontScale="90000"/>
          </a:bodyPr>
          <a:lstStyle/>
          <a:p>
            <a:r>
              <a:rPr lang="en-US" sz="3600" dirty="0">
                <a:solidFill>
                  <a:srgbClr val="080808"/>
                </a:solidFill>
              </a:rPr>
              <a:t>A Career with Sodexo! </a:t>
            </a:r>
            <a:br>
              <a:rPr lang="en-US" sz="3600" dirty="0">
                <a:solidFill>
                  <a:srgbClr val="080808"/>
                </a:solidFill>
              </a:rPr>
            </a:br>
            <a:endParaRPr lang="en-US"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78FE0B7-4BEB-4715-99C3-016BD37B4D6E}"/>
              </a:ext>
            </a:extLst>
          </p:cNvPr>
          <p:cNvSpPr txBox="1"/>
          <p:nvPr/>
        </p:nvSpPr>
        <p:spPr>
          <a:xfrm>
            <a:off x="9906866" y="4680847"/>
            <a:ext cx="19517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Segment Experience – multiple divisions!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01EA078-B313-4777-B908-BF4E12EE26F6}"/>
              </a:ext>
            </a:extLst>
          </p:cNvPr>
          <p:cNvSpPr txBox="1"/>
          <p:nvPr/>
        </p:nvSpPr>
        <p:spPr>
          <a:xfrm>
            <a:off x="10515600" y="814388"/>
            <a:ext cx="1676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 Positions</a:t>
            </a:r>
          </a:p>
        </p:txBody>
      </p:sp>
      <p:sp>
        <p:nvSpPr>
          <p:cNvPr id="19" name="TextBox 18">
            <a:extLst>
              <a:ext uri="{FF2B5EF4-FFF2-40B4-BE49-F238E27FC236}">
                <a16:creationId xmlns:a16="http://schemas.microsoft.com/office/drawing/2014/main" id="{2939D837-5F21-4DD9-9273-10B50A06D1F4}"/>
              </a:ext>
            </a:extLst>
          </p:cNvPr>
          <p:cNvSpPr txBox="1"/>
          <p:nvPr/>
        </p:nvSpPr>
        <p:spPr>
          <a:xfrm>
            <a:off x="771525" y="2553499"/>
            <a:ext cx="1737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Think  Globally!</a:t>
            </a:r>
          </a:p>
        </p:txBody>
      </p:sp>
      <p:sp>
        <p:nvSpPr>
          <p:cNvPr id="7" name="Footer Placeholder 6">
            <a:extLst>
              <a:ext uri="{FF2B5EF4-FFF2-40B4-BE49-F238E27FC236}">
                <a16:creationId xmlns:a16="http://schemas.microsoft.com/office/drawing/2014/main" id="{73C9F55A-3690-498F-AAB2-6F1CA8CA039D}"/>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871054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512D6ADB-065C-4461-83EF-EC98C7348005}"/>
              </a:ext>
            </a:extLst>
          </p:cNvPr>
          <p:cNvSpPr>
            <a:spLocks noGrp="1"/>
          </p:cNvSpPr>
          <p:nvPr>
            <p:ph type="ctrTitle"/>
          </p:nvPr>
        </p:nvSpPr>
        <p:spPr>
          <a:xfrm>
            <a:off x="640080" y="320040"/>
            <a:ext cx="6692827" cy="3892669"/>
          </a:xfrm>
        </p:spPr>
        <p:txBody>
          <a:bodyPr>
            <a:normAutofit/>
          </a:bodyPr>
          <a:lstStyle/>
          <a:p>
            <a:pPr algn="l"/>
            <a:r>
              <a:rPr lang="en-US" sz="6600" dirty="0"/>
              <a:t>Financial Acumen Training</a:t>
            </a:r>
          </a:p>
        </p:txBody>
      </p:sp>
      <p:sp>
        <p:nvSpPr>
          <p:cNvPr id="3" name="Subtitle 2">
            <a:extLst>
              <a:ext uri="{FF2B5EF4-FFF2-40B4-BE49-F238E27FC236}">
                <a16:creationId xmlns:a16="http://schemas.microsoft.com/office/drawing/2014/main" id="{ECAC9D71-E094-4098-9241-04B2D13BDBB6}"/>
              </a:ext>
            </a:extLst>
          </p:cNvPr>
          <p:cNvSpPr>
            <a:spLocks noGrp="1"/>
          </p:cNvSpPr>
          <p:nvPr>
            <p:ph type="subTitle" idx="1"/>
          </p:nvPr>
        </p:nvSpPr>
        <p:spPr>
          <a:xfrm>
            <a:off x="640080" y="4631161"/>
            <a:ext cx="6692827" cy="1569486"/>
          </a:xfrm>
        </p:spPr>
        <p:txBody>
          <a:bodyPr>
            <a:normAutofit/>
          </a:bodyPr>
          <a:lstStyle/>
          <a:p>
            <a:pPr algn="l"/>
            <a:r>
              <a:rPr lang="en-US" dirty="0"/>
              <a:t>Training Modules</a:t>
            </a:r>
          </a:p>
          <a:p>
            <a:pPr algn="l"/>
            <a:endParaRPr lang="en-US" dirty="0"/>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0D6A062-EDC5-4B2A-8555-9E64CEE61FF1}"/>
              </a:ext>
            </a:extLst>
          </p:cNvPr>
          <p:cNvPicPr>
            <a:picLocks noChangeAspect="1"/>
          </p:cNvPicPr>
          <p:nvPr/>
        </p:nvPicPr>
        <p:blipFill>
          <a:blip r:embed="rId2"/>
          <a:stretch>
            <a:fillRect/>
          </a:stretch>
        </p:blipFill>
        <p:spPr>
          <a:xfrm>
            <a:off x="7781544" y="396865"/>
            <a:ext cx="4087368" cy="5827795"/>
          </a:xfrm>
          <a:prstGeom prst="rect">
            <a:avLst/>
          </a:prstGeom>
        </p:spPr>
      </p:pic>
      <p:pic>
        <p:nvPicPr>
          <p:cNvPr id="6" name="Picture 5">
            <a:extLst>
              <a:ext uri="{FF2B5EF4-FFF2-40B4-BE49-F238E27FC236}">
                <a16:creationId xmlns:a16="http://schemas.microsoft.com/office/drawing/2014/main" id="{2760CDEC-4F86-4787-A830-D397F5EFB95E}"/>
              </a:ext>
            </a:extLst>
          </p:cNvPr>
          <p:cNvPicPr>
            <a:picLocks noChangeAspect="1"/>
          </p:cNvPicPr>
          <p:nvPr/>
        </p:nvPicPr>
        <p:blipFill>
          <a:blip r:embed="rId3"/>
          <a:stretch>
            <a:fillRect/>
          </a:stretch>
        </p:blipFill>
        <p:spPr>
          <a:xfrm>
            <a:off x="740924" y="5523345"/>
            <a:ext cx="3276894" cy="544946"/>
          </a:xfrm>
          <a:prstGeom prst="rect">
            <a:avLst/>
          </a:prstGeom>
        </p:spPr>
      </p:pic>
      <p:sp>
        <p:nvSpPr>
          <p:cNvPr id="7" name="Footer Placeholder 6">
            <a:extLst>
              <a:ext uri="{FF2B5EF4-FFF2-40B4-BE49-F238E27FC236}">
                <a16:creationId xmlns:a16="http://schemas.microsoft.com/office/drawing/2014/main" id="{0153FB9C-90AB-4F1D-959A-F1B51F6FBFF7}"/>
              </a:ext>
            </a:extLst>
          </p:cNvPr>
          <p:cNvSpPr>
            <a:spLocks noGrp="1"/>
          </p:cNvSpPr>
          <p:nvPr>
            <p:ph type="ftr" sz="quarter" idx="11"/>
          </p:nvPr>
        </p:nvSpPr>
        <p:spPr/>
        <p:txBody>
          <a:bodyPr/>
          <a:lstStyle/>
          <a:p>
            <a:r>
              <a:rPr lang="en-US"/>
              <a:t>Unit Controller Call Series - March 2022 - © Sodexo 2022. All rights Reserved</a:t>
            </a:r>
          </a:p>
        </p:txBody>
      </p:sp>
    </p:spTree>
    <p:extLst>
      <p:ext uri="{BB962C8B-B14F-4D97-AF65-F5344CB8AC3E}">
        <p14:creationId xmlns:p14="http://schemas.microsoft.com/office/powerpoint/2010/main" val="371801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C09FB78-A30A-4140-B326-5CEB7491F664}"/>
              </a:ext>
            </a:extLst>
          </p:cNvPr>
          <p:cNvPicPr preferRelativeResize="0">
            <a:picLocks noGrp="1"/>
          </p:cNvPicPr>
          <p:nvPr>
            <p:ph type="pic" sz="quarter" idx="64"/>
          </p:nvPr>
        </p:nvPicPr>
        <p:blipFill>
          <a:blip r:embed="rId3"/>
          <a:srcRect/>
          <a:stretch/>
        </p:blipFill>
        <p:spPr>
          <a:xfrm>
            <a:off x="5606423" y="535891"/>
            <a:ext cx="6144441" cy="5786218"/>
          </a:xfrm>
          <a:prstGeom prst="rect">
            <a:avLst/>
          </a:prstGeom>
          <a:ln>
            <a:solidFill>
              <a:schemeClr val="bg1"/>
            </a:solidFill>
          </a:ln>
        </p:spPr>
      </p:pic>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39432" y="522514"/>
            <a:ext cx="4979987" cy="4792694"/>
          </a:xfrm>
        </p:spPr>
        <p:txBody>
          <a:bodyPr/>
          <a:lstStyle/>
          <a:p>
            <a:r>
              <a:rPr lang="fr-FR" dirty="0"/>
              <a:t>02</a:t>
            </a:r>
          </a:p>
          <a:p>
            <a:pPr lvl="1"/>
            <a:r>
              <a:rPr lang="en-US" dirty="0"/>
              <a:t>Safety</a:t>
            </a:r>
            <a:r>
              <a:rPr lang="fr-FR" dirty="0"/>
              <a:t> Moment</a:t>
            </a:r>
          </a:p>
          <a:p>
            <a:pPr lvl="2"/>
            <a:r>
              <a:rPr lang="en-US" sz="1800" dirty="0"/>
              <a:t>Common Sense Safety</a:t>
            </a:r>
            <a:endParaRPr lang="fr-FR" dirty="0"/>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p:txBody>
          <a:bodyPr/>
          <a:lstStyle/>
          <a:p>
            <a:endParaRPr lang="fr-FR"/>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p:txBody>
          <a:bodyPr/>
          <a:lstStyle/>
          <a:p>
            <a:endParaRPr lang="fr-FR"/>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p:txBody>
          <a:bodyPr/>
          <a:lstStyle/>
          <a:p>
            <a:endParaRPr lang="fr-FR"/>
          </a:p>
        </p:txBody>
      </p:sp>
      <p:sp>
        <p:nvSpPr>
          <p:cNvPr id="3" name="Footer Placeholder 2">
            <a:extLst>
              <a:ext uri="{FF2B5EF4-FFF2-40B4-BE49-F238E27FC236}">
                <a16:creationId xmlns:a16="http://schemas.microsoft.com/office/drawing/2014/main" id="{312A2097-08AE-492F-BDB4-70BCAB008E42}"/>
              </a:ext>
            </a:extLst>
          </p:cNvPr>
          <p:cNvSpPr>
            <a:spLocks noGrp="1"/>
          </p:cNvSpPr>
          <p:nvPr>
            <p:ph type="ftr" sz="quarter" idx="67"/>
          </p:nvPr>
        </p:nvSpPr>
        <p:spPr/>
        <p:txBody>
          <a:bodyPr/>
          <a:lstStyle/>
          <a:p>
            <a:r>
              <a:rPr lang="en-US"/>
              <a:t>Unit Controller Call Series - March 2022 - © Sodexo 2022. All rights Reserved</a:t>
            </a:r>
            <a:endParaRPr lang="fr-FR" dirty="0"/>
          </a:p>
        </p:txBody>
      </p:sp>
    </p:spTree>
    <p:extLst>
      <p:ext uri="{BB962C8B-B14F-4D97-AF65-F5344CB8AC3E}">
        <p14:creationId xmlns:p14="http://schemas.microsoft.com/office/powerpoint/2010/main" val="302511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13D906A-05EA-499A-B88A-AFCEECE14B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6951" y="2049713"/>
            <a:ext cx="3678097" cy="2758573"/>
          </a:xfrm>
          <a:prstGeom prst="rect">
            <a:avLst/>
          </a:prstGeom>
        </p:spPr>
      </p:pic>
    </p:spTree>
    <p:extLst>
      <p:ext uri="{BB962C8B-B14F-4D97-AF65-F5344CB8AC3E}">
        <p14:creationId xmlns:p14="http://schemas.microsoft.com/office/powerpoint/2010/main" val="29268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3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8C19-1752-4EBD-A11D-35FB5D8D5239}"/>
              </a:ext>
            </a:extLst>
          </p:cNvPr>
          <p:cNvSpPr>
            <a:spLocks noGrp="1"/>
          </p:cNvSpPr>
          <p:nvPr>
            <p:ph type="title"/>
          </p:nvPr>
        </p:nvSpPr>
        <p:spPr>
          <a:xfrm>
            <a:off x="628654" y="403200"/>
            <a:ext cx="10941049" cy="542400"/>
          </a:xfrm>
        </p:spPr>
        <p:txBody>
          <a:bodyPr vert="horz" lIns="0" tIns="0" rIns="0" bIns="0" rtlCol="0" anchor="t">
            <a:normAutofit/>
          </a:bodyPr>
          <a:lstStyle/>
          <a:p>
            <a:r>
              <a:rPr lang="en-US" dirty="0"/>
              <a:t>Safety Moment: Common Sense Safety</a:t>
            </a:r>
          </a:p>
        </p:txBody>
      </p:sp>
      <p:sp>
        <p:nvSpPr>
          <p:cNvPr id="3" name="Rectangle 2">
            <a:extLst>
              <a:ext uri="{FF2B5EF4-FFF2-40B4-BE49-F238E27FC236}">
                <a16:creationId xmlns:a16="http://schemas.microsoft.com/office/drawing/2014/main" id="{A587399F-F5D1-4F8A-8BF3-75BACE921DE2}"/>
              </a:ext>
            </a:extLst>
          </p:cNvPr>
          <p:cNvSpPr/>
          <p:nvPr/>
        </p:nvSpPr>
        <p:spPr>
          <a:xfrm>
            <a:off x="527381" y="1124745"/>
            <a:ext cx="11329259" cy="5551456"/>
          </a:xfrm>
          <a:prstGeom prst="rect">
            <a:avLst/>
          </a:prstGeom>
        </p:spPr>
        <p:txBody>
          <a:bodyPr wrap="square">
            <a:spAutoFit/>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Taking safety seriously means paying attention to every part of your job and what goes on around you.  </a:t>
            </a:r>
          </a:p>
          <a:p>
            <a:pPr marL="0" marR="0" lvl="0" indent="0" algn="l" defTabSz="1088470"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060"/>
                </a:solidFill>
                <a:effectLst/>
                <a:uLnTx/>
                <a:uFillTx/>
                <a:latin typeface="Arial"/>
                <a:ea typeface="+mn-ea"/>
                <a:cs typeface="+mn-cs"/>
              </a:rPr>
              <a:t>Safety Do</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Know safety rules and regulations</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Pay attention to what you are doing</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Treat safety as an important part of your job</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Remind other workers about safety procedures</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Pay attention during safety meetings and training</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Ask questions about work or procedures you do not understand</a:t>
            </a:r>
          </a:p>
          <a:p>
            <a:pPr marL="0" marR="0" lvl="0" indent="0" algn="l" defTabSz="10884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060"/>
                </a:solidFill>
                <a:effectLst/>
                <a:uLnTx/>
                <a:uFillTx/>
                <a:latin typeface="Arial"/>
                <a:ea typeface="+mn-ea"/>
                <a:cs typeface="+mn-cs"/>
              </a:rPr>
              <a:t>Safety Do Not</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Do not assume safety is someone else’s job</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Do not ignore safety hazards</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Do not fool around or horseplay</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Do not be overconfident with jobs you have done many times</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Do not use equipment in ways for which it was not intended</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2060"/>
                </a:solidFill>
                <a:effectLst/>
                <a:uLnTx/>
                <a:uFillTx/>
                <a:latin typeface="Arial"/>
                <a:ea typeface="+mn-ea"/>
                <a:cs typeface="+mn-cs"/>
              </a:rPr>
              <a:t>Do not get pressured into ignoring safety procedures because of tight schedules</a:t>
            </a:r>
          </a:p>
          <a:p>
            <a:pPr marL="228594" marR="0" lvl="0" indent="-228594"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060"/>
                </a:solidFill>
                <a:effectLst/>
                <a:uLnTx/>
                <a:uFillTx/>
                <a:latin typeface="Arial"/>
                <a:ea typeface="+mn-ea"/>
                <a:cs typeface="+mn-cs"/>
              </a:rPr>
              <a:t>Most accidents are caused by a failure to use common sense!</a:t>
            </a:r>
          </a:p>
        </p:txBody>
      </p:sp>
      <p:pic>
        <p:nvPicPr>
          <p:cNvPr id="4" name="Picture 3">
            <a:extLst>
              <a:ext uri="{FF2B5EF4-FFF2-40B4-BE49-F238E27FC236}">
                <a16:creationId xmlns:a16="http://schemas.microsoft.com/office/drawing/2014/main" id="{474FE0CC-AB10-4B16-A854-DD6463E296BA}"/>
              </a:ext>
              <a:ext uri="{C183D7F6-B498-43B3-948B-1728B52AA6E4}">
                <adec:decorative xmlns:adec="http://schemas.microsoft.com/office/drawing/2017/decorative" val="1"/>
              </a:ext>
            </a:extLst>
          </p:cNvPr>
          <p:cNvPicPr>
            <a:picLocks noChangeAspect="1"/>
          </p:cNvPicPr>
          <p:nvPr/>
        </p:nvPicPr>
        <p:blipFill rotWithShape="1">
          <a:blip r:embed="rId3"/>
          <a:srcRect t="4616"/>
          <a:stretch/>
        </p:blipFill>
        <p:spPr>
          <a:xfrm>
            <a:off x="8305686" y="2084851"/>
            <a:ext cx="3366749" cy="2825013"/>
          </a:xfrm>
          <a:prstGeom prst="rect">
            <a:avLst/>
          </a:prstGeom>
          <a:ln>
            <a:solidFill>
              <a:srgbClr val="002060"/>
            </a:solidFill>
          </a:ln>
        </p:spPr>
      </p:pic>
    </p:spTree>
    <p:extLst>
      <p:ext uri="{BB962C8B-B14F-4D97-AF65-F5344CB8AC3E}">
        <p14:creationId xmlns:p14="http://schemas.microsoft.com/office/powerpoint/2010/main" val="41313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space réservé pour une image  69">
            <a:extLst>
              <a:ext uri="{FF2B5EF4-FFF2-40B4-BE49-F238E27FC236}">
                <a16:creationId xmlns:a16="http://schemas.microsoft.com/office/drawing/2014/main" id="{7D14EC65-CCC4-45E8-9ED6-778E65168A2B}"/>
              </a:ext>
            </a:extLst>
          </p:cNvPr>
          <p:cNvSpPr>
            <a:spLocks noGrp="1"/>
          </p:cNvSpPr>
          <p:nvPr>
            <p:ph type="pic" sz="quarter" idx="64"/>
          </p:nvPr>
        </p:nvSpPr>
        <p:spPr/>
      </p:sp>
      <p:sp>
        <p:nvSpPr>
          <p:cNvPr id="63" name="Espace réservé du texte 62">
            <a:extLst>
              <a:ext uri="{FF2B5EF4-FFF2-40B4-BE49-F238E27FC236}">
                <a16:creationId xmlns:a16="http://schemas.microsoft.com/office/drawing/2014/main" id="{21E63793-B9A3-4F6A-B924-E8C0E78C11C0}"/>
              </a:ext>
            </a:extLst>
          </p:cNvPr>
          <p:cNvSpPr>
            <a:spLocks noGrp="1"/>
          </p:cNvSpPr>
          <p:nvPr>
            <p:ph type="body" sz="quarter" idx="65"/>
          </p:nvPr>
        </p:nvSpPr>
        <p:spPr>
          <a:xfrm>
            <a:off x="442913" y="522514"/>
            <a:ext cx="8101012" cy="4792694"/>
          </a:xfrm>
        </p:spPr>
        <p:txBody>
          <a:bodyPr/>
          <a:lstStyle/>
          <a:p>
            <a:r>
              <a:rPr lang="fr-FR" dirty="0"/>
              <a:t>03</a:t>
            </a:r>
          </a:p>
          <a:p>
            <a:pPr lvl="1"/>
            <a:r>
              <a:rPr lang="da-DK" dirty="0"/>
              <a:t>Inventory Policy Review</a:t>
            </a:r>
            <a:endParaRPr lang="fr-FR" dirty="0"/>
          </a:p>
        </p:txBody>
      </p:sp>
      <p:sp>
        <p:nvSpPr>
          <p:cNvPr id="67" name="Espace réservé du texte 66">
            <a:extLst>
              <a:ext uri="{FF2B5EF4-FFF2-40B4-BE49-F238E27FC236}">
                <a16:creationId xmlns:a16="http://schemas.microsoft.com/office/drawing/2014/main" id="{ED99FEE4-F056-46C5-98E6-1942CE149C27}"/>
              </a:ext>
            </a:extLst>
          </p:cNvPr>
          <p:cNvSpPr>
            <a:spLocks noGrp="1"/>
          </p:cNvSpPr>
          <p:nvPr>
            <p:ph type="body" sz="quarter" idx="60"/>
          </p:nvPr>
        </p:nvSpPr>
        <p:spPr/>
        <p:txBody>
          <a:bodyPr/>
          <a:lstStyle/>
          <a:p>
            <a:endParaRPr lang="fr-FR"/>
          </a:p>
        </p:txBody>
      </p:sp>
      <p:sp>
        <p:nvSpPr>
          <p:cNvPr id="68" name="Espace réservé du texte 67">
            <a:extLst>
              <a:ext uri="{FF2B5EF4-FFF2-40B4-BE49-F238E27FC236}">
                <a16:creationId xmlns:a16="http://schemas.microsoft.com/office/drawing/2014/main" id="{A0C684B4-DD82-40F0-B927-D36B313515C3}"/>
              </a:ext>
            </a:extLst>
          </p:cNvPr>
          <p:cNvSpPr>
            <a:spLocks noGrp="1"/>
          </p:cNvSpPr>
          <p:nvPr>
            <p:ph type="body" sz="quarter" idx="62"/>
          </p:nvPr>
        </p:nvSpPr>
        <p:spPr/>
        <p:txBody>
          <a:bodyPr/>
          <a:lstStyle/>
          <a:p>
            <a:endParaRPr lang="fr-FR"/>
          </a:p>
        </p:txBody>
      </p:sp>
      <p:sp>
        <p:nvSpPr>
          <p:cNvPr id="69" name="Espace réservé du texte 68">
            <a:extLst>
              <a:ext uri="{FF2B5EF4-FFF2-40B4-BE49-F238E27FC236}">
                <a16:creationId xmlns:a16="http://schemas.microsoft.com/office/drawing/2014/main" id="{412E35C2-C6EB-4AD8-94CF-B6910D9641C0}"/>
              </a:ext>
            </a:extLst>
          </p:cNvPr>
          <p:cNvSpPr>
            <a:spLocks noGrp="1"/>
          </p:cNvSpPr>
          <p:nvPr>
            <p:ph type="body" sz="quarter" idx="63"/>
          </p:nvPr>
        </p:nvSpPr>
        <p:spPr/>
        <p:txBody>
          <a:bodyPr/>
          <a:lstStyle/>
          <a:p>
            <a:endParaRPr lang="fr-FR"/>
          </a:p>
        </p:txBody>
      </p:sp>
      <p:sp>
        <p:nvSpPr>
          <p:cNvPr id="2" name="Footer Placeholder 1">
            <a:extLst>
              <a:ext uri="{FF2B5EF4-FFF2-40B4-BE49-F238E27FC236}">
                <a16:creationId xmlns:a16="http://schemas.microsoft.com/office/drawing/2014/main" id="{AC9E2D8E-5E08-4CA1-9CF3-93F96F28031B}"/>
              </a:ext>
            </a:extLst>
          </p:cNvPr>
          <p:cNvSpPr>
            <a:spLocks noGrp="1"/>
          </p:cNvSpPr>
          <p:nvPr>
            <p:ph type="ftr" sz="quarter" idx="66"/>
          </p:nvPr>
        </p:nvSpPr>
        <p:spPr/>
        <p:txBody>
          <a:bodyPr/>
          <a:lstStyle/>
          <a:p>
            <a:r>
              <a:rPr lang="en-US"/>
              <a:t>Unit Controller Call Series - March 2022 - © Sodexo 2022. All rights Reserved</a:t>
            </a:r>
            <a:endParaRPr lang="fr-FR" dirty="0"/>
          </a:p>
        </p:txBody>
      </p:sp>
    </p:spTree>
    <p:extLst>
      <p:ext uri="{BB962C8B-B14F-4D97-AF65-F5344CB8AC3E}">
        <p14:creationId xmlns:p14="http://schemas.microsoft.com/office/powerpoint/2010/main" val="13394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8AC5-0030-403C-ABCF-8DF98AC406A1}"/>
              </a:ext>
            </a:extLst>
          </p:cNvPr>
          <p:cNvSpPr>
            <a:spLocks noGrp="1"/>
          </p:cNvSpPr>
          <p:nvPr>
            <p:ph type="title"/>
          </p:nvPr>
        </p:nvSpPr>
        <p:spPr>
          <a:xfrm>
            <a:off x="532435" y="76200"/>
            <a:ext cx="11134846" cy="550508"/>
          </a:xfrm>
        </p:spPr>
        <p:txBody>
          <a:bodyPr/>
          <a:lstStyle/>
          <a:p>
            <a:r>
              <a:rPr lang="en-US" dirty="0"/>
              <a:t>GIA AUDIT OBJECTIVES</a:t>
            </a:r>
          </a:p>
        </p:txBody>
      </p:sp>
      <p:sp>
        <p:nvSpPr>
          <p:cNvPr id="6" name="Rectangle 5">
            <a:extLst>
              <a:ext uri="{FF2B5EF4-FFF2-40B4-BE49-F238E27FC236}">
                <a16:creationId xmlns:a16="http://schemas.microsoft.com/office/drawing/2014/main" id="{8878C451-91A4-40DD-B259-C6D88BF71BB7}"/>
              </a:ext>
            </a:extLst>
          </p:cNvPr>
          <p:cNvSpPr/>
          <p:nvPr/>
        </p:nvSpPr>
        <p:spPr>
          <a:xfrm>
            <a:off x="1959291" y="685800"/>
            <a:ext cx="8261034" cy="5355312"/>
          </a:xfrm>
          <a:prstGeom prst="rect">
            <a:avLst/>
          </a:prstGeom>
        </p:spPr>
        <p:txBody>
          <a:bodyPr wrap="square">
            <a:spAutoFit/>
          </a:bodyPr>
          <a:lstStyle/>
          <a:p>
            <a:pPr marL="342900" indent="-342900" defTabSz="914400" fontAlgn="base">
              <a:spcBef>
                <a:spcPct val="0"/>
              </a:spcBef>
              <a:spcAft>
                <a:spcPct val="0"/>
              </a:spcAft>
              <a:buFont typeface="Wingdings" panose="05000000000000000000" pitchFamily="2" charset="2"/>
              <a:buChar char="v"/>
            </a:pPr>
            <a:r>
              <a:rPr lang="en-US" sz="1900" b="1" dirty="0">
                <a:solidFill>
                  <a:srgbClr val="000000"/>
                </a:solidFill>
                <a:latin typeface="Arial" panose="020B0604020202020204" pitchFamily="34" charset="0"/>
              </a:rPr>
              <a:t>Identify and review Facility Management and Food Service sites with high / unusual Inventory Trends across NorAm Market segments. This will include a detailed analysis of all NorAm site data for: Revenues, Food Costs, Gross Profit and Inventory balances </a:t>
            </a:r>
          </a:p>
          <a:p>
            <a:pPr defTabSz="914400" fontAlgn="base">
              <a:spcBef>
                <a:spcPct val="0"/>
              </a:spcBef>
              <a:spcAft>
                <a:spcPct val="0"/>
              </a:spcAft>
            </a:pPr>
            <a:endParaRPr lang="en-US" sz="1900" b="1" dirty="0">
              <a:solidFill>
                <a:srgbClr val="000000"/>
              </a:solidFill>
              <a:latin typeface="Arial" panose="020B0604020202020204" pitchFamily="34" charset="0"/>
            </a:endParaRPr>
          </a:p>
          <a:p>
            <a:pPr marL="342900" indent="-342900" defTabSz="914400" fontAlgn="base">
              <a:spcBef>
                <a:spcPct val="0"/>
              </a:spcBef>
              <a:spcAft>
                <a:spcPct val="0"/>
              </a:spcAft>
              <a:buFont typeface="Wingdings" panose="05000000000000000000" pitchFamily="2" charset="2"/>
              <a:buChar char="v"/>
            </a:pPr>
            <a:r>
              <a:rPr lang="en-US" sz="1900" b="1" dirty="0">
                <a:solidFill>
                  <a:srgbClr val="000000"/>
                </a:solidFill>
                <a:latin typeface="Arial" panose="020B0604020202020204" pitchFamily="34" charset="0"/>
              </a:rPr>
              <a:t>Review the ‘Inventory Process’ in place and assess whether it adequately covers all key risks relating to Inventory management </a:t>
            </a:r>
          </a:p>
          <a:p>
            <a:pPr defTabSz="914400" fontAlgn="base">
              <a:spcBef>
                <a:spcPct val="0"/>
              </a:spcBef>
              <a:spcAft>
                <a:spcPct val="0"/>
              </a:spcAft>
            </a:pPr>
            <a:endParaRPr lang="en-US" sz="1900" b="1" dirty="0">
              <a:solidFill>
                <a:srgbClr val="000000"/>
              </a:solidFill>
              <a:latin typeface="Arial" panose="020B0604020202020204" pitchFamily="34" charset="0"/>
            </a:endParaRPr>
          </a:p>
          <a:p>
            <a:pPr marL="342900" indent="-342900" defTabSz="914400" fontAlgn="base">
              <a:spcBef>
                <a:spcPct val="0"/>
              </a:spcBef>
              <a:spcAft>
                <a:spcPct val="0"/>
              </a:spcAft>
              <a:buFont typeface="Wingdings" panose="05000000000000000000" pitchFamily="2" charset="2"/>
              <a:buChar char="v"/>
            </a:pPr>
            <a:r>
              <a:rPr lang="en-US" sz="1900" b="1" dirty="0">
                <a:solidFill>
                  <a:srgbClr val="000000"/>
                </a:solidFill>
                <a:latin typeface="Arial" panose="020B0604020202020204" pitchFamily="34" charset="0"/>
              </a:rPr>
              <a:t>Ensure there are appropriate tools in place to manage, monitor and report Inventory Trends, both centrally and at site level </a:t>
            </a:r>
          </a:p>
          <a:p>
            <a:pPr defTabSz="914400" fontAlgn="base">
              <a:spcBef>
                <a:spcPct val="0"/>
              </a:spcBef>
              <a:spcAft>
                <a:spcPct val="0"/>
              </a:spcAft>
            </a:pPr>
            <a:endParaRPr lang="en-US" sz="1900" b="1" dirty="0">
              <a:solidFill>
                <a:srgbClr val="000000"/>
              </a:solidFill>
              <a:latin typeface="Arial" panose="020B0604020202020204" pitchFamily="34" charset="0"/>
            </a:endParaRPr>
          </a:p>
          <a:p>
            <a:pPr marL="342900" indent="-342900" defTabSz="914400" fontAlgn="base">
              <a:spcBef>
                <a:spcPct val="0"/>
              </a:spcBef>
              <a:spcAft>
                <a:spcPct val="0"/>
              </a:spcAft>
              <a:buFont typeface="Wingdings" panose="05000000000000000000" pitchFamily="2" charset="2"/>
              <a:buChar char="v"/>
            </a:pPr>
            <a:r>
              <a:rPr lang="en-US" sz="1900" b="1" dirty="0">
                <a:solidFill>
                  <a:srgbClr val="000000"/>
                </a:solidFill>
                <a:latin typeface="Arial" panose="020B0604020202020204" pitchFamily="34" charset="0"/>
              </a:rPr>
              <a:t>Assess whether employees are fully aware of Inventory company policies and procedures and verify the level of compliance at site level. </a:t>
            </a:r>
          </a:p>
          <a:p>
            <a:pPr marL="342900" indent="-342900" defTabSz="914400" fontAlgn="base">
              <a:spcBef>
                <a:spcPct val="0"/>
              </a:spcBef>
              <a:spcAft>
                <a:spcPct val="0"/>
              </a:spcAft>
              <a:buFont typeface="Wingdings" panose="05000000000000000000" pitchFamily="2" charset="2"/>
              <a:buChar char="v"/>
            </a:pPr>
            <a:endParaRPr lang="en-US" sz="1900" b="1" dirty="0">
              <a:solidFill>
                <a:srgbClr val="000000"/>
              </a:solidFill>
              <a:latin typeface="Arial" panose="020B0604020202020204" pitchFamily="34" charset="0"/>
            </a:endParaRPr>
          </a:p>
          <a:p>
            <a:pPr marL="342900" indent="-342900" defTabSz="914400" fontAlgn="base">
              <a:spcBef>
                <a:spcPct val="0"/>
              </a:spcBef>
              <a:spcAft>
                <a:spcPct val="0"/>
              </a:spcAft>
              <a:buFont typeface="Wingdings" panose="05000000000000000000" pitchFamily="2" charset="2"/>
              <a:buChar char="v"/>
            </a:pPr>
            <a:r>
              <a:rPr lang="en-US" sz="1900" b="1" dirty="0">
                <a:solidFill>
                  <a:srgbClr val="000000"/>
                </a:solidFill>
                <a:latin typeface="Arial" panose="020B0604020202020204" pitchFamily="34" charset="0"/>
              </a:rPr>
              <a:t>Review and follow-up the status of all action plans relating to the previous Inventory assessment</a:t>
            </a:r>
          </a:p>
        </p:txBody>
      </p:sp>
      <p:sp>
        <p:nvSpPr>
          <p:cNvPr id="3" name="Footer Placeholder 2">
            <a:extLst>
              <a:ext uri="{FF2B5EF4-FFF2-40B4-BE49-F238E27FC236}">
                <a16:creationId xmlns:a16="http://schemas.microsoft.com/office/drawing/2014/main" id="{59EF5041-6584-4CF6-8F9E-85DF4A54AD86}"/>
              </a:ext>
            </a:extLst>
          </p:cNvPr>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March 2022 - © Sodexo 2022. All rights Reserved</a:t>
            </a:r>
            <a:endParaRPr lang="en-US" dirty="0">
              <a:solidFill>
                <a:srgbClr val="000000"/>
              </a:solidFill>
            </a:endParaRPr>
          </a:p>
        </p:txBody>
      </p:sp>
    </p:spTree>
    <p:extLst>
      <p:ext uri="{BB962C8B-B14F-4D97-AF65-F5344CB8AC3E}">
        <p14:creationId xmlns:p14="http://schemas.microsoft.com/office/powerpoint/2010/main" val="150710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20860" y="228600"/>
            <a:ext cx="11065397" cy="550508"/>
          </a:xfrm>
        </p:spPr>
        <p:txBody>
          <a:bodyPr/>
          <a:lstStyle/>
          <a:p>
            <a:r>
              <a:rPr lang="en-US" altLang="fr-FR" dirty="0"/>
              <a:t>INVENTORY – GIA Audit AREAS OF FOCUS</a:t>
            </a:r>
          </a:p>
        </p:txBody>
      </p:sp>
      <p:sp>
        <p:nvSpPr>
          <p:cNvPr id="110595" name="Rectangle 3"/>
          <p:cNvSpPr>
            <a:spLocks noGrp="1" noChangeArrowheads="1"/>
          </p:cNvSpPr>
          <p:nvPr>
            <p:ph type="body" sz="quarter" idx="12"/>
          </p:nvPr>
        </p:nvSpPr>
        <p:spPr>
          <a:xfrm>
            <a:off x="1752600" y="838200"/>
            <a:ext cx="8610600" cy="5191152"/>
          </a:xfrm>
        </p:spPr>
        <p:txBody>
          <a:bodyPr/>
          <a:lstStyle/>
          <a:p>
            <a:pPr lvl="1"/>
            <a:r>
              <a:rPr lang="en-US" altLang="fr-FR" sz="2400" dirty="0"/>
              <a:t>Audit covers Inventory included on Sodexo balance sheet</a:t>
            </a:r>
          </a:p>
          <a:p>
            <a:pPr lvl="2"/>
            <a:r>
              <a:rPr lang="en-US" altLang="fr-FR" sz="2000" dirty="0"/>
              <a:t>Sodexo Owned or Client Owned / Sodexo Managed should be separately identified &amp; access restricted to essential staff only</a:t>
            </a:r>
          </a:p>
          <a:p>
            <a:pPr lvl="2"/>
            <a:r>
              <a:rPr lang="en-US" altLang="fr-FR" sz="2000" dirty="0"/>
              <a:t>Training Documents are not signed and retained at Unit</a:t>
            </a:r>
          </a:p>
          <a:p>
            <a:pPr lvl="2"/>
            <a:r>
              <a:rPr lang="en-US" altLang="fr-FR" sz="2000" dirty="0"/>
              <a:t>Unit Inventory Sheets do not match UFS Input values </a:t>
            </a:r>
          </a:p>
          <a:p>
            <a:pPr lvl="2">
              <a:spcAft>
                <a:spcPts val="1200"/>
              </a:spcAft>
            </a:pPr>
            <a:r>
              <a:rPr lang="en-US" altLang="fr-FR" sz="2000" dirty="0"/>
              <a:t>Lack of Trend analyses performed on Inventory balances by GM/DM</a:t>
            </a:r>
          </a:p>
          <a:p>
            <a:pPr lvl="2"/>
            <a:r>
              <a:rPr lang="en-US" altLang="fr-FR" sz="2000" dirty="0"/>
              <a:t>Inventory Cost extensions are not consistent with TMC pricing. Non-TMC item costing must match last purchase price</a:t>
            </a:r>
          </a:p>
          <a:p>
            <a:pPr lvl="2"/>
            <a:r>
              <a:rPr lang="en-US" altLang="fr-FR" sz="2000" i="1" u="sng" dirty="0"/>
              <a:t>Segregation of duties</a:t>
            </a:r>
            <a:r>
              <a:rPr lang="en-US" altLang="fr-FR" sz="2000" dirty="0"/>
              <a:t> note: count team members should not be involved in data entry work for inventory extensions or Inventory summary report</a:t>
            </a:r>
            <a:r>
              <a:rPr lang="en-US" altLang="fr-FR" sz="1600" dirty="0"/>
              <a:t>. </a:t>
            </a:r>
          </a:p>
          <a:p>
            <a:pPr lvl="2"/>
            <a:r>
              <a:rPr lang="en-US" altLang="fr-FR" sz="2000" dirty="0"/>
              <a:t>Inventory adjustments &amp; transfers are not properly reviewed &amp; documented</a:t>
            </a:r>
          </a:p>
          <a:p>
            <a:pPr lvl="2"/>
            <a:r>
              <a:rPr lang="en-US" altLang="fr-FR" sz="2000" b="1" dirty="0"/>
              <a:t>All frontline staff to take annual inventory training</a:t>
            </a:r>
          </a:p>
        </p:txBody>
      </p:sp>
      <p:sp>
        <p:nvSpPr>
          <p:cNvPr id="4" name="Footer Placeholder 3">
            <a:extLst>
              <a:ext uri="{FF2B5EF4-FFF2-40B4-BE49-F238E27FC236}">
                <a16:creationId xmlns:a16="http://schemas.microsoft.com/office/drawing/2014/main" id="{A8B79194-7801-4B6D-A712-25756614C654}"/>
              </a:ext>
            </a:extLst>
          </p:cNvPr>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86136" y="352425"/>
            <a:ext cx="11227443" cy="550508"/>
          </a:xfrm>
        </p:spPr>
        <p:txBody>
          <a:bodyPr/>
          <a:lstStyle/>
          <a:p>
            <a:r>
              <a:rPr lang="en-US" altLang="fr-FR" dirty="0"/>
              <a:t>INVENTORY FY2022 – Focus on Training</a:t>
            </a:r>
            <a:endParaRPr lang="en-US" altLang="fr-FR" dirty="0">
              <a:solidFill>
                <a:srgbClr val="00B0F0"/>
              </a:solidFill>
            </a:endParaRPr>
          </a:p>
        </p:txBody>
      </p:sp>
      <p:sp>
        <p:nvSpPr>
          <p:cNvPr id="110595" name="Rectangle 3"/>
          <p:cNvSpPr>
            <a:spLocks noGrp="1" noChangeArrowheads="1"/>
          </p:cNvSpPr>
          <p:nvPr>
            <p:ph type="body" sz="quarter" idx="12"/>
          </p:nvPr>
        </p:nvSpPr>
        <p:spPr>
          <a:xfrm>
            <a:off x="1939871" y="990600"/>
            <a:ext cx="8423329" cy="5257800"/>
          </a:xfrm>
        </p:spPr>
        <p:txBody>
          <a:bodyPr/>
          <a:lstStyle/>
          <a:p>
            <a:pPr lvl="1"/>
            <a:r>
              <a:rPr lang="en-US" altLang="fr-FR" sz="2200" dirty="0"/>
              <a:t>Inventory training will be mandatory for all new employees involved with Inventory process</a:t>
            </a:r>
          </a:p>
          <a:p>
            <a:pPr lvl="1"/>
            <a:r>
              <a:rPr lang="en-US" altLang="fr-FR" sz="2200" dirty="0"/>
              <a:t>Refresher testing every 2 years for all staff</a:t>
            </a:r>
          </a:p>
          <a:p>
            <a:pPr lvl="1"/>
            <a:r>
              <a:rPr lang="en-US" altLang="fr-FR" sz="2200" dirty="0"/>
              <a:t>Revised training materials in process. ETC = Q4</a:t>
            </a:r>
          </a:p>
          <a:p>
            <a:pPr lvl="1"/>
            <a:r>
              <a:rPr lang="en-US" altLang="fr-FR" sz="2200" dirty="0"/>
              <a:t>Training results to be tracked &amp; presented to Sr Management </a:t>
            </a:r>
          </a:p>
        </p:txBody>
      </p:sp>
      <p:sp>
        <p:nvSpPr>
          <p:cNvPr id="4" name="Footer Placeholder 3">
            <a:extLst>
              <a:ext uri="{FF2B5EF4-FFF2-40B4-BE49-F238E27FC236}">
                <a16:creationId xmlns:a16="http://schemas.microsoft.com/office/drawing/2014/main" id="{5A015B21-12AD-40CF-89A2-570DEE05FAD3}"/>
              </a:ext>
            </a:extLst>
          </p:cNvPr>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239097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1884" y="352425"/>
            <a:ext cx="11100121" cy="550508"/>
          </a:xfrm>
        </p:spPr>
        <p:txBody>
          <a:bodyPr/>
          <a:lstStyle/>
          <a:p>
            <a:r>
              <a:rPr lang="en-US" altLang="fr-FR" dirty="0"/>
              <a:t>INVENTORY AUDIT – Monthly Inventory Best Practices</a:t>
            </a:r>
            <a:endParaRPr lang="en-US" altLang="fr-FR" dirty="0">
              <a:solidFill>
                <a:srgbClr val="00B0F0"/>
              </a:solidFill>
            </a:endParaRPr>
          </a:p>
        </p:txBody>
      </p:sp>
      <p:sp>
        <p:nvSpPr>
          <p:cNvPr id="110595" name="Rectangle 3"/>
          <p:cNvSpPr>
            <a:spLocks noGrp="1" noChangeArrowheads="1"/>
          </p:cNvSpPr>
          <p:nvPr>
            <p:ph type="body" sz="quarter" idx="12"/>
          </p:nvPr>
        </p:nvSpPr>
        <p:spPr>
          <a:xfrm>
            <a:off x="1939871" y="990600"/>
            <a:ext cx="8423329" cy="5257800"/>
          </a:xfrm>
        </p:spPr>
        <p:txBody>
          <a:bodyPr/>
          <a:lstStyle/>
          <a:p>
            <a:pPr lvl="1"/>
            <a:r>
              <a:rPr lang="en-US" altLang="fr-FR" sz="2200" dirty="0"/>
              <a:t>Make sure that the inventory is taken with respect to your sites knowledge of food receipts being delivered &amp; sales YTG</a:t>
            </a:r>
          </a:p>
          <a:p>
            <a:pPr lvl="2"/>
            <a:r>
              <a:rPr lang="en-US" altLang="fr-FR" sz="1800" dirty="0"/>
              <a:t>P6 and P12 +&gt; MUST take inventory on last day of the month, preferably after last meal served </a:t>
            </a:r>
          </a:p>
          <a:p>
            <a:pPr lvl="2"/>
            <a:r>
              <a:rPr lang="en-US" altLang="fr-FR" sz="1800" dirty="0"/>
              <a:t>All other inventories can be counted within last 4 days of the month-end</a:t>
            </a:r>
          </a:p>
          <a:p>
            <a:pPr lvl="2"/>
            <a:r>
              <a:rPr lang="en-US" altLang="fr-FR" sz="1800" dirty="0"/>
              <a:t>Some operating Segments may have more strict guidance on when to take inventories based on </a:t>
            </a:r>
            <a:r>
              <a:rPr lang="en-US" altLang="fr-FR" sz="1800" dirty="0" err="1"/>
              <a:t>thei</a:t>
            </a:r>
            <a:r>
              <a:rPr lang="en-US" altLang="fr-FR" sz="1800" dirty="0"/>
              <a:t> business models. Please follow those guidelines if they apply to your business.</a:t>
            </a:r>
          </a:p>
          <a:p>
            <a:pPr lvl="1"/>
            <a:r>
              <a:rPr lang="en-US" altLang="fr-FR" sz="2200" dirty="0"/>
              <a:t>Ensure that all inventory sheets are signed by both the counter and the recorder (must be different for Segregation controls).</a:t>
            </a:r>
          </a:p>
          <a:p>
            <a:pPr lvl="1"/>
            <a:r>
              <a:rPr lang="en-US" altLang="fr-FR" sz="2200" dirty="0"/>
              <a:t>Have a copy of the Inventory Policy and 10 Golden rules available on-site for easy and quick reference</a:t>
            </a:r>
          </a:p>
          <a:p>
            <a:pPr lvl="1"/>
            <a:r>
              <a:rPr lang="en-US" altLang="fr-FR" sz="2200" dirty="0"/>
              <a:t>Ensure that items not to be counted are clearly identified and segregated</a:t>
            </a:r>
          </a:p>
          <a:p>
            <a:pPr lvl="1"/>
            <a:r>
              <a:rPr lang="en-US" altLang="fr-FR" sz="2200" dirty="0"/>
              <a:t>Ensure pricing of inventory is consistent with TMC costs</a:t>
            </a:r>
          </a:p>
          <a:p>
            <a:pPr lvl="1"/>
            <a:endParaRPr lang="en-US" altLang="fr-FR" sz="2200" dirty="0"/>
          </a:p>
        </p:txBody>
      </p:sp>
      <p:sp>
        <p:nvSpPr>
          <p:cNvPr id="4" name="Footer Placeholder 3">
            <a:extLst>
              <a:ext uri="{FF2B5EF4-FFF2-40B4-BE49-F238E27FC236}">
                <a16:creationId xmlns:a16="http://schemas.microsoft.com/office/drawing/2014/main" id="{5F5DCEFC-D735-4FEB-AF44-8927529FDC72}"/>
              </a:ext>
            </a:extLst>
          </p:cNvPr>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March 2022 - © Sodexo 2022. All rights Reserved</a:t>
            </a:r>
            <a:endParaRPr lang="en-US" dirty="0"/>
          </a:p>
        </p:txBody>
      </p:sp>
    </p:spTree>
    <p:extLst>
      <p:ext uri="{BB962C8B-B14F-4D97-AF65-F5344CB8AC3E}">
        <p14:creationId xmlns:p14="http://schemas.microsoft.com/office/powerpoint/2010/main" val="3236966118"/>
      </p:ext>
    </p:extLst>
  </p:cSld>
  <p:clrMapOvr>
    <a:masterClrMapping/>
  </p:clrMapOvr>
</p:sld>
</file>

<file path=ppt/theme/theme1.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3.xml><?xml version="1.0" encoding="utf-8"?>
<a:theme xmlns:a="http://schemas.openxmlformats.org/drawingml/2006/main" name="1_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4.xml><?xml version="1.0" encoding="utf-8"?>
<a:theme xmlns:a="http://schemas.openxmlformats.org/drawingml/2006/main" name="7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4ECD062-40BA-4DE8-ADC2-AAB66D74C756}">
  <ds:schemaRefs>
    <ds:schemaRef ds:uri="http://schemas.microsoft.com/sharepoint/v3/contenttype/forms"/>
  </ds:schemaRefs>
</ds:datastoreItem>
</file>

<file path=customXml/itemProps2.xml><?xml version="1.0" encoding="utf-8"?>
<ds:datastoreItem xmlns:ds="http://schemas.openxmlformats.org/officeDocument/2006/customXml" ds:itemID="{1AF50681-3387-4D9E-AE72-B0B6C1463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1f94f-e740-4e4f-95ff-9cf0e1eedf68"/>
    <ds:schemaRef ds:uri="0a5da9c3-26f3-4bdf-963b-b90da8fa6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706B33-6512-423E-8ABB-8BCC58D85628}">
  <ds:schemaRefs>
    <ds:schemaRef ds:uri="http://schemas.microsoft.com/sharepoint/v3"/>
    <ds:schemaRef ds:uri="http://purl.org/dc/terms/"/>
    <ds:schemaRef ds:uri="http://schemas.openxmlformats.org/package/2006/metadata/core-properties"/>
    <ds:schemaRef ds:uri="0a5da9c3-26f3-4bdf-963b-b90da8fa6df2"/>
    <ds:schemaRef ds:uri="http://purl.org/dc/dcmitype/"/>
    <ds:schemaRef ds:uri="fbe1f94f-e740-4e4f-95ff-9cf0e1eedf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Baz 960x540</Template>
  <TotalTime>10181</TotalTime>
  <Words>2178</Words>
  <Application>Microsoft Office PowerPoint</Application>
  <PresentationFormat>Widescreen</PresentationFormat>
  <Paragraphs>224</Paragraphs>
  <Slides>31</Slides>
  <Notes>12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31</vt:i4>
      </vt:variant>
    </vt:vector>
  </HeadingPairs>
  <TitlesOfParts>
    <vt:vector size="44" baseType="lpstr">
      <vt:lpstr>Arial</vt:lpstr>
      <vt:lpstr>Calibri</vt:lpstr>
      <vt:lpstr>Calibri Light</vt:lpstr>
      <vt:lpstr>Verdana</vt:lpstr>
      <vt:lpstr>Wingdings</vt:lpstr>
      <vt:lpstr>Sodexo Template</vt:lpstr>
      <vt:lpstr>1_Sodexo Template</vt:lpstr>
      <vt:lpstr>1_161213_Saffron_Sodexo_PPT_Template</vt:lpstr>
      <vt:lpstr>7_Internal OnScreen PPT Master</vt:lpstr>
      <vt:lpstr>Office Theme</vt:lpstr>
      <vt:lpstr>Internal OnScreen PPT Master</vt:lpstr>
      <vt:lpstr>1_Internal OnScreen PPT Master</vt:lpstr>
      <vt:lpstr>2_Sodexo Template</vt:lpstr>
      <vt:lpstr>PowerPoint Presentation</vt:lpstr>
      <vt:lpstr>PowerPoint Presentation</vt:lpstr>
      <vt:lpstr>PowerPoint Presentation</vt:lpstr>
      <vt:lpstr>Safety Moment: Common Sense Safety</vt:lpstr>
      <vt:lpstr>PowerPoint Presentation</vt:lpstr>
      <vt:lpstr>GIA AUDIT OBJECTIVES</vt:lpstr>
      <vt:lpstr>INVENTORY – GIA Audit AREAS OF FOCUS</vt:lpstr>
      <vt:lpstr>INVENTORY FY2022 – Focus on Training</vt:lpstr>
      <vt:lpstr>INVENTORY AUDIT – Monthly Inventory Best Practices</vt:lpstr>
      <vt:lpstr>INVENTORY AUDIT – Best Practices (Continued)</vt:lpstr>
      <vt:lpstr>INVENTORY MANAGEMENT PAGE - SODEXONET</vt:lpstr>
      <vt:lpstr> INTERNAL CONTROL / AP CONTACTS</vt:lpstr>
      <vt:lpstr>UFS INVENTORY TRANSFER MODULE</vt:lpstr>
      <vt:lpstr>INVENTORY TRANSFER OPTION</vt:lpstr>
      <vt:lpstr>Inventory Transfers by “Account”</vt:lpstr>
      <vt:lpstr>Inventory Transfers by “Item”</vt:lpstr>
      <vt:lpstr>JE Submission &amp; Confirmation receipt</vt:lpstr>
      <vt:lpstr>JE Details</vt:lpstr>
      <vt:lpstr>Month-End Inventory Corrections</vt:lpstr>
      <vt:lpstr> Std Close Adj Form: SDX Owned Inventory adjustment</vt:lpstr>
      <vt:lpstr> Std Close Adj Form: CLIENT Owned Inventory Adjustment</vt:lpstr>
      <vt:lpstr>Inventory Trend Analysis – Accessing the Enterprise Tool</vt:lpstr>
      <vt:lpstr>Inventory Trend Analysis (con’t)</vt:lpstr>
      <vt:lpstr>Inventory Trend Analysis (con’t)</vt:lpstr>
      <vt:lpstr>Inventory Trend Alanysis (Con’t)</vt:lpstr>
      <vt:lpstr>QUESTIONS</vt:lpstr>
      <vt:lpstr>PowerPoint Presentation</vt:lpstr>
      <vt:lpstr>A Career with Sodexo!  </vt:lpstr>
      <vt:lpstr>Financial Acumen Training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Gustavo Gomez Perez</dc:creator>
  <cp:lastModifiedBy>Szabo, Corinne</cp:lastModifiedBy>
  <cp:revision>43</cp:revision>
  <dcterms:created xsi:type="dcterms:W3CDTF">2021-08-23T03:55:18Z</dcterms:created>
  <dcterms:modified xsi:type="dcterms:W3CDTF">2022-03-15T17:29:11Z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