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90C0B-51C9-9CED-045F-249695014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01187-FB63-F5A1-8514-D7C2961EF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529A0-518F-B103-891D-1F45ECA28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466AD-C243-19E1-F5C2-BD6D67A9E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0CBF-14EC-C301-6915-B2A22D96D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4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5C830-1BF2-BCC4-2E61-72815529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14FA5-1E9D-D8C1-EC20-930BA4D82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022A7-BD20-8861-D195-08691AF6B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CB26B-A392-EE7C-D31E-C3B64EA94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9B046-4E76-EBFF-F87D-41DC15E5C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4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0C89F8-AE17-BE66-C404-A2ABF59AA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ABA43D-8247-D4D8-F9B6-6EC608546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592B1-07DB-8D9B-90C0-E074001DC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ADEDCC-34AC-FED7-CCCA-D8891B9D1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ECA54-F259-FD58-B159-B596FDC07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1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283FB-B8C8-0484-9014-0F853B568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75FE2-B6BC-2314-DF77-7C80BE0B3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82CC6-905D-7056-AB56-C64BF5C33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010F-229E-8ABB-32A3-6942FE964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3184E-1474-DF79-73EF-B4DB9617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9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AE78-42C1-C345-3021-BFB4D5BF1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9BCD6-F9E0-2533-49FB-52C2AFFD0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AE651-25CA-795B-DBFF-1D32E36E2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46263-9116-43EE-F9DB-FE618926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F4D6E-3B3D-084B-15C1-416E2F882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9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C444D-6D99-BE4C-C6BB-CED38BE6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4DEE-FEB7-7FAF-DF4E-602070091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502CFA-9E7E-CE25-BFAD-1F0F63403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B76FD-8F76-9733-D6A4-1D432563F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E56BB-70F3-0B89-69BF-6ADC555F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F68B-5DA5-1718-D997-664FF3C20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74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5E047-B555-0B83-1298-7E9B6C831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0BDF7-B80D-0E7B-912B-40B8F927F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C74F6D-FD9A-4348-F454-C78BE9E93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D2395-0AB8-98C2-1DCD-76DE56D43F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F875A1-CB66-7F05-FDE8-F2FEC0D553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835C04-5242-38A6-95BC-604A1BCB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A5D810-DE46-E1B0-1EE3-9A3975B61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25EE4F-79F8-395A-6B4C-9A4612D7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3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6119A-1135-7472-FBF0-E6C139CC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606417-C30D-0A63-60F1-689C32DFA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E9579-8856-FFCA-732D-8653937E0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3145DE-6BE5-6F69-3AF4-2A03561CA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8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BE615E-EDF2-3851-423F-60C486FFF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34339C-D5BB-EA44-0F96-522A29A19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353E3-4AAD-0A8A-E214-4CB186FC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0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63A1-6C6B-5F7F-35DF-09619019F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C6D8C-AC33-D508-43B4-5363C07DC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26252-E4C6-F0C8-6DFB-632C056F54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03B38-8087-1455-8309-DBD0D2471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01CCB-DE64-E02A-A3D3-819C0BBF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89C08-87C8-2DB3-3B7C-2A26030DC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8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74EA0-526D-D23E-41E4-85530AA57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7050DC-3714-DBD0-D6FC-BC2FA9991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4499B4-FC97-1B3B-13E5-F8F5EF2CF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9191C-D970-AD49-C571-EFF37CA7B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7707A-39D6-DDD1-0EF7-8ECF6B6EB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8B60E-CAC0-1CC7-83B5-B8B080047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9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EEB2FA-532A-6494-1CE6-3A189495D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215A02-E31F-CCF9-0E6C-3415A285DE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D2126-D2E4-9848-D38B-99D0DDB44F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21255-7024-49C5-884B-BC2F8B2A9331}" type="datetimeFigureOut">
              <a:rPr lang="en-US" smtClean="0"/>
              <a:t>11/8/2022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5643A-2C49-5ED3-7FE5-FEBA916EB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3CD2F-DA24-8270-7F50-2A0EB7B984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1D71C-4A64-4A3A-B838-7EE56BF7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5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s.sodexonet.com/home/tools-x0026-resources/guidelines-and-standards/operations/accountingx002c-finance-x0026-in/important-dates/financial_close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118A04E-C6B0-FC12-A374-C12E6545E407}"/>
              </a:ext>
            </a:extLst>
          </p:cNvPr>
          <p:cNvSpPr txBox="1">
            <a:spLocks/>
          </p:cNvSpPr>
          <p:nvPr/>
        </p:nvSpPr>
        <p:spPr bwMode="gray">
          <a:xfrm>
            <a:off x="607948" y="428431"/>
            <a:ext cx="11145027" cy="55036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107930" tIns="107930" rIns="71955" bIns="107930" numCol="1" anchor="b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690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38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0721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762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400" b="1" kern="0" dirty="0">
                <a:solidFill>
                  <a:srgbClr val="FFFFFF"/>
                </a:solidFill>
                <a:latin typeface="Arial"/>
              </a:rPr>
              <a:t>November 2022 Important Dates</a:t>
            </a:r>
            <a:endParaRPr lang="en-US" sz="2400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C22711-664F-796F-B01F-DC641E575AC1}"/>
              </a:ext>
            </a:extLst>
          </p:cNvPr>
          <p:cNvSpPr/>
          <p:nvPr/>
        </p:nvSpPr>
        <p:spPr bwMode="auto">
          <a:xfrm>
            <a:off x="8315784" y="1760062"/>
            <a:ext cx="332154" cy="319121"/>
          </a:xfrm>
          <a:prstGeom prst="rect">
            <a:avLst/>
          </a:prstGeom>
          <a:solidFill>
            <a:srgbClr val="B7B6CE">
              <a:lumMod val="60000"/>
              <a:lumOff val="40000"/>
            </a:srgb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01C6039-8652-E7A5-1384-4FB5AE87E96E}"/>
              </a:ext>
            </a:extLst>
          </p:cNvPr>
          <p:cNvSpPr/>
          <p:nvPr/>
        </p:nvSpPr>
        <p:spPr bwMode="auto">
          <a:xfrm>
            <a:off x="8315784" y="1157438"/>
            <a:ext cx="332154" cy="319120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FE7AB5-F2A6-DA2B-20F9-0C96EF9F8A2B}"/>
              </a:ext>
            </a:extLst>
          </p:cNvPr>
          <p:cNvSpPr txBox="1"/>
          <p:nvPr/>
        </p:nvSpPr>
        <p:spPr>
          <a:xfrm>
            <a:off x="8643288" y="1750973"/>
            <a:ext cx="3285773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Close - Day 1 (BD+3) - Review Preliminary Reports All Adjustments Due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CC3108-A5CF-2A47-5AE3-78281E2E9E0F}"/>
              </a:ext>
            </a:extLst>
          </p:cNvPr>
          <p:cNvSpPr txBox="1"/>
          <p:nvPr/>
        </p:nvSpPr>
        <p:spPr>
          <a:xfrm>
            <a:off x="8657479" y="1127564"/>
            <a:ext cx="3285774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month end transmission deadline 11:45 pm (ET) 1</a:t>
            </a:r>
            <a:r>
              <a:rPr lang="en-US" sz="120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business day of month (BD+1). </a:t>
            </a:r>
            <a:endParaRPr lang="en-US" sz="12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E25315F-FF1C-F47D-9799-D25D789E742C}"/>
              </a:ext>
            </a:extLst>
          </p:cNvPr>
          <p:cNvSpPr/>
          <p:nvPr/>
        </p:nvSpPr>
        <p:spPr bwMode="auto">
          <a:xfrm>
            <a:off x="8327456" y="2381930"/>
            <a:ext cx="332155" cy="319121"/>
          </a:xfrm>
          <a:prstGeom prst="rect">
            <a:avLst/>
          </a:prstGeom>
          <a:pattFill prst="pct20">
            <a:fgClr>
              <a:srgbClr val="000000"/>
            </a:fgClr>
            <a:bgClr>
              <a:srgbClr val="FFFFFF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820269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02C962-6E61-7143-998E-3E0578ACE4B7}"/>
              </a:ext>
            </a:extLst>
          </p:cNvPr>
          <p:cNvSpPr txBox="1"/>
          <p:nvPr/>
        </p:nvSpPr>
        <p:spPr>
          <a:xfrm>
            <a:off x="8643288" y="2345048"/>
            <a:ext cx="3168672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Close - Day 2 (BD+4) - Analyze Financial Results</a:t>
            </a: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857E2CDA-1349-C1AE-0B7D-3970FE29879D}"/>
              </a:ext>
            </a:extLst>
          </p:cNvPr>
          <p:cNvSpPr/>
          <p:nvPr/>
        </p:nvSpPr>
        <p:spPr>
          <a:xfrm>
            <a:off x="8263619" y="2962111"/>
            <a:ext cx="445034" cy="377836"/>
          </a:xfrm>
          <a:prstGeom prst="hexagon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18A3A16-C662-F138-9FCE-1A4C0A19FF6F}"/>
              </a:ext>
            </a:extLst>
          </p:cNvPr>
          <p:cNvSpPr txBox="1"/>
          <p:nvPr/>
        </p:nvSpPr>
        <p:spPr>
          <a:xfrm>
            <a:off x="8669153" y="2958805"/>
            <a:ext cx="3142807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Period End Settlement Invoices Available (D+5)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0CA0D93-1EBC-1CB8-1616-1E376D087299}"/>
              </a:ext>
            </a:extLst>
          </p:cNvPr>
          <p:cNvSpPr/>
          <p:nvPr/>
        </p:nvSpPr>
        <p:spPr bwMode="auto">
          <a:xfrm>
            <a:off x="8324298" y="4166699"/>
            <a:ext cx="349919" cy="315997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defTabSz="820269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62912B-DDE1-4409-C63F-61F7DD3F369D}"/>
              </a:ext>
            </a:extLst>
          </p:cNvPr>
          <p:cNvSpPr/>
          <p:nvPr/>
        </p:nvSpPr>
        <p:spPr bwMode="auto">
          <a:xfrm>
            <a:off x="8329511" y="3578444"/>
            <a:ext cx="342476" cy="324393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defTabSz="820269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080EA5-EC25-37B2-4735-8C1312175A37}"/>
              </a:ext>
            </a:extLst>
          </p:cNvPr>
          <p:cNvSpPr txBox="1"/>
          <p:nvPr/>
        </p:nvSpPr>
        <p:spPr>
          <a:xfrm>
            <a:off x="8669153" y="3632930"/>
            <a:ext cx="1968737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Weekly transmissions due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F456320-FDF8-C577-1798-463BA52D412D}"/>
              </a:ext>
            </a:extLst>
          </p:cNvPr>
          <p:cNvSpPr txBox="1"/>
          <p:nvPr/>
        </p:nvSpPr>
        <p:spPr>
          <a:xfrm>
            <a:off x="8683830" y="4180753"/>
            <a:ext cx="2628355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physical inventory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C52C02-3F23-8147-9B54-AB5AABCA18CF}"/>
              </a:ext>
            </a:extLst>
          </p:cNvPr>
          <p:cNvSpPr/>
          <p:nvPr/>
        </p:nvSpPr>
        <p:spPr bwMode="auto">
          <a:xfrm>
            <a:off x="607947" y="4681868"/>
            <a:ext cx="7571319" cy="1093146"/>
          </a:xfrm>
          <a:prstGeom prst="rect">
            <a:avLst/>
          </a:prstGeom>
          <a:solidFill>
            <a:srgbClr val="FFE0E0">
              <a:alpha val="67059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ctr" anchorCtr="0" compatLnSpc="1">
            <a:prstTxWarp prst="textNoShape">
              <a:avLst/>
            </a:prstTxWarp>
          </a:bodyPr>
          <a:lstStyle/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Kronos data must be updated and saved by noon ET 12/2 (BD+2) for data to be captured for the automatic payroll accrual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Fiori (client invoices) finalized and approved by 5:00 pm ET on 12/2 (BD+2) will post on the “Settlement To” date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Unit level adjustments will be processed on 12/5 (BD+3) and 12/6 (BD+4)</a:t>
            </a:r>
          </a:p>
          <a:p>
            <a:pPr marL="171450" lvl="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950" dirty="0">
                <a:latin typeface="Arial" panose="020B0604020202020204" pitchFamily="34" charset="0"/>
                <a:cs typeface="Arial" panose="020B0604020202020204" pitchFamily="34" charset="0"/>
              </a:rPr>
              <a:t>Review financial reports and data available on Brio and E=Vision on 12/5 (BD+3) and 12/6 (BD+4). A NOC alert will be sent by 6:30 a.m. ET when financial results are delayed</a:t>
            </a:r>
            <a:endParaRPr lang="en-US" sz="9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05B7F-014E-09D8-2D2B-E04DF88E8748}"/>
              </a:ext>
            </a:extLst>
          </p:cNvPr>
          <p:cNvSpPr/>
          <p:nvPr/>
        </p:nvSpPr>
        <p:spPr>
          <a:xfrm>
            <a:off x="588490" y="5874222"/>
            <a:ext cx="11015018" cy="26161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Visit the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Financial Close – All U.S. Segments </a:t>
            </a:r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Sodexo_Net page for more financial close deadline details.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521C4F3-1BDE-FBBF-4631-D448B2B9FABB}"/>
              </a:ext>
            </a:extLst>
          </p:cNvPr>
          <p:cNvSpPr/>
          <p:nvPr/>
        </p:nvSpPr>
        <p:spPr>
          <a:xfrm>
            <a:off x="8263619" y="4683151"/>
            <a:ext cx="3339889" cy="109119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algn="ctr">
              <a:lnSpc>
                <a:spcPts val="2650"/>
              </a:lnSpc>
            </a:pP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REMINDER: Inventory can only be transmitted once per node, per UFS week-ending date.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15E6ADD-58E5-6ABA-6453-CF47FAE8F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947" y="1044955"/>
            <a:ext cx="7604113" cy="353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72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228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Sodexo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Helms, Jill</dc:creator>
  <cp:lastModifiedBy>Helms, Jill</cp:lastModifiedBy>
  <cp:revision>1</cp:revision>
  <dcterms:created xsi:type="dcterms:W3CDTF">2022-11-08T19:02:11Z</dcterms:created>
  <dcterms:modified xsi:type="dcterms:W3CDTF">2022-11-08T19:29:35Z</dcterms:modified>
</cp:coreProperties>
</file>