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7571-B166-B6C3-3712-51365BBDE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EA972-381A-4373-7DEF-F784DF540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1DF1E-84E9-25AC-CBFF-CE24A119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6C26D-D8A3-EB6E-F962-6635379F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AFD1D-F876-81EB-61F4-E286E7003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9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AB741-9254-205C-1774-2623D76E8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F17A1-4979-01C8-A9F6-607942D01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9E2B3-6242-B77B-E7AD-D1D390253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BE418-FAA3-3C01-9C80-D2F21C73F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2741A-C921-2BC7-455C-34B4570EC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2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C76A51-8684-DDC3-40FE-B5C6950920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D8225-D77B-24CF-931D-DB3009F80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7F90F-6D10-6B7F-DB6C-8F4CEFFFC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8E83D-B55B-7412-B618-E4136B932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B693F-AC21-9498-06C3-BBB9268D7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8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B6867-3EEB-3060-28D1-2F94DDED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3058-420E-E596-A7B2-D1199C6B7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BF87D-6B8B-1FB3-E3DE-B2E2BF15A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2C70B-5497-CC11-46FC-46F13E23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0B225-315D-C3F6-A0F3-711D73DE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1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A33BA-C1D8-B322-F762-D7E2BAD2D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E8E4C-D6F1-0878-8C05-ACB0E2654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989F0-AD9A-8EEB-7AF5-59EC16C7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5A177-B435-A3BE-8273-5A20B02DE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8028E-0E44-7852-A5A5-93B4FBD7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0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6C870-4C0C-76FC-C592-31477F086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4B99E-B033-B92F-83A3-047904371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EC44C-EB36-76AD-2D09-A9E00C95E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C7269-DCA3-5F3D-C0F8-1FCA83507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B790E-F2DC-1CC2-6DB6-2A4ACA1B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46F59-C618-683B-BF47-4B6374A4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4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8B0B7-5417-168F-A8E6-1E386E431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55CE9-B6F8-22F6-3337-81272760F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D7EFF-4A16-C284-2C74-D7148E7E3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743DC-7A0F-9C8A-6D69-2EAD1C4FD8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4170A7-07CE-4E77-67B6-4132C5177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D2E9B-D6C0-5AC9-72D5-4A19D34B9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D1D34D-02FB-9A25-8225-6A01C587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584182-5A17-B7CC-FF06-94D4709C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7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3CE72-08ED-6645-4756-63803447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DE5CB5-9093-6CB4-ACDF-F56D2B7FB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40BD0-E45B-E7F0-DA53-52BD7E68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8F36C-FCAC-030F-430E-20E5F6CF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1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53DE8A-10A2-8950-2700-9397B5B31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390E8C-48A0-F06E-069B-7943F9B5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CE277-1D3D-CE94-8B52-729E2EFE9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3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747D1-2059-0778-B532-5FB6BE10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73BDA-7232-054C-82EB-6172F2ACC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CEF2F-9888-5009-2644-8D705BD07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E42CC-200E-4490-A7AC-38121222F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479D0-5ED4-6026-9047-541362C6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9EECE-E98D-79AA-A627-1B51647B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8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FAA15-9181-7446-3B23-AAAD9F761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7AD96-8A59-0177-1A64-6D0C5E704F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0B41F-DC3A-6775-638E-57C0D2A8E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B4CC7-1E10-71E6-6265-918D640A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7ACE2-3842-4ABE-1834-A0A8BE079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25847-DF1C-0441-D7C7-78F9784D4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5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65B4C-575F-14CF-D710-1A95AA0B2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87615-86B4-1D3E-67C4-A8C0BAF8D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8EE88-F6EC-8F94-1F5D-60A3BE4C7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A7D367-755A-44EF-93D8-5C854945A4A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F9A8F-D96B-BF83-86AB-BD9EC22E6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03913-0990-1FC0-AB50-9A5A5B8381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FE014D-8C56-479C-9448-643B62F73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1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.sodexonet.com/home/tools-x0026-resources/finance-x0026-travel/Financial%20Close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D35858-B616-B7BC-669D-4ED63509464E}"/>
              </a:ext>
            </a:extLst>
          </p:cNvPr>
          <p:cNvSpPr txBox="1">
            <a:spLocks/>
          </p:cNvSpPr>
          <p:nvPr/>
        </p:nvSpPr>
        <p:spPr bwMode="gray">
          <a:xfrm>
            <a:off x="303877" y="185965"/>
            <a:ext cx="11504942" cy="439567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107930" tIns="107930" rIns="71955" bIns="107930" numCol="1" anchor="b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5pPr>
            <a:lvl6pPr marL="45690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6pPr>
            <a:lvl7pPr marL="91381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7pPr>
            <a:lvl8pPr marL="1370721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8pPr>
            <a:lvl9pPr marL="1827628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Dates importantes de juin 2024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2544A7-0D59-65A2-274C-9E5A19910811}"/>
              </a:ext>
            </a:extLst>
          </p:cNvPr>
          <p:cNvSpPr txBox="1"/>
          <p:nvPr/>
        </p:nvSpPr>
        <p:spPr>
          <a:xfrm>
            <a:off x="4363278" y="4358534"/>
            <a:ext cx="7445541" cy="276999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L'inventaire ne peut être transmis qu'une seule fois par nœud, par date de fin de semaine UFS.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10" descr="Kronos data must be updated and saved by noon ET 4/4 (BD+2) for data to be captured for the automatic payroll accrual&#10;Fiori (client invoices) finalized and approved by 5:00 pm ET on 4/4 (BD+2) will post on the “Settlement To” date&#10;Unit level adjustments will be processed on 4/5 (BD+3) and 4/6 (BD+4)&#10;Review financial reports and data available on Brio and E=Vision on 4/5 (BD+3) and 4/6 (BD+4). A NOC alert will be sent by 6:30 a.m. ET when financial results are delayed&#10;">
            <a:extLst>
              <a:ext uri="{FF2B5EF4-FFF2-40B4-BE49-F238E27FC236}">
                <a16:creationId xmlns:a16="http://schemas.microsoft.com/office/drawing/2014/main" id="{85291EDE-253C-0D77-8DA5-CF36E82DF8C0}"/>
              </a:ext>
            </a:extLst>
          </p:cNvPr>
          <p:cNvSpPr/>
          <p:nvPr/>
        </p:nvSpPr>
        <p:spPr bwMode="auto">
          <a:xfrm>
            <a:off x="303877" y="4744059"/>
            <a:ext cx="11504942" cy="1417538"/>
          </a:xfrm>
          <a:prstGeom prst="rect">
            <a:avLst/>
          </a:prstGeom>
          <a:solidFill>
            <a:srgbClr val="FFD1D1">
              <a:alpha val="67059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ctr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Jours fériés au Canada observés – Date limite de transmission UFS pour les centres de coûts canadiens prévue avant 11 h 45 HE le mardi 2 juillet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Rappel - Les factures électroniques approuvées après midi (HE) le 7/2 (BD+2) seront retardées pour être publiées au lendemain.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Fiori (factures clients) finalisées et approuvées avant 17h00 HE le 7/2 (BD+2) seront publiées à la date du « Règlement jusqu’à »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 ajustements au niveau de l'unité seront traités sur 7/3 (BD+3) et 7/5 (BD+4).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Tous les ajustements envoyés le 7/4 seront traités le 7/5.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Consultez les rapports financiers et les données disponibles sur Brio et E=Vision au 7/3 (BD+3) et 7/5 (BD+4). Une alerte NOC sera envoyé avant 6 h 30 HE lorsque les résultats financiers sont retardés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11" descr="Visit the Financial Close – All U.S. Segments Sodexo_Net page for more financial close deadline details.">
            <a:extLst>
              <a:ext uri="{FF2B5EF4-FFF2-40B4-BE49-F238E27FC236}">
                <a16:creationId xmlns:a16="http://schemas.microsoft.com/office/drawing/2014/main" id="{4EAD4906-E1E2-F2F7-260E-DEE7942563E2}"/>
              </a:ext>
            </a:extLst>
          </p:cNvPr>
          <p:cNvSpPr/>
          <p:nvPr/>
        </p:nvSpPr>
        <p:spPr>
          <a:xfrm>
            <a:off x="286458" y="6214962"/>
            <a:ext cx="11522361" cy="30777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Visitez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 page Sodexo_Net Clôture financière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Tous les segments américains pour plus de détails sur les délais de clôture financière.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C1C445B-93C5-B080-A4EE-572DAE5AE9DB}"/>
              </a:ext>
            </a:extLst>
          </p:cNvPr>
          <p:cNvGraphicFramePr>
            <a:graphicFrameLocks noGrp="1"/>
          </p:cNvGraphicFramePr>
          <p:nvPr/>
        </p:nvGraphicFramePr>
        <p:xfrm>
          <a:off x="4363278" y="2872241"/>
          <a:ext cx="4663918" cy="1443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63918">
                  <a:extLst>
                    <a:ext uri="{9D8B030D-6E8A-4147-A177-3AD203B41FA5}">
                      <a16:colId xmlns:a16="http://schemas.microsoft.com/office/drawing/2014/main" val="2567443328"/>
                    </a:ext>
                  </a:extLst>
                </a:gridCol>
              </a:tblGrid>
              <a:tr h="1443017"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fr-FR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Toutes les unités DOIVENT faire un inventaire physique complet conformément au sujet AF, 832-01 et saisir les résultats dans UFS.</a:t>
                      </a:r>
                      <a:br>
                        <a:rPr lang="fr-FR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fr-FR" sz="120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fr-FR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aucune saisie n'est effectuée avec de nouvelles valeurs de stock pour la semaine 1 de la nouvelle période, les stocks de fin de mois seront automatiquement reportés et affichés sur les rapports de la semaine 1.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6564716"/>
                  </a:ext>
                </a:extLst>
              </a:tr>
            </a:tbl>
          </a:graphicData>
        </a:graphic>
      </p:graphicFrame>
      <p:sp>
        <p:nvSpPr>
          <p:cNvPr id="18" name="Oval 17" descr="Circle as icon on calendar for final month end transmission (BD+1)">
            <a:extLst>
              <a:ext uri="{FF2B5EF4-FFF2-40B4-BE49-F238E27FC236}">
                <a16:creationId xmlns:a16="http://schemas.microsoft.com/office/drawing/2014/main" id="{43440E10-E17A-0415-2E44-D3E59D2ED812}"/>
              </a:ext>
            </a:extLst>
          </p:cNvPr>
          <p:cNvSpPr/>
          <p:nvPr/>
        </p:nvSpPr>
        <p:spPr bwMode="auto">
          <a:xfrm>
            <a:off x="9176293" y="847378"/>
            <a:ext cx="275411" cy="308029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202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2CD423-2ECC-83B3-1147-C2CF4F3931DA}"/>
              </a:ext>
            </a:extLst>
          </p:cNvPr>
          <p:cNvSpPr txBox="1"/>
          <p:nvPr/>
        </p:nvSpPr>
        <p:spPr>
          <a:xfrm>
            <a:off x="9466218" y="682980"/>
            <a:ext cx="2299059" cy="636827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Date limite de transmission de fin de mois 23 h 45 (HE), 1er jour ouvrable du mois (BD+1).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19" descr="Square grey filled shape as icon on calendar for financial close day 1 (BD+3)">
            <a:extLst>
              <a:ext uri="{FF2B5EF4-FFF2-40B4-BE49-F238E27FC236}">
                <a16:creationId xmlns:a16="http://schemas.microsoft.com/office/drawing/2014/main" id="{5DB0C43E-5E93-FC31-52DB-EDE1A6123F40}"/>
              </a:ext>
            </a:extLst>
          </p:cNvPr>
          <p:cNvSpPr/>
          <p:nvPr/>
        </p:nvSpPr>
        <p:spPr bwMode="auto">
          <a:xfrm>
            <a:off x="9176290" y="1584711"/>
            <a:ext cx="275411" cy="3080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202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183B85-F711-BB2B-C8AA-9A6F1E76703B}"/>
              </a:ext>
            </a:extLst>
          </p:cNvPr>
          <p:cNvSpPr txBox="1"/>
          <p:nvPr/>
        </p:nvSpPr>
        <p:spPr>
          <a:xfrm>
            <a:off x="9466214" y="1387359"/>
            <a:ext cx="2551615" cy="636827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Clôture financière - Jour 1 (BD+3) Examen des rapports préliminaires Tous les ajustements dus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le 21" descr="Square dot texture filled shape as icon on calendar for financial close day 2 (BD+4)">
            <a:extLst>
              <a:ext uri="{FF2B5EF4-FFF2-40B4-BE49-F238E27FC236}">
                <a16:creationId xmlns:a16="http://schemas.microsoft.com/office/drawing/2014/main" id="{DE4DFB40-74EA-F99A-819A-5993FA0B05C7}"/>
              </a:ext>
            </a:extLst>
          </p:cNvPr>
          <p:cNvSpPr/>
          <p:nvPr/>
        </p:nvSpPr>
        <p:spPr bwMode="auto">
          <a:xfrm>
            <a:off x="9176290" y="2309944"/>
            <a:ext cx="275411" cy="308029"/>
          </a:xfrm>
          <a:prstGeom prst="rect">
            <a:avLst/>
          </a:prstGeom>
          <a:pattFill prst="pct20">
            <a:fgClr>
              <a:srgbClr val="000000"/>
            </a:fgClr>
            <a:bgClr>
              <a:srgbClr val="FFFFFF"/>
            </a:bgClr>
          </a:patt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202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FB301C-86CA-6E04-058F-97360C2C4036}"/>
              </a:ext>
            </a:extLst>
          </p:cNvPr>
          <p:cNvSpPr txBox="1"/>
          <p:nvPr/>
        </p:nvSpPr>
        <p:spPr>
          <a:xfrm>
            <a:off x="9480728" y="2145544"/>
            <a:ext cx="2428259" cy="636827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Clôture financière - Jour 2 (BD+4) - Analyser les résultats financiers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Hexagon 23" descr="Hexagon shape as icon on calendar for final settlement invoices available 1 (BD+5)">
            <a:extLst>
              <a:ext uri="{FF2B5EF4-FFF2-40B4-BE49-F238E27FC236}">
                <a16:creationId xmlns:a16="http://schemas.microsoft.com/office/drawing/2014/main" id="{C9D0C6E5-2EDF-A3F2-D485-3E81A0F3FB88}"/>
              </a:ext>
            </a:extLst>
          </p:cNvPr>
          <p:cNvSpPr/>
          <p:nvPr/>
        </p:nvSpPr>
        <p:spPr>
          <a:xfrm>
            <a:off x="9176290" y="2935163"/>
            <a:ext cx="275411" cy="271583"/>
          </a:xfrm>
          <a:prstGeom prst="hexagon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B46DC5-E85B-4C75-2AD7-CE7C2CF61C4A}"/>
              </a:ext>
            </a:extLst>
          </p:cNvPr>
          <p:cNvSpPr txBox="1"/>
          <p:nvPr/>
        </p:nvSpPr>
        <p:spPr>
          <a:xfrm>
            <a:off x="9480728" y="2849925"/>
            <a:ext cx="2299059" cy="452161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Factures de règlement final de fin de période disponibles (J+5)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ectangle 25" descr="Square yellow filled shape as icon on calendar indicating weekly transmissions due">
            <a:extLst>
              <a:ext uri="{FF2B5EF4-FFF2-40B4-BE49-F238E27FC236}">
                <a16:creationId xmlns:a16="http://schemas.microsoft.com/office/drawing/2014/main" id="{EC576C21-DDA4-C0CE-09BD-AD3A0169BBF3}"/>
              </a:ext>
            </a:extLst>
          </p:cNvPr>
          <p:cNvSpPr/>
          <p:nvPr/>
        </p:nvSpPr>
        <p:spPr bwMode="auto">
          <a:xfrm>
            <a:off x="9176290" y="3467660"/>
            <a:ext cx="275411" cy="25218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202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AD1F166-88D7-B617-456E-0C3D71A3E1CA}"/>
              </a:ext>
            </a:extLst>
          </p:cNvPr>
          <p:cNvSpPr txBox="1"/>
          <p:nvPr/>
        </p:nvSpPr>
        <p:spPr>
          <a:xfrm>
            <a:off x="9480728" y="3375266"/>
            <a:ext cx="2284549" cy="452161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Transmissions de données hebdomadaires dues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le 27" descr="Square orange filled shape as icon on calendar indicating window you must conduct physical inventory">
            <a:extLst>
              <a:ext uri="{FF2B5EF4-FFF2-40B4-BE49-F238E27FC236}">
                <a16:creationId xmlns:a16="http://schemas.microsoft.com/office/drawing/2014/main" id="{18D8AFE1-AEDF-41A4-D76C-94822821E59C}"/>
              </a:ext>
            </a:extLst>
          </p:cNvPr>
          <p:cNvSpPr/>
          <p:nvPr/>
        </p:nvSpPr>
        <p:spPr bwMode="auto">
          <a:xfrm>
            <a:off x="9176290" y="3880974"/>
            <a:ext cx="275411" cy="2667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2026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C83CFD-2CF0-CC12-EA3B-7079D5731F86}"/>
              </a:ext>
            </a:extLst>
          </p:cNvPr>
          <p:cNvSpPr txBox="1"/>
          <p:nvPr/>
        </p:nvSpPr>
        <p:spPr>
          <a:xfrm>
            <a:off x="9480728" y="3872920"/>
            <a:ext cx="2357572" cy="267495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Effectuer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inventaire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physique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9A6A61-4140-8920-191F-6CDA0809F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877" y="682981"/>
            <a:ext cx="3934294" cy="39525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3A0430-F182-9902-ED2C-EC5101EB86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3339" y="688820"/>
            <a:ext cx="4673857" cy="209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4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Sodexo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Helms, Jill</dc:creator>
  <cp:lastModifiedBy>Helms, Jill</cp:lastModifiedBy>
  <cp:revision>1</cp:revision>
  <dcterms:created xsi:type="dcterms:W3CDTF">2024-06-11T17:00:50Z</dcterms:created>
  <dcterms:modified xsi:type="dcterms:W3CDTF">2024-06-11T17:19:40Z</dcterms:modified>
</cp:coreProperties>
</file>