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ms, Jill" userId="7aa93559-2bee-4f0a-b32c-ae7acc80a6a8" providerId="ADAL" clId="{CB30A123-B4BB-4598-8264-BF7030923A98}"/>
    <pc:docChg chg="modSld">
      <pc:chgData name="Helms, Jill" userId="7aa93559-2bee-4f0a-b32c-ae7acc80a6a8" providerId="ADAL" clId="{CB30A123-B4BB-4598-8264-BF7030923A98}" dt="2022-11-30T16:07:33.936" v="23" actId="14100"/>
      <pc:docMkLst>
        <pc:docMk/>
      </pc:docMkLst>
      <pc:sldChg chg="addSp modSp mod">
        <pc:chgData name="Helms, Jill" userId="7aa93559-2bee-4f0a-b32c-ae7acc80a6a8" providerId="ADAL" clId="{CB30A123-B4BB-4598-8264-BF7030923A98}" dt="2022-11-30T16:07:33.936" v="23" actId="14100"/>
        <pc:sldMkLst>
          <pc:docMk/>
          <pc:sldMk cId="524647187" sldId="256"/>
        </pc:sldMkLst>
        <pc:spChg chg="mod">
          <ac:chgData name="Helms, Jill" userId="7aa93559-2bee-4f0a-b32c-ae7acc80a6a8" providerId="ADAL" clId="{CB30A123-B4BB-4598-8264-BF7030923A98}" dt="2022-11-29T20:44:30.379" v="17" actId="20577"/>
          <ac:spMkLst>
            <pc:docMk/>
            <pc:sldMk cId="524647187" sldId="256"/>
            <ac:spMk id="17" creationId="{470D53B4-5881-5737-56F9-BF51410F3AA2}"/>
          </ac:spMkLst>
        </pc:spChg>
        <pc:picChg chg="add mod">
          <ac:chgData name="Helms, Jill" userId="7aa93559-2bee-4f0a-b32c-ae7acc80a6a8" providerId="ADAL" clId="{CB30A123-B4BB-4598-8264-BF7030923A98}" dt="2022-11-30T16:07:33.936" v="23" actId="14100"/>
          <ac:picMkLst>
            <pc:docMk/>
            <pc:sldMk cId="524647187" sldId="256"/>
            <ac:picMk id="3" creationId="{3D42190C-61E3-0984-F8BA-8B7ED20905D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ECADA-D06D-7095-3154-2783F412E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6EF37-47B8-2CD4-0075-B04C4C41A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EC9FC-B108-D13F-8B02-0E11006C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C2A9-183B-41BC-BE7E-43ADA9ECEF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FE277-2A18-0196-E28F-33C3A3DA4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23593-CD20-99CF-5389-74F9A184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9F0-5D30-4C85-B20C-32E8ABE35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1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D555E-F4F2-FC4F-56AD-DB4F71BCB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1C10B4-505A-BC4D-9443-384E62786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C133B-CCC5-A7D9-07A2-20FE5F2D7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C2A9-183B-41BC-BE7E-43ADA9ECEF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983FA-E3BD-3C11-55B6-C00BAAF0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08882-B00A-A74A-9911-7191EEDCE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9F0-5D30-4C85-B20C-32E8ABE35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0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64809A-D572-7F03-1495-B135453FB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1A2D37-7387-3E05-84BF-9589CD516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8C37D-1BD7-3E2D-605A-B44F11964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C2A9-183B-41BC-BE7E-43ADA9ECEF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8EF79-A26F-ED92-A0D8-DA984D0E2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360A7-C5F5-5C6D-EC43-062C5E7E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9F0-5D30-4C85-B20C-32E8ABE35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9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827A6-BE79-FE7D-B8C7-646335C45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FF4BD-EB3A-1B68-3149-0D92E1891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0069E-4C84-D130-4A2C-F8EF0CBCD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C2A9-183B-41BC-BE7E-43ADA9ECEF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98EAA-6751-F376-FC81-BD8F30DD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29CE6-4A13-1669-CB7A-135FA9ED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9F0-5D30-4C85-B20C-32E8ABE35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7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17058-ECB0-AE6F-86EF-AD7B30F10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C51B5-F048-450A-F1C7-C9DF71952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CA432-2111-23D1-58CA-1C10B2B9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C2A9-183B-41BC-BE7E-43ADA9ECEF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9382B-5E40-EE6E-103C-D8EE94612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2A365-ECBF-10BA-0A45-792DB874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9F0-5D30-4C85-B20C-32E8ABE35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6440-A862-7AE0-6DC2-43B459DD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1D43C-3AAF-948D-8F67-F637FB5905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D9774-E0B7-3207-82B3-164CCEEAE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13373-6CCD-7A6D-C4F0-44745BC79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C2A9-183B-41BC-BE7E-43ADA9ECEF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991E3-CB8A-BED6-25B3-8BDC1ED72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39702-A9FF-A245-1E1F-9D0879CD7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9F0-5D30-4C85-B20C-32E8ABE35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6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F6937-8DD6-147D-2892-264D32EB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D73F7-54E4-B074-11F0-FEDB7DD93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D1C1E-CD0F-8F2D-8347-5524F8050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B41B62-D8F1-B44C-5794-EBF47B1AC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903BCD-64F1-31C6-19E2-18F3F1C00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0FC54E-9517-8ADA-389C-E0C41C335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C2A9-183B-41BC-BE7E-43ADA9ECEF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17956C-3593-82EA-28C0-C9FDBA83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045F-2142-C24E-88CC-D7620F41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9F0-5D30-4C85-B20C-32E8ABE35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8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6E7BF-5A17-B97B-D1F5-BBDE4BC8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480CA2-5DFA-AEE6-FD7C-44A84E71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C2A9-183B-41BC-BE7E-43ADA9ECEF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573068-3817-EFAB-B2A1-1508315D0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DD3C3-64C1-7FD2-64F8-3A93123C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9F0-5D30-4C85-B20C-32E8ABE35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4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8C4A39-7E60-F95D-9C29-2B1EF81B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C2A9-183B-41BC-BE7E-43ADA9ECEF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422ED6-29FB-48B8-5705-37ED9055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511D4-1582-B7E8-DD1D-406164774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9F0-5D30-4C85-B20C-32E8ABE35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9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DB32-126B-36E0-CA62-B6FEEFE00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4FC23-8FCA-862C-170B-2750A8BA6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7F5A7-E9E6-2D4A-111D-5056EC0B9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6F3A9-D25B-7111-EBE2-12A43942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C2A9-183B-41BC-BE7E-43ADA9ECEF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841D7-1637-32A4-FA40-1D91591F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2F106-FF7E-4506-692C-73FC8982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9F0-5D30-4C85-B20C-32E8ABE35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2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CC10A-74EF-8BC5-8924-177D884A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26308B-4662-992B-0977-D1FB6A06D8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7D273-9A6F-2D5E-A626-3D6421216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DF720-4593-D9C5-AF3A-4F587CEB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BC2A9-183B-41BC-BE7E-43ADA9ECEF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7B830-3909-AB90-8B7A-69F63CAC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A664F-3F81-6BF4-0B44-CC5F7763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9F0-5D30-4C85-B20C-32E8ABE35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0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49908-53B1-3BDA-EAC8-AA6FCEFF6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32411-1C8C-59EA-3FF1-3AF25D157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D2809-4903-00C8-C017-7D1ABBD74B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BC2A9-183B-41BC-BE7E-43ADA9ECEF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D8E75-8C01-BBDE-33E7-2AF764934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F3A1A-1FC9-FDCC-60DC-409EA5558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D99F0-5D30-4C85-B20C-32E8ABE35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6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s.sodexonet.com/home/tools-x0026-resources/guidelines-and-standards/operations/accountingx002c-finance-x0026-in/important-dates/financial_close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D188155-BEC0-3906-EE96-A15670FF78DD}"/>
              </a:ext>
            </a:extLst>
          </p:cNvPr>
          <p:cNvSpPr txBox="1">
            <a:spLocks/>
          </p:cNvSpPr>
          <p:nvPr/>
        </p:nvSpPr>
        <p:spPr bwMode="gray">
          <a:xfrm>
            <a:off x="607949" y="428431"/>
            <a:ext cx="11015018" cy="55036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107930" tIns="107930" rIns="71955" bIns="107930" numCol="1" anchor="b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5pPr>
            <a:lvl6pPr marL="45690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381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0721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762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400" b="1" kern="0">
                <a:solidFill>
                  <a:srgbClr val="FFFFFF"/>
                </a:solidFill>
                <a:latin typeface="Arial"/>
              </a:rPr>
              <a:t>December </a:t>
            </a:r>
            <a:r>
              <a:rPr lang="en-US" sz="2400" b="1" kern="0" dirty="0">
                <a:solidFill>
                  <a:srgbClr val="FFFFFF"/>
                </a:solidFill>
                <a:latin typeface="Arial"/>
              </a:rPr>
              <a:t>2022 Important Dates</a:t>
            </a:r>
            <a:endParaRPr lang="en-US" sz="24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41884-BBE3-682A-11D1-03FCDB54BA45}"/>
              </a:ext>
            </a:extLst>
          </p:cNvPr>
          <p:cNvSpPr/>
          <p:nvPr/>
        </p:nvSpPr>
        <p:spPr bwMode="auto">
          <a:xfrm>
            <a:off x="8215115" y="1760062"/>
            <a:ext cx="375689" cy="381895"/>
          </a:xfrm>
          <a:prstGeom prst="rect">
            <a:avLst/>
          </a:prstGeom>
          <a:solidFill>
            <a:srgbClr val="B7B6CE">
              <a:lumMod val="60000"/>
              <a:lumOff val="4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AE9F5AA-D789-319B-5A85-2DF6B339BDFD}"/>
              </a:ext>
            </a:extLst>
          </p:cNvPr>
          <p:cNvSpPr/>
          <p:nvPr/>
        </p:nvSpPr>
        <p:spPr bwMode="auto">
          <a:xfrm>
            <a:off x="8215115" y="1157438"/>
            <a:ext cx="375689" cy="381894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BC45D2-29E0-C75D-D49F-DF2C73A06AD9}"/>
              </a:ext>
            </a:extLst>
          </p:cNvPr>
          <p:cNvSpPr txBox="1"/>
          <p:nvPr/>
        </p:nvSpPr>
        <p:spPr>
          <a:xfrm>
            <a:off x="8643288" y="1750973"/>
            <a:ext cx="3285773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Close - Day 1 (BD+3) - Review Preliminary Reports All Adjustments Due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D24526-D305-031E-13CB-1A07DEA0CFB0}"/>
              </a:ext>
            </a:extLst>
          </p:cNvPr>
          <p:cNvSpPr txBox="1"/>
          <p:nvPr/>
        </p:nvSpPr>
        <p:spPr>
          <a:xfrm>
            <a:off x="8657479" y="1127564"/>
            <a:ext cx="3285774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month end transmission deadline 11:45 pm (ET) 1</a:t>
            </a:r>
            <a:r>
              <a:rPr lang="en-US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business day of month (BD+1). </a:t>
            </a:r>
            <a:endParaRPr lang="en-US" sz="12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4D51D5-E832-3D4B-B147-B60615294BAE}"/>
              </a:ext>
            </a:extLst>
          </p:cNvPr>
          <p:cNvSpPr/>
          <p:nvPr/>
        </p:nvSpPr>
        <p:spPr bwMode="auto">
          <a:xfrm>
            <a:off x="8226788" y="2381930"/>
            <a:ext cx="375690" cy="381896"/>
          </a:xfrm>
          <a:prstGeom prst="rect">
            <a:avLst/>
          </a:prstGeom>
          <a:pattFill prst="pct20">
            <a:fgClr>
              <a:srgbClr val="000000"/>
            </a:fgClr>
            <a:bgClr>
              <a:srgbClr val="FFFFFF"/>
            </a:bgClr>
          </a:patt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D56DB4-4133-FD22-BA6F-15A23ADE769E}"/>
              </a:ext>
            </a:extLst>
          </p:cNvPr>
          <p:cNvSpPr txBox="1"/>
          <p:nvPr/>
        </p:nvSpPr>
        <p:spPr>
          <a:xfrm>
            <a:off x="8643288" y="2345048"/>
            <a:ext cx="3168672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Close - Day 2 (BD+4) - Analyze Financial Results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5C053336-F971-2223-706F-280198347AC2}"/>
              </a:ext>
            </a:extLst>
          </p:cNvPr>
          <p:cNvSpPr/>
          <p:nvPr/>
        </p:nvSpPr>
        <p:spPr>
          <a:xfrm>
            <a:off x="8162951" y="2962111"/>
            <a:ext cx="503364" cy="452160"/>
          </a:xfrm>
          <a:prstGeom prst="hexagon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B8D932-4D23-65C1-B990-367C26CA50F8}"/>
              </a:ext>
            </a:extLst>
          </p:cNvPr>
          <p:cNvSpPr txBox="1"/>
          <p:nvPr/>
        </p:nvSpPr>
        <p:spPr>
          <a:xfrm>
            <a:off x="8669153" y="2958805"/>
            <a:ext cx="3142807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Period End Settlement Invoices Available (D+5)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59E28D-E64B-1C32-E017-72869E723643}"/>
              </a:ext>
            </a:extLst>
          </p:cNvPr>
          <p:cNvSpPr/>
          <p:nvPr/>
        </p:nvSpPr>
        <p:spPr bwMode="auto">
          <a:xfrm>
            <a:off x="8223630" y="4166699"/>
            <a:ext cx="395782" cy="37815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defTabSz="820269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FA2BC5-3C4E-94DC-4AB5-E180679FFCFE}"/>
              </a:ext>
            </a:extLst>
          </p:cNvPr>
          <p:cNvSpPr/>
          <p:nvPr/>
        </p:nvSpPr>
        <p:spPr bwMode="auto">
          <a:xfrm>
            <a:off x="8228842" y="3578444"/>
            <a:ext cx="387363" cy="38820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defTabSz="820269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9F2A1C-5917-7BCA-DE19-1DBD4585F180}"/>
              </a:ext>
            </a:extLst>
          </p:cNvPr>
          <p:cNvSpPr txBox="1"/>
          <p:nvPr/>
        </p:nvSpPr>
        <p:spPr>
          <a:xfrm>
            <a:off x="8669153" y="3632930"/>
            <a:ext cx="1968737" cy="267495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transmissions due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2A9929-C709-453D-A5B4-A4A49EC53E6B}"/>
              </a:ext>
            </a:extLst>
          </p:cNvPr>
          <p:cNvSpPr txBox="1"/>
          <p:nvPr/>
        </p:nvSpPr>
        <p:spPr>
          <a:xfrm>
            <a:off x="8683830" y="4180753"/>
            <a:ext cx="2628355" cy="267495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physical inventory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0D53B4-5881-5737-56F9-BF51410F3AA2}"/>
              </a:ext>
            </a:extLst>
          </p:cNvPr>
          <p:cNvSpPr/>
          <p:nvPr/>
        </p:nvSpPr>
        <p:spPr bwMode="auto">
          <a:xfrm>
            <a:off x="607948" y="4681868"/>
            <a:ext cx="7423787" cy="1093146"/>
          </a:xfrm>
          <a:prstGeom prst="rect">
            <a:avLst/>
          </a:prstGeom>
          <a:solidFill>
            <a:srgbClr val="FFE0E0">
              <a:alpha val="67059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ctr" anchorCtr="0" compatLnSpc="1">
            <a:prstTxWarp prst="textNoShape">
              <a:avLst/>
            </a:prstTxWarp>
          </a:bodyPr>
          <a:lstStyle/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Kronos data must be updated and saved by noon ET 1/4 (BD+2) for data to be captured for the automatic payroll accrual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Fiori (client invoices) finalized and approved by 5:00 pm ET on 1/4 (BD+2) will post on the “Settlement To” date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Unit level adjustments will be processed on 1/5 (BD+3) and 1/6 (BD+4)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Review financial reports and data available on Brio and E=Vision on 1/5 (BD+3) and 1/6 (BD+4). A NOC alert will be sent by 6:30 a.m. ET when financial results are delayed</a:t>
            </a:r>
            <a:endParaRPr lang="en-US" sz="9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E3ABC3-3B1C-8414-6359-28B6A26DA1EE}"/>
              </a:ext>
            </a:extLst>
          </p:cNvPr>
          <p:cNvSpPr/>
          <p:nvPr/>
        </p:nvSpPr>
        <p:spPr>
          <a:xfrm>
            <a:off x="588490" y="5874222"/>
            <a:ext cx="11015018" cy="26161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the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Financial Close – All U.S. Segments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Sodexo_Net page for more financial close deadline details.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2E980B-C36B-12B4-9A95-1A2DF5BC9EDB}"/>
              </a:ext>
            </a:extLst>
          </p:cNvPr>
          <p:cNvSpPr/>
          <p:nvPr/>
        </p:nvSpPr>
        <p:spPr>
          <a:xfrm>
            <a:off x="8162951" y="4678534"/>
            <a:ext cx="3440557" cy="109709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>
              <a:lnSpc>
                <a:spcPts val="2650"/>
              </a:lnSpc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REMINDER: Inventory can only be transmitted once per node, per </a:t>
            </a:r>
            <a:r>
              <a:rPr 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UFS week-ending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42190C-61E3-0984-F8BA-8B7ED20905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19" y="1011351"/>
            <a:ext cx="7423788" cy="362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647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228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Sodexo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Helms, Jill</dc:creator>
  <cp:lastModifiedBy>Helms, Jill</cp:lastModifiedBy>
  <cp:revision>1</cp:revision>
  <dcterms:created xsi:type="dcterms:W3CDTF">2022-09-19T18:22:47Z</dcterms:created>
  <dcterms:modified xsi:type="dcterms:W3CDTF">2022-11-30T16:07:34Z</dcterms:modified>
</cp:coreProperties>
</file>