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1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070A-7810-456B-90F2-90497A1AFA48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887B-3D9A-46A8-87A6-6EBB0C69B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4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05BD3-7B6F-46C8-846C-80F04A7226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03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2659-6104-97BF-95CF-0065029B4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1E926-01EE-847C-3878-F1EF9924B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4878E-B260-B5A5-D53B-67041F16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DA4D9-339D-FEED-8B0D-1D6DAF5F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1DF75-FCD0-1265-E004-0E7ACB79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3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ED5E0-2DAA-5825-0EB3-C61B0AC2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54808-373E-EDB3-1C92-F35FEED1E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8EACA-6D6F-428F-ED4F-A226B6CFA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5B620-C9C7-14CF-453F-7DE291CF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20579-6168-E816-06A3-21BFB7C6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9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B2C41C-D7EB-5708-1F95-299575D6E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7336C-3794-C588-15DB-2D5F4072D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0FE6C-3815-09C6-F128-9FFADB7C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28E3-BFBA-9EBE-1E4A-92A4FAC7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65878-37FF-FDA2-7E28-BB696ACE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0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D81E8-A96A-9B14-358E-AE80F7575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0023-C8D7-1A73-ECFD-E29E96D0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79AB-7868-6544-5E8B-8215DF08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043EA-DF99-B6A3-F0F1-53C194006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5E100-CECC-E481-8653-35DF4530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21D8-4996-B693-2FE2-EEC0B66E9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05466-D624-6512-A3DA-91567B92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F1023-AD0C-305B-E17E-1FAA583B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6A5D4-3B15-3AC7-73B8-70971C15D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53696-C1FC-FC2E-8AAB-7B7DE4EC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2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4074-C6AF-C675-7510-4AB02BA3E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749A3-89BC-D268-48AE-AA25AD7B7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EC191-D94D-2D5E-0D69-FABC711F5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34436-EFD2-7DC0-9D15-D0B397B9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AE101-D61B-049C-4A58-987764EE4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85AE9-9ECA-9FBA-D238-85E00F9B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6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27CE-C79B-E6A4-2F5B-7DC60AAF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CC61-07DB-2905-3725-970DC1E65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BB461-4D86-B3FA-13BB-47FCA92A5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FCCFE-73BA-3FF1-14AA-DA213274D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345BD-558D-1BF7-C7AE-E8C3A35C3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2BD4B-F938-C17F-D8FC-EACBF7392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436DDC-5D12-04CD-6ADF-848F07B6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F0E09-201D-65C5-1D79-A2B6E574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0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92FF-DF69-2444-D7E5-BB4698E6E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F62EC-286E-39B0-C6B5-EC4C7FB4E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A9954D-8C47-FDD0-FD29-09913113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FDDD6-5AB6-634A-7982-9A735A312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2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DEE14-7730-80DF-B0F1-43BCEADBA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C8D9D-E99C-B768-0C00-6D068107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DE5EC-4D6D-2113-7A15-D56BE52E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5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136A-4835-1470-1A48-95AA58A4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F6734-9EE9-5215-9047-BEB05B537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4602D-C5B9-1BF8-CC72-50BDDFB2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EE41-9130-1AF1-9DC0-BACC9904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EF547-1003-1C35-F2F7-7DACEEC6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48BBB-03C3-9624-83BF-ABBBA754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7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CA4A-AD5F-BFEB-7C88-8042C3EC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A2EE5-100C-DAC6-552A-E9E45DD26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9ABDC-FC18-B76F-698D-4C05D1855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24235-0962-4F65-48F8-AF07B86A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02B0B-D2F1-6E46-40D6-94C79C8B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61DD2-7C25-0A48-46F7-32547EB2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3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C31FF-B2E7-2E6A-FA8E-E820B106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2B1BB-F922-59A8-C536-ACAD2A564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E57EE-FF36-3EBD-776D-B31DE1C0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B055-2780-4B7C-89AC-A8996340ADC6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C7136-7326-99E1-449C-D933AC1C6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56DCF-0148-164A-0B36-B3C3C999A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9450A-483E-43F8-8BB4-D1B5D441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6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03B71-373C-4493-B606-A5C83AB47F9F}"/>
              </a:ext>
            </a:extLst>
          </p:cNvPr>
          <p:cNvSpPr txBox="1"/>
          <p:nvPr/>
        </p:nvSpPr>
        <p:spPr>
          <a:xfrm>
            <a:off x="563877" y="447149"/>
            <a:ext cx="823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FY23 PD12 - Mise à jour de la clôture financière mensuelle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600A2-8ABC-48FE-9AAB-6C7D03CCC2BD}"/>
              </a:ext>
            </a:extLst>
          </p:cNvPr>
          <p:cNvSpPr txBox="1"/>
          <p:nvPr/>
        </p:nvSpPr>
        <p:spPr>
          <a:xfrm>
            <a:off x="563877" y="975148"/>
            <a:ext cx="7987940" cy="64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25359C"/>
              </a:buClr>
              <a:buSzPct val="120000"/>
              <a:buFont typeface="Arial" pitchFamily="34" charset="0"/>
              <a:buNone/>
              <a:tabLst>
                <a:tab pos="1082675" algn="l"/>
                <a:tab pos="1616075" algn="l"/>
                <a:tab pos="2149475" algn="l"/>
                <a:tab pos="8077200" algn="r"/>
              </a:tabLst>
              <a:defRPr/>
            </a:pP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Modifications du calendrier de clôture financière d'août</a:t>
            </a:r>
          </a:p>
          <a:p>
            <a:pPr marL="0" marR="0" lvl="0" indent="0" algn="l" defTabSz="609585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25359C"/>
              </a:buClr>
              <a:buSzPct val="120000"/>
              <a:buFont typeface="Arial" pitchFamily="34" charset="0"/>
              <a:buNone/>
              <a:tabLst>
                <a:tab pos="1082675" algn="l"/>
                <a:tab pos="1616075" algn="l"/>
                <a:tab pos="2149475" algn="l"/>
                <a:tab pos="8077200" algn="r"/>
              </a:tabLst>
              <a:defRPr/>
            </a:pP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L'horaire de fermeture a été ajusté pour reconnaître la fête du Travail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F61E885-B6CB-418C-B4BF-D847B896F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56785"/>
              </p:ext>
            </p:extLst>
          </p:nvPr>
        </p:nvGraphicFramePr>
        <p:xfrm>
          <a:off x="178420" y="1681656"/>
          <a:ext cx="11003930" cy="2631264"/>
        </p:xfrm>
        <a:graphic>
          <a:graphicData uri="http://schemas.openxmlformats.org/drawingml/2006/table">
            <a:tbl>
              <a:tblPr firstRow="1" bandRow="1"/>
              <a:tblGrid>
                <a:gridCol w="1125952">
                  <a:extLst>
                    <a:ext uri="{9D8B030D-6E8A-4147-A177-3AD203B41FA5}">
                      <a16:colId xmlns:a16="http://schemas.microsoft.com/office/drawing/2014/main" val="2427974213"/>
                    </a:ext>
                  </a:extLst>
                </a:gridCol>
                <a:gridCol w="1619392">
                  <a:extLst>
                    <a:ext uri="{9D8B030D-6E8A-4147-A177-3AD203B41FA5}">
                      <a16:colId xmlns:a16="http://schemas.microsoft.com/office/drawing/2014/main" val="1454507230"/>
                    </a:ext>
                  </a:extLst>
                </a:gridCol>
                <a:gridCol w="967221">
                  <a:extLst>
                    <a:ext uri="{9D8B030D-6E8A-4147-A177-3AD203B41FA5}">
                      <a16:colId xmlns:a16="http://schemas.microsoft.com/office/drawing/2014/main" val="2413919184"/>
                    </a:ext>
                  </a:extLst>
                </a:gridCol>
                <a:gridCol w="1119053">
                  <a:extLst>
                    <a:ext uri="{9D8B030D-6E8A-4147-A177-3AD203B41FA5}">
                      <a16:colId xmlns:a16="http://schemas.microsoft.com/office/drawing/2014/main" val="3464118256"/>
                    </a:ext>
                  </a:extLst>
                </a:gridCol>
                <a:gridCol w="1112997">
                  <a:extLst>
                    <a:ext uri="{9D8B030D-6E8A-4147-A177-3AD203B41FA5}">
                      <a16:colId xmlns:a16="http://schemas.microsoft.com/office/drawing/2014/main" val="1990238601"/>
                    </a:ext>
                  </a:extLst>
                </a:gridCol>
                <a:gridCol w="1427804">
                  <a:extLst>
                    <a:ext uri="{9D8B030D-6E8A-4147-A177-3AD203B41FA5}">
                      <a16:colId xmlns:a16="http://schemas.microsoft.com/office/drawing/2014/main" val="3312452624"/>
                    </a:ext>
                  </a:extLst>
                </a:gridCol>
                <a:gridCol w="1176256">
                  <a:extLst>
                    <a:ext uri="{9D8B030D-6E8A-4147-A177-3AD203B41FA5}">
                      <a16:colId xmlns:a16="http://schemas.microsoft.com/office/drawing/2014/main" val="377391085"/>
                    </a:ext>
                  </a:extLst>
                </a:gridCol>
                <a:gridCol w="1339230">
                  <a:extLst>
                    <a:ext uri="{9D8B030D-6E8A-4147-A177-3AD203B41FA5}">
                      <a16:colId xmlns:a16="http://schemas.microsoft.com/office/drawing/2014/main" val="3094092197"/>
                    </a:ext>
                  </a:extLst>
                </a:gridCol>
                <a:gridCol w="1116025">
                  <a:extLst>
                    <a:ext uri="{9D8B030D-6E8A-4147-A177-3AD203B41FA5}">
                      <a16:colId xmlns:a16="http://schemas.microsoft.com/office/drawing/2014/main" val="3292203430"/>
                    </a:ext>
                  </a:extLst>
                </a:gridCol>
              </a:tblGrid>
              <a:tr h="50909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programme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PD12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vendredi    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 1/9</a:t>
                      </a:r>
                    </a:p>
                    <a:p>
                      <a:pPr algn="ct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Samedi    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2/9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dimanche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3/9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lundi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4/9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Mardi       </a:t>
                      </a:r>
                    </a:p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5/9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Mercredi     6/9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Jeudi 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7/9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vendredi</a:t>
                      </a:r>
                      <a:br>
                        <a:rPr lang="en-US" sz="105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8/9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5946"/>
                  </a:ext>
                </a:extLst>
              </a:tr>
              <a:tr h="436704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Original &gt;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BD+1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05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BD+2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BD+3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BD+4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BD+5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05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70522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050" b="1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Modifié  &gt;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0000"/>
                          </a:solidFill>
                          <a:latin typeface="+mn-lt"/>
                        </a:rPr>
                        <a:t>BD+1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050" b="1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dirty="0">
                          <a:solidFill>
                            <a:srgbClr val="FF0000"/>
                          </a:solidFill>
                          <a:latin typeface="+mn-lt"/>
                        </a:rPr>
                        <a:t>VACANCES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050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1" i="0" dirty="0">
                          <a:solidFill>
                            <a:srgbClr val="FF0000"/>
                          </a:solidFill>
                          <a:latin typeface="+mn-lt"/>
                        </a:rPr>
                        <a:t>BD+2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0000"/>
                          </a:solidFill>
                          <a:latin typeface="+mn-lt"/>
                        </a:rPr>
                        <a:t>BD+3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0000"/>
                          </a:solidFill>
                          <a:latin typeface="+mn-lt"/>
                        </a:rPr>
                        <a:t>BD+4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i="0" dirty="0">
                          <a:solidFill>
                            <a:srgbClr val="FF0000"/>
                          </a:solidFill>
                          <a:latin typeface="+mn-lt"/>
                        </a:rPr>
                        <a:t>BD+5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725664"/>
                  </a:ext>
                </a:extLst>
              </a:tr>
              <a:tr h="1152525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dirty="0">
                          <a:solidFill>
                            <a:srgbClr val="002060"/>
                          </a:solidFill>
                        </a:rPr>
                        <a:t>Délai de transmission UFS</a:t>
                      </a:r>
                      <a:br>
                        <a:rPr lang="en-US" sz="1050" dirty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11:45</a:t>
                      </a:r>
                      <a:r>
                        <a:rPr lang="en-US" sz="105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1050" b="1" dirty="0">
                          <a:solidFill>
                            <a:srgbClr val="002060"/>
                          </a:solidFill>
                        </a:rPr>
                        <a:t>pm ET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2"/>
                          </a:solidFill>
                        </a:rPr>
                        <a:t>Transmission de midi 11 h 45 HE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fr-FR" sz="1050" dirty="0">
                          <a:solidFill>
                            <a:srgbClr val="002060"/>
                          </a:solidFill>
                        </a:rPr>
                        <a:t>Examinez les résultats préliminaires et demandez des ajustements avant 20 h 00 HE</a:t>
                      </a:r>
                      <a:endParaRPr lang="en-US" sz="105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rgbClr val="002060"/>
                          </a:solidFill>
                        </a:rPr>
                        <a:t>Analyser les résultats financiers - ajustements finaux dus avant 14h00 HE</a:t>
                      </a:r>
                      <a:endParaRPr lang="en-US" sz="105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fr-FR" sz="1050" dirty="0">
                          <a:solidFill>
                            <a:srgbClr val="002060"/>
                          </a:solidFill>
                        </a:rPr>
                        <a:t>Résultats financiers définitifs ; règlements clients disponibles</a:t>
                      </a:r>
                      <a:endParaRPr lang="en-US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70026"/>
                  </a:ext>
                </a:extLst>
              </a:tr>
            </a:tbl>
          </a:graphicData>
        </a:graphic>
      </p:graphicFrame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F69A0773-6084-4497-A6C3-41802B6D8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411854" y="3289248"/>
            <a:ext cx="494545" cy="49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134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Helms, Jill</dc:creator>
  <cp:lastModifiedBy>Helms, Jill</cp:lastModifiedBy>
  <cp:revision>2</cp:revision>
  <dcterms:created xsi:type="dcterms:W3CDTF">2023-05-17T14:55:41Z</dcterms:created>
  <dcterms:modified xsi:type="dcterms:W3CDTF">2023-05-18T17:45:08Z</dcterms:modified>
</cp:coreProperties>
</file>