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4C347-1EF8-82AB-EB3E-80D2CA18E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83524-7A42-AB40-12DD-9FA86660E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0AD96-CB71-1293-0975-B33EE5F8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58D5E-8733-BA94-5FEA-45275E64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0CAB5-05FC-C1C7-4AA0-95F7A0790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5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6DC0-8364-C06B-3DA9-F4EA3B293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F7912-5C73-D63D-D613-0075E4D7C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9EC6F-80CF-229D-48C5-0276D1EC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2CDA8-19B9-D889-92A0-DD5577BB2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6A545-53F9-9CC9-5084-43BC3D01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2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5F6162-2303-3085-281F-78AEE3521E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192AD3-2F67-38F8-CBCF-E4DA8CEEF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C3443-845E-5913-5DBD-E8F2F26A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5A287-D0D3-9EF2-FFA0-D8C7F8B0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726E7-FFB7-510F-61FC-132E7EF08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8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9FC26-D601-214D-5412-E493307F1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3C3C3-092A-0AA8-D984-7210D4611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E6C1B-8B62-5F39-5E35-B9699CF0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910C-CA01-B1F9-97C2-AF27B5160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86BC7-00EA-1662-9104-F946AA14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1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D834-22F5-459D-CC11-2F437A3FF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A0E98-60A3-0FAA-B2A3-047233BB2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65F35-778F-9E7A-C2E5-3D338E88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2375E-93DF-60B6-2C56-7C8D03AA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6D818-F0A4-AEAC-2AB2-4451339B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0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108C4-A0F7-1ED7-B317-D2B6DADE2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DE4A-A1AA-707D-D8C2-97D3E3222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4006F-4715-6BA1-A016-0B99D860B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1ECBA-DD7A-5E20-5BCB-DDD4812B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CAE2A-73F4-227F-947A-0C49741B1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9DE0A-4EAD-B278-9C79-55371FB6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0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9452-9A39-F519-60D3-33221198B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15305-82AF-EC6D-0EC8-0CAB9E132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C1C35-E618-8D64-D73C-44E09031B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708457-EBDF-3000-D1A3-E2C3C32C9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8DEE7A-6DA4-C3EC-749E-7E0D3BB9B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FA92C-742A-F38D-9868-98F086A68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29A845-892C-7C1E-CD91-A472AA48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5E64AF-4822-84B1-FBD9-84922EDE5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1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7698F-3E7F-F37E-7D7A-86CDE69B4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EAC4FF-19B9-3801-4D31-5BA16B8E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2D12CC-D0E6-079C-FA82-679305666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39AF8-6A68-9314-53C8-E662ED23C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3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DA1661-996F-319E-659B-D664AC275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E12B7-D34D-556D-DE3B-E820BF11D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A6C8A-B544-EDFC-DF39-DE163A70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09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B3A7F-709C-4167-BD07-794525375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79EED-E83C-5E42-A910-141FF46E4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49296-7CF6-5CDA-21AF-6FDAF7BB7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6381E1-FDD6-91FB-7A2D-D65B463EA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575A1-1929-FFC7-E3EA-D6CF092F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FC3AE-0BF7-98BD-16AC-DAB5B3F9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3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71410-B7AF-0A47-B48F-7C453A6E0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31F70-32F4-F024-4E0E-5BF766FB3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112AA-F56B-B648-DE67-19B29F2D7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94075-985C-C507-346E-D3D8668C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2CE9D-FBAB-D72E-8D5B-AF57F0F3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AB4D6-5127-02BD-7F07-295CFDD3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3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371249-DF1F-32F8-DF1C-D7B658EE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578CB-5AD6-F0F2-F08C-96A4D5737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CBE4B-A153-A546-206F-D2D1C25CA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D9A6E-A6FC-4175-8468-581F0FE60CE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1F575-14A4-B649-DDBE-2A95DB708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851E6-9B7C-46FC-5F84-D8BE07D63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A26AD6-7190-4684-997D-35AAF1302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9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s.sodexonet.com/home/tools-x0026-resources/guidelines-and-standards/operations/accountingx002c-finance-x0026-in/important-dates/financial_clos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D35858-B616-B7BC-669D-4ED63509464E}"/>
              </a:ext>
            </a:extLst>
          </p:cNvPr>
          <p:cNvSpPr txBox="1">
            <a:spLocks/>
          </p:cNvSpPr>
          <p:nvPr/>
        </p:nvSpPr>
        <p:spPr bwMode="gray">
          <a:xfrm>
            <a:off x="303877" y="185965"/>
            <a:ext cx="11504942" cy="439567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107930" tIns="107930" rIns="71955" bIns="107930" numCol="1" anchor="b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5pPr>
            <a:lvl6pPr marL="456907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6pPr>
            <a:lvl7pPr marL="913814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7pPr>
            <a:lvl8pPr marL="1370721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8pPr>
            <a:lvl9pPr marL="1827628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</a:rPr>
              <a:t>November 2024 Important Dates</a:t>
            </a:r>
            <a:endParaRPr lang="en-US" sz="160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2544A7-0D59-65A2-274C-9E5A19910811}"/>
              </a:ext>
            </a:extLst>
          </p:cNvPr>
          <p:cNvSpPr txBox="1"/>
          <p:nvPr/>
        </p:nvSpPr>
        <p:spPr>
          <a:xfrm>
            <a:off x="4620235" y="4242322"/>
            <a:ext cx="7188580" cy="292388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REMINDER: Inventory can only be transmitted once per node, per UFS week-ending date.</a:t>
            </a:r>
          </a:p>
        </p:txBody>
      </p:sp>
      <p:sp>
        <p:nvSpPr>
          <p:cNvPr id="11" name="Rectangle 10" descr="Kronos data must be updated and saved by noon ET 4/4 (BD+2) for data to be captured for the automatic payroll accrual&#10;Fiori (client invoices) finalized and approved by 5:00 pm ET on 4/4 (BD+2) will post on the “Settlement To” date&#10;Unit level adjustments will be processed on 4/5 (BD+3) and 4/6 (BD+4)&#10;Review financial reports and data available on Brio and E=Vision on 4/5 (BD+3) and 4/6 (BD+4). A NOC alert will be sent by 6:30 a.m. ET when financial results are delayed&#10;">
            <a:extLst>
              <a:ext uri="{FF2B5EF4-FFF2-40B4-BE49-F238E27FC236}">
                <a16:creationId xmlns:a16="http://schemas.microsoft.com/office/drawing/2014/main" id="{85291EDE-253C-0D77-8DA5-CF36E82DF8C0}"/>
              </a:ext>
            </a:extLst>
          </p:cNvPr>
          <p:cNvSpPr/>
          <p:nvPr/>
        </p:nvSpPr>
        <p:spPr bwMode="auto">
          <a:xfrm>
            <a:off x="303877" y="4659939"/>
            <a:ext cx="11504942" cy="1375098"/>
          </a:xfrm>
          <a:prstGeom prst="rect">
            <a:avLst/>
          </a:prstGeom>
          <a:solidFill>
            <a:srgbClr val="FFD1D1">
              <a:alpha val="67059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ctr" anchorCtr="0" compatLnSpc="1">
            <a:prstTxWarp prst="textNoShape">
              <a:avLst/>
            </a:prstTxWarp>
          </a:bodyPr>
          <a:lstStyle/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Reminder - Electronic invoices approved after noon (ET) on 12/3 (BD+2) will be delayed for posting to the following day.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Kronos data must be updated and saved by noon ET 12/3 (BD+2) for data to be captured for the automatic payroll accrual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Fiori (client invoices) finalized and approved by 5:00 pm ET on 12/3 (BD+2) will post on the “Settlement To” date</a:t>
            </a:r>
          </a:p>
          <a:p>
            <a:pPr marL="171450" lvl="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Unit level adjustments will be processed on 12/4 (BD+3) and 12/5 (BD+4)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Review financial reports and data available on Brio and E=Vision on 12/4 (BD+3) and 12/5 (BD+4). A NOC alert will be sent by 6:30 a.m. ET when financial results are delayed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 descr="Visit the Financial Close – All U.S. Segments Sodexo_Net page for more financial close deadline details.">
            <a:extLst>
              <a:ext uri="{FF2B5EF4-FFF2-40B4-BE49-F238E27FC236}">
                <a16:creationId xmlns:a16="http://schemas.microsoft.com/office/drawing/2014/main" id="{4EAD4906-E1E2-F2F7-260E-DEE7942563E2}"/>
              </a:ext>
            </a:extLst>
          </p:cNvPr>
          <p:cNvSpPr/>
          <p:nvPr/>
        </p:nvSpPr>
        <p:spPr>
          <a:xfrm>
            <a:off x="286458" y="6135450"/>
            <a:ext cx="11522361" cy="2769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the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Financial Close – All U.S. Segments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Sodexo_Net page for more financial close deadline details.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C1C445B-93C5-B080-A4EE-572DAE5AE9DB}"/>
              </a:ext>
            </a:extLst>
          </p:cNvPr>
          <p:cNvGraphicFramePr>
            <a:graphicFrameLocks noGrp="1"/>
          </p:cNvGraphicFramePr>
          <p:nvPr/>
        </p:nvGraphicFramePr>
        <p:xfrm>
          <a:off x="4620235" y="2803168"/>
          <a:ext cx="4361719" cy="1292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1719">
                  <a:extLst>
                    <a:ext uri="{9D8B030D-6E8A-4147-A177-3AD203B41FA5}">
                      <a16:colId xmlns:a16="http://schemas.microsoft.com/office/drawing/2014/main" val="2567443328"/>
                    </a:ext>
                  </a:extLst>
                </a:gridCol>
              </a:tblGrid>
              <a:tr h="1292958"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units MUST take a full physical inventory in accordance with AF Topic, 832-01 and enter results into UFS</a:t>
                      </a:r>
                      <a:b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no entry is made with new inventory values for week 1 of the new period, the month-end inventory amounts will automatically be carried forward and displayed on reports for week 1</a:t>
                      </a:r>
                      <a:endParaRPr lang="en-US" sz="12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564716"/>
                  </a:ext>
                </a:extLst>
              </a:tr>
            </a:tbl>
          </a:graphicData>
        </a:graphic>
      </p:graphicFrame>
      <p:sp>
        <p:nvSpPr>
          <p:cNvPr id="18" name="Oval 17" descr="Circle as icon on calendar for final month end transmission (BD+1)">
            <a:extLst>
              <a:ext uri="{FF2B5EF4-FFF2-40B4-BE49-F238E27FC236}">
                <a16:creationId xmlns:a16="http://schemas.microsoft.com/office/drawing/2014/main" id="{43440E10-E17A-0415-2E44-D3E59D2ED812}"/>
              </a:ext>
            </a:extLst>
          </p:cNvPr>
          <p:cNvSpPr/>
          <p:nvPr/>
        </p:nvSpPr>
        <p:spPr bwMode="auto">
          <a:xfrm>
            <a:off x="9234349" y="847378"/>
            <a:ext cx="275411" cy="308029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82026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2CD423-2ECC-83B3-1147-C2CF4F3931DA}"/>
              </a:ext>
            </a:extLst>
          </p:cNvPr>
          <p:cNvSpPr txBox="1"/>
          <p:nvPr/>
        </p:nvSpPr>
        <p:spPr>
          <a:xfrm>
            <a:off x="9509760" y="682980"/>
            <a:ext cx="2299059" cy="636827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month end transmission deadline 11:45 pm (ET) 1</a:t>
            </a:r>
            <a:r>
              <a:rPr lang="en-US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business day of month (BD+1). </a:t>
            </a:r>
            <a:endParaRPr lang="en-US" sz="1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 descr="Square grey filled shape as icon on calendar for financial close day 1 (BD+3)">
            <a:extLst>
              <a:ext uri="{FF2B5EF4-FFF2-40B4-BE49-F238E27FC236}">
                <a16:creationId xmlns:a16="http://schemas.microsoft.com/office/drawing/2014/main" id="{5DB0C43E-5E93-FC31-52DB-EDE1A6123F40}"/>
              </a:ext>
            </a:extLst>
          </p:cNvPr>
          <p:cNvSpPr/>
          <p:nvPr/>
        </p:nvSpPr>
        <p:spPr bwMode="auto">
          <a:xfrm>
            <a:off x="9234346" y="1584711"/>
            <a:ext cx="275411" cy="3080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82026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183B85-F711-BB2B-C8AA-9A6F1E76703B}"/>
              </a:ext>
            </a:extLst>
          </p:cNvPr>
          <p:cNvSpPr txBox="1"/>
          <p:nvPr/>
        </p:nvSpPr>
        <p:spPr>
          <a:xfrm>
            <a:off x="9509757" y="1430823"/>
            <a:ext cx="2299059" cy="636827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Close - Day 1 (BD+3) Review Preliminary Reports All Adjustments Due</a:t>
            </a:r>
          </a:p>
        </p:txBody>
      </p:sp>
      <p:sp>
        <p:nvSpPr>
          <p:cNvPr id="22" name="Rectangle 21" descr="Square dot texture filled shape as icon on calendar for financial close day 2 (BD+4)">
            <a:extLst>
              <a:ext uri="{FF2B5EF4-FFF2-40B4-BE49-F238E27FC236}">
                <a16:creationId xmlns:a16="http://schemas.microsoft.com/office/drawing/2014/main" id="{DE4DFB40-74EA-F99A-819A-5993FA0B05C7}"/>
              </a:ext>
            </a:extLst>
          </p:cNvPr>
          <p:cNvSpPr/>
          <p:nvPr/>
        </p:nvSpPr>
        <p:spPr bwMode="auto">
          <a:xfrm>
            <a:off x="9234346" y="2309944"/>
            <a:ext cx="275411" cy="308029"/>
          </a:xfrm>
          <a:prstGeom prst="rect">
            <a:avLst/>
          </a:prstGeom>
          <a:pattFill prst="pct20">
            <a:fgClr>
              <a:srgbClr val="000000"/>
            </a:fgClr>
            <a:bgClr>
              <a:srgbClr val="FFFFFF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820269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FB301C-86CA-6E04-058F-97360C2C4036}"/>
              </a:ext>
            </a:extLst>
          </p:cNvPr>
          <p:cNvSpPr txBox="1"/>
          <p:nvPr/>
        </p:nvSpPr>
        <p:spPr>
          <a:xfrm>
            <a:off x="9509757" y="2232190"/>
            <a:ext cx="2428259" cy="452161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Close - Day 2 (BD+4) - Analyze Financial Results</a:t>
            </a:r>
          </a:p>
        </p:txBody>
      </p:sp>
      <p:sp>
        <p:nvSpPr>
          <p:cNvPr id="24" name="Hexagon 23" descr="Hexagon shape as icon on calendar for final settlement invoices available 1 (BD+5)">
            <a:extLst>
              <a:ext uri="{FF2B5EF4-FFF2-40B4-BE49-F238E27FC236}">
                <a16:creationId xmlns:a16="http://schemas.microsoft.com/office/drawing/2014/main" id="{C9D0C6E5-2EDF-A3F2-D485-3E81A0F3FB88}"/>
              </a:ext>
            </a:extLst>
          </p:cNvPr>
          <p:cNvSpPr/>
          <p:nvPr/>
        </p:nvSpPr>
        <p:spPr>
          <a:xfrm>
            <a:off x="9234346" y="2935163"/>
            <a:ext cx="275411" cy="271583"/>
          </a:xfrm>
          <a:prstGeom prst="hexagon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B46DC5-E85B-4C75-2AD7-CE7C2CF61C4A}"/>
              </a:ext>
            </a:extLst>
          </p:cNvPr>
          <p:cNvSpPr txBox="1"/>
          <p:nvPr/>
        </p:nvSpPr>
        <p:spPr>
          <a:xfrm>
            <a:off x="9509756" y="2849925"/>
            <a:ext cx="2299059" cy="452161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Period End Settlement Invoices Available (D+5)</a:t>
            </a:r>
          </a:p>
        </p:txBody>
      </p:sp>
      <p:sp>
        <p:nvSpPr>
          <p:cNvPr id="26" name="Rectangle 25" descr="Square yellow filled shape as icon on calendar indicating weekly transmissions due">
            <a:extLst>
              <a:ext uri="{FF2B5EF4-FFF2-40B4-BE49-F238E27FC236}">
                <a16:creationId xmlns:a16="http://schemas.microsoft.com/office/drawing/2014/main" id="{EC576C21-DDA4-C0CE-09BD-AD3A0169BBF3}"/>
              </a:ext>
            </a:extLst>
          </p:cNvPr>
          <p:cNvSpPr/>
          <p:nvPr/>
        </p:nvSpPr>
        <p:spPr bwMode="auto">
          <a:xfrm>
            <a:off x="9234346" y="3467660"/>
            <a:ext cx="275411" cy="25218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defTabSz="820269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AD1F166-88D7-B617-456E-0C3D71A3E1CA}"/>
              </a:ext>
            </a:extLst>
          </p:cNvPr>
          <p:cNvSpPr txBox="1"/>
          <p:nvPr/>
        </p:nvSpPr>
        <p:spPr>
          <a:xfrm>
            <a:off x="9509756" y="3447905"/>
            <a:ext cx="1968737" cy="267495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Weekly transmissions due</a:t>
            </a:r>
          </a:p>
        </p:txBody>
      </p:sp>
      <p:sp>
        <p:nvSpPr>
          <p:cNvPr id="28" name="Rectangle 27" descr="Square orange filled shape as icon on calendar indicating window you must conduct physical inventory">
            <a:extLst>
              <a:ext uri="{FF2B5EF4-FFF2-40B4-BE49-F238E27FC236}">
                <a16:creationId xmlns:a16="http://schemas.microsoft.com/office/drawing/2014/main" id="{18D8AFE1-AEDF-41A4-D76C-94822821E59C}"/>
              </a:ext>
            </a:extLst>
          </p:cNvPr>
          <p:cNvSpPr/>
          <p:nvPr/>
        </p:nvSpPr>
        <p:spPr bwMode="auto">
          <a:xfrm>
            <a:off x="9234346" y="3880974"/>
            <a:ext cx="275411" cy="2667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82027" tIns="41014" rIns="82027" bIns="41014" numCol="1" rtlCol="0" anchor="t" anchorCtr="0" compatLnSpc="1">
            <a:prstTxWarp prst="textNoShape">
              <a:avLst/>
            </a:prstTxWarp>
          </a:bodyPr>
          <a:lstStyle/>
          <a:p>
            <a:pPr defTabSz="820269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C83CFD-2CF0-CC12-EA3B-7079D5731F86}"/>
              </a:ext>
            </a:extLst>
          </p:cNvPr>
          <p:cNvSpPr txBox="1"/>
          <p:nvPr/>
        </p:nvSpPr>
        <p:spPr>
          <a:xfrm>
            <a:off x="9509756" y="3872920"/>
            <a:ext cx="2357572" cy="267495"/>
          </a:xfrm>
          <a:prstGeom prst="rect">
            <a:avLst/>
          </a:prstGeom>
          <a:noFill/>
        </p:spPr>
        <p:txBody>
          <a:bodyPr wrap="square" lIns="82027" tIns="41014" rIns="82027" bIns="4101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physical inventory</a:t>
            </a:r>
            <a:endParaRPr lang="en-US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7F625F-1CF1-4628-3483-F0CF6D131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235" y="705059"/>
            <a:ext cx="4499555" cy="19976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32A663-10AB-DE24-0C81-5D3E2832E5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491" y="682981"/>
            <a:ext cx="4228186" cy="387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9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Sodexo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Helms, Jill</dc:creator>
  <cp:lastModifiedBy>Helms, Jill</cp:lastModifiedBy>
  <cp:revision>1</cp:revision>
  <dcterms:created xsi:type="dcterms:W3CDTF">2024-11-06T18:50:27Z</dcterms:created>
  <dcterms:modified xsi:type="dcterms:W3CDTF">2024-11-06T18:52:59Z</dcterms:modified>
</cp:coreProperties>
</file>