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114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73F6F-D5F9-1E70-145F-51D30697BA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8A8AC5-0914-BDBF-6FFC-F417329783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AA061-AD78-C560-0C97-D931D9D2D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E65C-B017-4813-924C-E3420B4E88B5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832CD3-AF17-B1E2-60A7-6BF07E467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70FACF-C92E-3F01-9DFF-FEA9E713A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43D4-A932-4653-9405-54D1829FF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5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59CD2-57B6-2009-87EC-46D8E85FB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D802FC-82C7-4A25-964C-05568937A6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FE6A98-9BB1-9B78-0037-CD726F3F3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E65C-B017-4813-924C-E3420B4E88B5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5A0CA-E6F5-DB18-22EE-48E616584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4BCE2A-416B-1B87-6EC7-F2F6E12D6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43D4-A932-4653-9405-54D1829FF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363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5EA988-65C5-C79B-D1BB-B3A97210A1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F41A9B-415D-DD5C-5D18-385BE5F5FF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7FDF26-4406-9644-8955-DA75B2B84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E65C-B017-4813-924C-E3420B4E88B5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5C64A4-4AFD-074D-1383-9605C3314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422952-AC53-DE82-A9B2-6277B957F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43D4-A932-4653-9405-54D1829FF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842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12F6B-E644-F760-134D-2D4D1EB93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99BC6-7328-B25A-78D7-EE74690DC1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6740B1-548F-A177-75E6-EFBE7B6E1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E65C-B017-4813-924C-E3420B4E88B5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E7808-B381-A1C9-6753-16AFC01E7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0AFA6-9E12-1145-76B8-69DC6D35E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43D4-A932-4653-9405-54D1829FF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385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2ADAC-281D-E6B8-A692-631D8F777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5EB099-FEEE-FA48-6466-08DAD929AC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602838-3F9E-C52D-694C-197C684D1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E65C-B017-4813-924C-E3420B4E88B5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FF395C-352C-9599-8DA2-CF0CA8DB7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C36081-8745-05DC-4556-A80CB37AB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43D4-A932-4653-9405-54D1829FF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596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84738-8836-F9E6-44A7-AE370BF4E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F3420-BFAE-6361-63BA-487B662C7C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39EDB7-6DB8-18B3-1BA3-B80C479BAA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24E93B-A48F-C32A-2CB0-F1B399320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E65C-B017-4813-924C-E3420B4E88B5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DD8374-12FC-1859-3185-1705C25CC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120473-0386-D6B7-3D02-5FAEE22D3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43D4-A932-4653-9405-54D1829FF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533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2738B-9808-8431-FB14-328AF376B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1D17B9-FD56-B234-A3D1-8A25C9EDC2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E409B8-7573-C03B-D50C-06F4FB168D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779F33-C85E-AB76-5A58-48109850B1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515548-1C65-4942-2F3D-99A0719166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C914C2-0B4E-7F59-6881-24CDA396D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E65C-B017-4813-924C-E3420B4E88B5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2787BF-5BA6-0DAE-F68A-DC2366C97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0BB9E0-2727-4C65-26E6-CD9F7EE45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43D4-A932-4653-9405-54D1829FF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06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69423-07F8-8B50-FE12-D5F136E94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15FC1D-D10C-EA0E-7BB9-BC2B78D85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E65C-B017-4813-924C-E3420B4E88B5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627FCD-45F5-588D-0135-8AE91198A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8935D4-1E13-89CE-56A7-FA2FEA6AB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43D4-A932-4653-9405-54D1829FF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53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DC050F-0CD9-8A41-00DD-EDE6375FB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E65C-B017-4813-924C-E3420B4E88B5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09B31B-8191-0596-AF97-EC2A0F669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34D6ED-CB92-7DE2-A10A-F5AD9AC31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43D4-A932-4653-9405-54D1829FF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439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649B3-46A8-EE66-AD5E-1CC179339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F693B-794B-3856-2CD6-2E33A1452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6DC1FA-7F7D-07A4-5E96-F604EA6D47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6FCEF5-38CE-83FF-64B0-CAEAD72B6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E65C-B017-4813-924C-E3420B4E88B5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D43685-8B23-A000-8BC9-5E8299847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B47859-705B-ABCE-E19F-4AD84D646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43D4-A932-4653-9405-54D1829FF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655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74EB7-A993-1C15-ABAB-EDFF94376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4E20EF-12CA-73C6-2E11-B466FDB146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402FFD-D3C8-5565-609F-5E2B919793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BC83D-F3A3-52BD-BB4C-ABCF1AD2B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E65C-B017-4813-924C-E3420B4E88B5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2984D7-FCC3-41E3-DDA0-2BB5BB302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2FEC57-2B22-3557-B1D4-55F639E06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43D4-A932-4653-9405-54D1829FF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461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F4331D-9160-0960-4FC3-5E643146C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342DF3-922E-A95D-BD19-910ECC3AB4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D239FE-4AB9-705D-C61A-10FA5E6FC4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2B8E65C-B017-4813-924C-E3420B4E88B5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0556C-B59C-1222-32FF-3146111F69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96CD90-37B2-93ED-476A-E43C792327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3A043D4-A932-4653-9405-54D1829FF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140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us.sodexonet.com/home/tools-x0026-resources/guidelines-and-standards/operations/accountingx002c-finance-x0026-in/important-dates/financial_close.html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BD35858-B616-B7BC-669D-4ED63509464E}"/>
              </a:ext>
            </a:extLst>
          </p:cNvPr>
          <p:cNvSpPr txBox="1">
            <a:spLocks/>
          </p:cNvSpPr>
          <p:nvPr/>
        </p:nvSpPr>
        <p:spPr bwMode="gray">
          <a:xfrm>
            <a:off x="303877" y="185965"/>
            <a:ext cx="11504942" cy="439567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  <p:txBody>
          <a:bodyPr vert="horz" wrap="square" lIns="107930" tIns="107930" rIns="71955" bIns="107930" numCol="1" anchor="b" anchorCtr="0" compatLnSpc="1">
            <a:prstTxWarp prst="textNoShape">
              <a:avLst/>
            </a:prstTxWarp>
            <a:spAutoFit/>
          </a:bodyPr>
          <a:lstStyle>
            <a:lvl1pPr algn="ctr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5pPr>
            <a:lvl6pPr marL="456907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6pPr>
            <a:lvl7pPr marL="913814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7pPr>
            <a:lvl8pPr marL="1370721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8pPr>
            <a:lvl9pPr marL="1827628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en-US" sz="1600" b="1" kern="0" dirty="0">
                <a:solidFill>
                  <a:srgbClr val="FFFFFF"/>
                </a:solidFill>
                <a:latin typeface="Arial"/>
              </a:rPr>
              <a:t>March 2025 Important Dates</a:t>
            </a:r>
            <a:endParaRPr lang="en-US" sz="1600" kern="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2544A7-0D59-65A2-274C-9E5A19910811}"/>
              </a:ext>
            </a:extLst>
          </p:cNvPr>
          <p:cNvSpPr txBox="1"/>
          <p:nvPr/>
        </p:nvSpPr>
        <p:spPr>
          <a:xfrm>
            <a:off x="4620235" y="4242322"/>
            <a:ext cx="7188580" cy="292388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REMINDER: Inventory can only be transmitted once per node, per UFS week-ending date.</a:t>
            </a:r>
          </a:p>
        </p:txBody>
      </p:sp>
      <p:sp>
        <p:nvSpPr>
          <p:cNvPr id="11" name="Rectangle 10" descr="Kronos data must be updated and saved by noon ET 4/4 (BD+2) for data to be captured for the automatic payroll accrual&#10;Fiori (client invoices) finalized and approved by 5:00 pm ET on 4/4 (BD+2) will post on the “Settlement To” date&#10;Unit level adjustments will be processed on 4/5 (BD+3) and 4/6 (BD+4)&#10;Review financial reports and data available on Brio and E=Vision on 4/5 (BD+3) and 4/6 (BD+4). A NOC alert will be sent by 6:30 a.m. ET when financial results are delayed&#10;">
            <a:extLst>
              <a:ext uri="{FF2B5EF4-FFF2-40B4-BE49-F238E27FC236}">
                <a16:creationId xmlns:a16="http://schemas.microsoft.com/office/drawing/2014/main" id="{85291EDE-253C-0D77-8DA5-CF36E82DF8C0}"/>
              </a:ext>
            </a:extLst>
          </p:cNvPr>
          <p:cNvSpPr/>
          <p:nvPr/>
        </p:nvSpPr>
        <p:spPr bwMode="auto">
          <a:xfrm>
            <a:off x="303877" y="4659939"/>
            <a:ext cx="11504942" cy="1375098"/>
          </a:xfrm>
          <a:prstGeom prst="rect">
            <a:avLst/>
          </a:prstGeom>
          <a:solidFill>
            <a:srgbClr val="FFD1D1">
              <a:alpha val="67059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82027" tIns="41014" rIns="82027" bIns="41014" numCol="1" rtlCol="0" anchor="ctr" anchorCtr="0" compatLnSpc="1">
            <a:prstTxWarp prst="textNoShape">
              <a:avLst/>
            </a:prstTxWarp>
          </a:bodyPr>
          <a:lstStyle/>
          <a:p>
            <a:pPr marL="171450" lvl="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Reminder - Electronic invoices approved after noon (ET) on 4/2 (BD+2) will be delayed for posting to the following day.</a:t>
            </a:r>
          </a:p>
          <a:p>
            <a:pPr marL="171450" lvl="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Kronos data must be updated and saved by noon ET 4/2 (BD+2) for data to be captured for the automatic payroll accrual</a:t>
            </a:r>
          </a:p>
          <a:p>
            <a:pPr marL="171450" lvl="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Fiori (client invoices) finalized and approved by 5:00 pm ET on 4/2 (BD+2) will post on the “Settlement To” date</a:t>
            </a:r>
          </a:p>
          <a:p>
            <a:pPr marL="171450" lvl="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Unit level adjustments will be processed on 4/3 (BD+3) and 4/4 (BD+4)</a:t>
            </a:r>
          </a:p>
          <a:p>
            <a:pPr marL="17145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Review financial reports and data available on Brio and E=Vision on 4/3 (BD+3) and 4/4 (BD+4). A NOC alert will be sent by 6:30 a.m. ET when financial results are delayed</a:t>
            </a:r>
            <a:endParaRPr lang="en-US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 descr="Visit the Financial Close – All U.S. Segments Sodexo_Net page for more financial close deadline details.">
            <a:extLst>
              <a:ext uri="{FF2B5EF4-FFF2-40B4-BE49-F238E27FC236}">
                <a16:creationId xmlns:a16="http://schemas.microsoft.com/office/drawing/2014/main" id="{4EAD4906-E1E2-F2F7-260E-DEE7942563E2}"/>
              </a:ext>
            </a:extLst>
          </p:cNvPr>
          <p:cNvSpPr/>
          <p:nvPr/>
        </p:nvSpPr>
        <p:spPr>
          <a:xfrm>
            <a:off x="286458" y="6135450"/>
            <a:ext cx="11522361" cy="276999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Visit the </a:t>
            </a: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Financial Close – All U.S. Segments </a:t>
            </a: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Sodexo_Net page for more financial close deadline details.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CC1C445B-93C5-B080-A4EE-572DAE5AE9DB}"/>
              </a:ext>
            </a:extLst>
          </p:cNvPr>
          <p:cNvGraphicFramePr>
            <a:graphicFrameLocks noGrp="1"/>
          </p:cNvGraphicFramePr>
          <p:nvPr/>
        </p:nvGraphicFramePr>
        <p:xfrm>
          <a:off x="4620235" y="2803168"/>
          <a:ext cx="4361719" cy="12929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61719">
                  <a:extLst>
                    <a:ext uri="{9D8B030D-6E8A-4147-A177-3AD203B41FA5}">
                      <a16:colId xmlns:a16="http://schemas.microsoft.com/office/drawing/2014/main" val="2567443328"/>
                    </a:ext>
                  </a:extLst>
                </a:gridCol>
              </a:tblGrid>
              <a:tr h="1292958">
                <a:tc>
                  <a:txBody>
                    <a:bodyPr/>
                    <a:lstStyle/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units MUST take a full physical inventory in accordance with AF Topic, 832-01 and enter results into UFS</a:t>
                      </a:r>
                      <a:br>
                        <a:rPr lang="en-US" sz="120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n-US" sz="120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 no entry is made with new inventory values for week 1 of the new period, the month-end inventory amounts will automatically be carried forward and displayed on reports for week 1</a:t>
                      </a:r>
                      <a:endParaRPr lang="en-US" sz="1200" b="0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6564716"/>
                  </a:ext>
                </a:extLst>
              </a:tr>
            </a:tbl>
          </a:graphicData>
        </a:graphic>
      </p:graphicFrame>
      <p:sp>
        <p:nvSpPr>
          <p:cNvPr id="18" name="Oval 17" descr="Circle as icon on calendar for final month end transmission (BD+1)">
            <a:extLst>
              <a:ext uri="{FF2B5EF4-FFF2-40B4-BE49-F238E27FC236}">
                <a16:creationId xmlns:a16="http://schemas.microsoft.com/office/drawing/2014/main" id="{43440E10-E17A-0415-2E44-D3E59D2ED812}"/>
              </a:ext>
            </a:extLst>
          </p:cNvPr>
          <p:cNvSpPr/>
          <p:nvPr/>
        </p:nvSpPr>
        <p:spPr bwMode="auto">
          <a:xfrm>
            <a:off x="9234349" y="847378"/>
            <a:ext cx="275411" cy="308029"/>
          </a:xfrm>
          <a:prstGeom prst="ellips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82027" tIns="41014" rIns="82027" bIns="41014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820269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02CD423-2ECC-83B3-1147-C2CF4F3931DA}"/>
              </a:ext>
            </a:extLst>
          </p:cNvPr>
          <p:cNvSpPr txBox="1"/>
          <p:nvPr/>
        </p:nvSpPr>
        <p:spPr>
          <a:xfrm>
            <a:off x="9509760" y="682980"/>
            <a:ext cx="2299059" cy="636827"/>
          </a:xfrm>
          <a:prstGeom prst="rect">
            <a:avLst/>
          </a:prstGeom>
          <a:noFill/>
        </p:spPr>
        <p:txBody>
          <a:bodyPr wrap="square" lIns="82027" tIns="41014" rIns="82027" bIns="41014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month end transmission deadline 11:45 pm (ET) 1</a:t>
            </a:r>
            <a:r>
              <a:rPr lang="en-US" sz="1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business day of month (BD+1). </a:t>
            </a:r>
            <a:endParaRPr lang="en-US" sz="12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 descr="Square grey filled shape as icon on calendar for financial close day 1 (BD+3)">
            <a:extLst>
              <a:ext uri="{FF2B5EF4-FFF2-40B4-BE49-F238E27FC236}">
                <a16:creationId xmlns:a16="http://schemas.microsoft.com/office/drawing/2014/main" id="{5DB0C43E-5E93-FC31-52DB-EDE1A6123F40}"/>
              </a:ext>
            </a:extLst>
          </p:cNvPr>
          <p:cNvSpPr/>
          <p:nvPr/>
        </p:nvSpPr>
        <p:spPr bwMode="auto">
          <a:xfrm>
            <a:off x="9234346" y="1584711"/>
            <a:ext cx="275411" cy="30802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82027" tIns="41014" rIns="82027" bIns="41014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820269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4183B85-F711-BB2B-C8AA-9A6F1E76703B}"/>
              </a:ext>
            </a:extLst>
          </p:cNvPr>
          <p:cNvSpPr txBox="1"/>
          <p:nvPr/>
        </p:nvSpPr>
        <p:spPr>
          <a:xfrm>
            <a:off x="9509757" y="1430823"/>
            <a:ext cx="2299059" cy="636827"/>
          </a:xfrm>
          <a:prstGeom prst="rect">
            <a:avLst/>
          </a:prstGeom>
          <a:noFill/>
        </p:spPr>
        <p:txBody>
          <a:bodyPr wrap="square" lIns="82027" tIns="41014" rIns="82027" bIns="41014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Close - Day 1 (BD+3) Review Preliminary Reports All Adjustments Due</a:t>
            </a:r>
          </a:p>
        </p:txBody>
      </p:sp>
      <p:sp>
        <p:nvSpPr>
          <p:cNvPr id="22" name="Rectangle 21" descr="Square dot texture filled shape as icon on calendar for financial close day 2 (BD+4)">
            <a:extLst>
              <a:ext uri="{FF2B5EF4-FFF2-40B4-BE49-F238E27FC236}">
                <a16:creationId xmlns:a16="http://schemas.microsoft.com/office/drawing/2014/main" id="{DE4DFB40-74EA-F99A-819A-5993FA0B05C7}"/>
              </a:ext>
            </a:extLst>
          </p:cNvPr>
          <p:cNvSpPr/>
          <p:nvPr/>
        </p:nvSpPr>
        <p:spPr bwMode="auto">
          <a:xfrm>
            <a:off x="9234346" y="2309944"/>
            <a:ext cx="275411" cy="308029"/>
          </a:xfrm>
          <a:prstGeom prst="rect">
            <a:avLst/>
          </a:prstGeom>
          <a:pattFill prst="pct20">
            <a:fgClr>
              <a:srgbClr val="000000"/>
            </a:fgClr>
            <a:bgClr>
              <a:srgbClr val="FFFFFF"/>
            </a:bgClr>
          </a:patt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82027" tIns="41014" rIns="82027" bIns="41014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820269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BFB301C-86CA-6E04-058F-97360C2C4036}"/>
              </a:ext>
            </a:extLst>
          </p:cNvPr>
          <p:cNvSpPr txBox="1"/>
          <p:nvPr/>
        </p:nvSpPr>
        <p:spPr>
          <a:xfrm>
            <a:off x="9509757" y="2232190"/>
            <a:ext cx="2428259" cy="452161"/>
          </a:xfrm>
          <a:prstGeom prst="rect">
            <a:avLst/>
          </a:prstGeom>
          <a:noFill/>
        </p:spPr>
        <p:txBody>
          <a:bodyPr wrap="square" lIns="82027" tIns="41014" rIns="82027" bIns="41014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Close - Day 2 (BD+4) - Analyze Financial Results</a:t>
            </a:r>
          </a:p>
        </p:txBody>
      </p:sp>
      <p:sp>
        <p:nvSpPr>
          <p:cNvPr id="24" name="Hexagon 23" descr="Hexagon shape as icon on calendar for final settlement invoices available 1 (BD+5)">
            <a:extLst>
              <a:ext uri="{FF2B5EF4-FFF2-40B4-BE49-F238E27FC236}">
                <a16:creationId xmlns:a16="http://schemas.microsoft.com/office/drawing/2014/main" id="{C9D0C6E5-2EDF-A3F2-D485-3E81A0F3FB88}"/>
              </a:ext>
            </a:extLst>
          </p:cNvPr>
          <p:cNvSpPr/>
          <p:nvPr/>
        </p:nvSpPr>
        <p:spPr>
          <a:xfrm>
            <a:off x="9234346" y="2935163"/>
            <a:ext cx="275411" cy="271583"/>
          </a:xfrm>
          <a:prstGeom prst="hexagon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DB46DC5-E85B-4C75-2AD7-CE7C2CF61C4A}"/>
              </a:ext>
            </a:extLst>
          </p:cNvPr>
          <p:cNvSpPr txBox="1"/>
          <p:nvPr/>
        </p:nvSpPr>
        <p:spPr>
          <a:xfrm>
            <a:off x="9509756" y="2849925"/>
            <a:ext cx="2299059" cy="452161"/>
          </a:xfrm>
          <a:prstGeom prst="rect">
            <a:avLst/>
          </a:prstGeom>
          <a:noFill/>
        </p:spPr>
        <p:txBody>
          <a:bodyPr wrap="square" lIns="82027" tIns="41014" rIns="82027" bIns="41014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Period End Settlement Invoices Available (D+5)</a:t>
            </a:r>
          </a:p>
        </p:txBody>
      </p:sp>
      <p:sp>
        <p:nvSpPr>
          <p:cNvPr id="26" name="Rectangle 25" descr="Square yellow filled shape as icon on calendar indicating weekly transmissions due">
            <a:extLst>
              <a:ext uri="{FF2B5EF4-FFF2-40B4-BE49-F238E27FC236}">
                <a16:creationId xmlns:a16="http://schemas.microsoft.com/office/drawing/2014/main" id="{EC576C21-DDA4-C0CE-09BD-AD3A0169BBF3}"/>
              </a:ext>
            </a:extLst>
          </p:cNvPr>
          <p:cNvSpPr/>
          <p:nvPr/>
        </p:nvSpPr>
        <p:spPr bwMode="auto">
          <a:xfrm>
            <a:off x="9234346" y="3467660"/>
            <a:ext cx="275411" cy="252181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82027" tIns="41014" rIns="82027" bIns="41014" numCol="1" rtlCol="0" anchor="t" anchorCtr="0" compatLnSpc="1">
            <a:prstTxWarp prst="textNoShape">
              <a:avLst/>
            </a:prstTxWarp>
          </a:bodyPr>
          <a:lstStyle/>
          <a:p>
            <a:pPr defTabSz="820269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AD1F166-88D7-B617-456E-0C3D71A3E1CA}"/>
              </a:ext>
            </a:extLst>
          </p:cNvPr>
          <p:cNvSpPr txBox="1"/>
          <p:nvPr/>
        </p:nvSpPr>
        <p:spPr>
          <a:xfrm>
            <a:off x="9509756" y="3447905"/>
            <a:ext cx="1968737" cy="267495"/>
          </a:xfrm>
          <a:prstGeom prst="rect">
            <a:avLst/>
          </a:prstGeom>
          <a:noFill/>
        </p:spPr>
        <p:txBody>
          <a:bodyPr wrap="square" lIns="82027" tIns="41014" rIns="82027" bIns="41014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Weekly transmissions due</a:t>
            </a:r>
          </a:p>
        </p:txBody>
      </p:sp>
      <p:sp>
        <p:nvSpPr>
          <p:cNvPr id="28" name="Rectangle 27" descr="Square orange filled shape as icon on calendar indicating window you must conduct physical inventory">
            <a:extLst>
              <a:ext uri="{FF2B5EF4-FFF2-40B4-BE49-F238E27FC236}">
                <a16:creationId xmlns:a16="http://schemas.microsoft.com/office/drawing/2014/main" id="{18D8AFE1-AEDF-41A4-D76C-94822821E59C}"/>
              </a:ext>
            </a:extLst>
          </p:cNvPr>
          <p:cNvSpPr/>
          <p:nvPr/>
        </p:nvSpPr>
        <p:spPr bwMode="auto">
          <a:xfrm>
            <a:off x="9234346" y="3880974"/>
            <a:ext cx="275411" cy="266762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82027" tIns="41014" rIns="82027" bIns="41014" numCol="1" rtlCol="0" anchor="t" anchorCtr="0" compatLnSpc="1">
            <a:prstTxWarp prst="textNoShape">
              <a:avLst/>
            </a:prstTxWarp>
          </a:bodyPr>
          <a:lstStyle/>
          <a:p>
            <a:pPr defTabSz="820269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AC83CFD-2CF0-CC12-EA3B-7079D5731F86}"/>
              </a:ext>
            </a:extLst>
          </p:cNvPr>
          <p:cNvSpPr txBox="1"/>
          <p:nvPr/>
        </p:nvSpPr>
        <p:spPr>
          <a:xfrm>
            <a:off x="9509756" y="3872920"/>
            <a:ext cx="2357572" cy="267495"/>
          </a:xfrm>
          <a:prstGeom prst="rect">
            <a:avLst/>
          </a:prstGeom>
          <a:noFill/>
        </p:spPr>
        <p:txBody>
          <a:bodyPr wrap="square" lIns="82027" tIns="41014" rIns="82027" bIns="41014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Conduct physical inventory</a:t>
            </a:r>
            <a:endParaRPr lang="en-US" sz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1938203-180B-A0FD-1694-11E65F83F8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764" y="631062"/>
            <a:ext cx="4281579" cy="392846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A403AF1-1AF3-AFEB-4978-D970A5C9C6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20234" y="643662"/>
            <a:ext cx="4501995" cy="2086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001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308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>Sodexo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Helms, Jill</dc:creator>
  <cp:lastModifiedBy>Helms, Jill</cp:lastModifiedBy>
  <cp:revision>1</cp:revision>
  <dcterms:created xsi:type="dcterms:W3CDTF">2025-03-03T18:07:32Z</dcterms:created>
  <dcterms:modified xsi:type="dcterms:W3CDTF">2025-03-03T18:24:55Z</dcterms:modified>
</cp:coreProperties>
</file>