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5C66-1C70-5DB3-5098-FEE6347A9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3549C-72AD-BAD8-A82B-002D0AE2F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072F5-F859-8772-E098-73E5CF20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8A690-B38F-2F6A-F3F2-0F0695A5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7BFC-16FC-92F9-4599-DF1F3571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7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1057-3FE8-CE44-9BA9-5A716C26F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10C22-4063-2277-73D6-4DB9A7498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FE88B-0EAA-EF42-F705-9DBE99E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96FF5-54C7-7CCC-A148-6AA12476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1177-3DFF-4538-1E50-CA6862AC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80D699-56E6-0E25-92F0-F83AD73F9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4B005-DD0C-192B-B4DB-1553989E5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B352D-4DD2-F7C0-9F51-FCFE8D7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95A8E-5BC7-7EAD-EDFA-C7ECA4D73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FC30C-61CD-4E50-45A4-1EF397E77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5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CABD-B70F-10F0-3080-ACB3CE6C3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4988-B0D9-B7E7-E617-8934D6A3A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7098C-A482-39A6-51C0-5A001E6D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AD07D-27A4-54AB-4A1D-96574DE00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46D9C-7619-42FF-16CF-CDE41991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7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DD5B-4E55-078B-1EB7-F6548150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27F9B-8085-AB4E-A575-0C2DA814B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ECE89-6BEE-7523-8921-5DD52F13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0D426-66EE-E650-F700-DC1292F3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170DF-1D0D-A4D3-F706-A7C0D494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9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11A-2795-FC85-D19B-64191D142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42321-313D-7D65-3CE2-AF876B61F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2421D-78F5-DA42-AFB6-46F6848F6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4AE64-6BDF-AE47-6005-9E1E1D4E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82811-22EC-5401-61E0-84A16F14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FD1C1-623A-2FA0-C08C-74E77DEC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5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E792C-9FD3-5A82-B572-9890813D5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DCDB6-B6AD-5B27-AF73-BE3BCC2C9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BADCD-6F8C-E820-C86B-9311CD7CE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995C9-100D-01F2-B66F-0B54B847B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7AB833-D571-706C-9CA4-BB84F8ECB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C1A890-5978-6746-8C83-9AA5873B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A8A1B-DC71-79D0-17A7-5E00990F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93CB4-A090-8C5D-007D-F73290EC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1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F58F-68E5-E655-A93D-31138629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68D07-FC92-18DD-16C6-C3C6C15C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66A16-DEDE-3682-2047-47E2F081E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989AF-16C4-EDCE-9060-D65909B4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3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C67C91-CAE8-EC2E-895C-F48A97AF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54727A-4109-291D-F156-FD849C29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A9468-E7D0-345F-8610-00C3DB5E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17AB-6FD3-0C98-4784-D86D570B2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3215D-1E9C-3134-918F-10C943A13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5AB425-724F-5B12-085B-E5FD07256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42649-C233-7F99-5671-8C37E184C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B04EA-6C62-C146-0E23-DE2611515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4B3CB-D605-3028-B12F-4B4777EB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2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EF3F-AF59-1622-D1CD-D5B78905B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DBAB16-7125-2F75-E54F-591E6F07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5A89B-E970-D7BB-236B-D0DBCE271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940AE-A966-3F03-9EBF-45A91303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8174D-F1E0-B53D-8614-8159945F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AE208-806B-C8DF-3A91-993ECA7B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0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AF6F2E-5480-C380-13D3-DFCA77E82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DD8DC-CCF5-FA6A-A7A3-36F40688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F8396-031C-C9A1-8AB9-ACA6A2F96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DD3AA-185A-42F5-9C75-C4308B08A8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464B4-8D32-A25E-4CC3-42B5934E5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E9AC9-768D-1BFF-9A80-C37E99CFC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F3FD8-115B-4215-823D-1372015A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2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s.sodexonet.com/home/tools-x0026-resources/guidelines-and-standards/operations/accountingx002c-finance-x0026-in/important-dates/financial_close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AACFB27-2D96-29D6-3123-ADF9DD7700AC}"/>
              </a:ext>
            </a:extLst>
          </p:cNvPr>
          <p:cNvSpPr txBox="1">
            <a:spLocks/>
          </p:cNvSpPr>
          <p:nvPr/>
        </p:nvSpPr>
        <p:spPr bwMode="gray">
          <a:xfrm>
            <a:off x="607949" y="361756"/>
            <a:ext cx="11115622" cy="55036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07930" tIns="107930" rIns="71955" bIns="107930" numCol="1" anchor="b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69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38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072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762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400" b="1" kern="0" dirty="0">
                <a:solidFill>
                  <a:srgbClr val="FFFFFF"/>
                </a:solidFill>
                <a:latin typeface="Arial"/>
              </a:rPr>
              <a:t>June 2023 Important Dates</a:t>
            </a:r>
            <a:endParaRPr lang="en-US" sz="2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Rectangle 5" descr="Kronos data must be updated and saved by noon ET 4/4 (BD+2) for data to be captured for the automatic payroll accrual&#10;Fiori (client invoices) finalized and approved by 5:00 pm ET on 4/4 (BD+2) will post on the “Settlement To” date&#10;Unit level adjustments will be processed on 4/5 (BD+3) and 4/6 (BD+4)&#10;Review financial reports and data available on Brio and E=Vision on 4/5 (BD+3) and 4/6 (BD+4). A NOC alert will be sent by 6:30 a.m. ET when financial results are delayed&#10;">
            <a:extLst>
              <a:ext uri="{FF2B5EF4-FFF2-40B4-BE49-F238E27FC236}">
                <a16:creationId xmlns:a16="http://schemas.microsoft.com/office/drawing/2014/main" id="{CC3A1FC0-6F3A-29EB-D689-253D6409B7BD}"/>
              </a:ext>
            </a:extLst>
          </p:cNvPr>
          <p:cNvSpPr/>
          <p:nvPr/>
        </p:nvSpPr>
        <p:spPr bwMode="auto">
          <a:xfrm>
            <a:off x="624228" y="4580439"/>
            <a:ext cx="7423787" cy="1093146"/>
          </a:xfrm>
          <a:prstGeom prst="rect">
            <a:avLst/>
          </a:prstGeom>
          <a:solidFill>
            <a:srgbClr val="FFE0E0">
              <a:alpha val="67059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ctr" anchorCtr="0" compatLnSpc="1">
            <a:prstTxWarp prst="textNoShape">
              <a:avLst/>
            </a:prstTxWarp>
          </a:bodyPr>
          <a:lstStyle/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Kronos data must be updated and saved by noon ET 7/5 (BD+2) for data to be captured for the automatic payroll accrual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Fiori (client invoices) finalized and approved by 5:00 pm ET on 7/5 (BD+2) will post on the “Settlement To” date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Unit level adjustments will be processed on 7/6 (BD+3) and 7/7 (BD+4)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Review financial reports and data available on Brio and E=Vision on 7/6 (BD+3) and 7/7 (BD+4). A NOC alert will be sent by 6:30 a.m. ET when financial results are delayed</a:t>
            </a:r>
            <a:endParaRPr lang="en-US" sz="9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 descr="Circle as icon on calendar for final month end transmission (BD+1)">
            <a:extLst>
              <a:ext uri="{FF2B5EF4-FFF2-40B4-BE49-F238E27FC236}">
                <a16:creationId xmlns:a16="http://schemas.microsoft.com/office/drawing/2014/main" id="{A685C46B-6162-94B8-AF4D-DB76257229BA}"/>
              </a:ext>
            </a:extLst>
          </p:cNvPr>
          <p:cNvSpPr/>
          <p:nvPr/>
        </p:nvSpPr>
        <p:spPr bwMode="auto">
          <a:xfrm>
            <a:off x="8215115" y="1109310"/>
            <a:ext cx="375689" cy="381894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8B7055-B5E4-C886-6258-DA7942311B4B}"/>
              </a:ext>
            </a:extLst>
          </p:cNvPr>
          <p:cNvSpPr txBox="1"/>
          <p:nvPr/>
        </p:nvSpPr>
        <p:spPr>
          <a:xfrm>
            <a:off x="8657479" y="1079436"/>
            <a:ext cx="3285774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month end transmission deadline 11:45 pm (ET) 1</a:t>
            </a:r>
            <a:r>
              <a:rPr lang="en-US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day of month (BD+1). </a:t>
            </a:r>
            <a:endParaRPr lang="en-US" sz="1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 descr="Square grey filled shape as icon on calendar for financial close day 1 (BD+3)">
            <a:extLst>
              <a:ext uri="{FF2B5EF4-FFF2-40B4-BE49-F238E27FC236}">
                <a16:creationId xmlns:a16="http://schemas.microsoft.com/office/drawing/2014/main" id="{D9473C73-88BC-1C4E-D447-2EC848AE8545}"/>
              </a:ext>
            </a:extLst>
          </p:cNvPr>
          <p:cNvSpPr/>
          <p:nvPr/>
        </p:nvSpPr>
        <p:spPr bwMode="auto">
          <a:xfrm>
            <a:off x="8215115" y="1668620"/>
            <a:ext cx="375689" cy="381895"/>
          </a:xfrm>
          <a:prstGeom prst="rect">
            <a:avLst/>
          </a:prstGeom>
          <a:solidFill>
            <a:srgbClr val="B7B6CE">
              <a:lumMod val="60000"/>
              <a:lumOff val="4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86DA5-4623-2913-53F3-CB7ADC46C2BD}"/>
              </a:ext>
            </a:extLst>
          </p:cNvPr>
          <p:cNvSpPr txBox="1"/>
          <p:nvPr/>
        </p:nvSpPr>
        <p:spPr>
          <a:xfrm>
            <a:off x="8643288" y="1649906"/>
            <a:ext cx="3285773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1 (BD+3) - Review Preliminary Reports All Adjustments Due</a:t>
            </a:r>
          </a:p>
        </p:txBody>
      </p:sp>
      <p:sp>
        <p:nvSpPr>
          <p:cNvPr id="11" name="Rectangle 10" descr="Square dot texture filled shape as icon on calendar for financial close day 2 (BD+4)">
            <a:extLst>
              <a:ext uri="{FF2B5EF4-FFF2-40B4-BE49-F238E27FC236}">
                <a16:creationId xmlns:a16="http://schemas.microsoft.com/office/drawing/2014/main" id="{689E0A53-A531-FB5C-38B6-F316CCDC967E}"/>
              </a:ext>
            </a:extLst>
          </p:cNvPr>
          <p:cNvSpPr/>
          <p:nvPr/>
        </p:nvSpPr>
        <p:spPr bwMode="auto">
          <a:xfrm>
            <a:off x="8226788" y="2268831"/>
            <a:ext cx="375690" cy="381896"/>
          </a:xfrm>
          <a:prstGeom prst="rect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6A5955-3E67-F3DA-C2B5-BC67DD26FF75}"/>
              </a:ext>
            </a:extLst>
          </p:cNvPr>
          <p:cNvSpPr txBox="1"/>
          <p:nvPr/>
        </p:nvSpPr>
        <p:spPr>
          <a:xfrm>
            <a:off x="8643288" y="2231949"/>
            <a:ext cx="3168672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2 (BD+4) - Analyze Financial Results</a:t>
            </a:r>
          </a:p>
        </p:txBody>
      </p:sp>
      <p:sp>
        <p:nvSpPr>
          <p:cNvPr id="13" name="Hexagon 12" descr="Hexagon shape as icon on calendar for final settlement invoices available 1 (BD+5)">
            <a:extLst>
              <a:ext uri="{FF2B5EF4-FFF2-40B4-BE49-F238E27FC236}">
                <a16:creationId xmlns:a16="http://schemas.microsoft.com/office/drawing/2014/main" id="{3B0FC7EF-13FF-AD36-59B6-BC634FEDB84C}"/>
              </a:ext>
            </a:extLst>
          </p:cNvPr>
          <p:cNvSpPr/>
          <p:nvPr/>
        </p:nvSpPr>
        <p:spPr>
          <a:xfrm>
            <a:off x="8162951" y="2836980"/>
            <a:ext cx="503364" cy="452160"/>
          </a:xfrm>
          <a:prstGeom prst="hexago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2D32A5-5A9B-40C1-5EAB-8435777F8BFB}"/>
              </a:ext>
            </a:extLst>
          </p:cNvPr>
          <p:cNvSpPr txBox="1"/>
          <p:nvPr/>
        </p:nvSpPr>
        <p:spPr>
          <a:xfrm>
            <a:off x="8669153" y="2833674"/>
            <a:ext cx="3142807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Period End Settlement Invoices 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(D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+5)</a:t>
            </a:r>
          </a:p>
        </p:txBody>
      </p:sp>
      <p:sp>
        <p:nvSpPr>
          <p:cNvPr id="15" name="Rectangle 14" descr="Square yellow filled shape as icon on calendar indicating weekly transmissions due">
            <a:extLst>
              <a:ext uri="{FF2B5EF4-FFF2-40B4-BE49-F238E27FC236}">
                <a16:creationId xmlns:a16="http://schemas.microsoft.com/office/drawing/2014/main" id="{4A91D437-15B8-FEFA-A930-D93A50EF8DE5}"/>
              </a:ext>
            </a:extLst>
          </p:cNvPr>
          <p:cNvSpPr/>
          <p:nvPr/>
        </p:nvSpPr>
        <p:spPr bwMode="auto">
          <a:xfrm>
            <a:off x="8228842" y="3438874"/>
            <a:ext cx="387363" cy="388204"/>
          </a:xfrm>
          <a:prstGeom prst="rect">
            <a:avLst/>
          </a:prstGeom>
          <a:solidFill>
            <a:srgbClr val="DFDA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2757F5-16AF-8800-1880-573DFCC68512}"/>
              </a:ext>
            </a:extLst>
          </p:cNvPr>
          <p:cNvSpPr txBox="1"/>
          <p:nvPr/>
        </p:nvSpPr>
        <p:spPr>
          <a:xfrm>
            <a:off x="8669153" y="3493360"/>
            <a:ext cx="1968737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transmissions due</a:t>
            </a:r>
          </a:p>
        </p:txBody>
      </p:sp>
      <p:sp>
        <p:nvSpPr>
          <p:cNvPr id="17" name="Rectangle 16" descr="Square orange filled shape as icon on calendar indicating window you must conduct physical inventory">
            <a:extLst>
              <a:ext uri="{FF2B5EF4-FFF2-40B4-BE49-F238E27FC236}">
                <a16:creationId xmlns:a16="http://schemas.microsoft.com/office/drawing/2014/main" id="{A9B02D99-6CC3-5645-58C7-2AD6B2C4AF52}"/>
              </a:ext>
            </a:extLst>
          </p:cNvPr>
          <p:cNvSpPr/>
          <p:nvPr/>
        </p:nvSpPr>
        <p:spPr bwMode="auto">
          <a:xfrm>
            <a:off x="8223630" y="3981411"/>
            <a:ext cx="395782" cy="37815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4E3C74-9E3C-FF7C-E57A-E0BEA562FCEE}"/>
              </a:ext>
            </a:extLst>
          </p:cNvPr>
          <p:cNvSpPr txBox="1"/>
          <p:nvPr/>
        </p:nvSpPr>
        <p:spPr>
          <a:xfrm>
            <a:off x="8683830" y="3995465"/>
            <a:ext cx="2628355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physical inventory</a:t>
            </a:r>
          </a:p>
        </p:txBody>
      </p:sp>
      <p:sp>
        <p:nvSpPr>
          <p:cNvPr id="19" name="Rectangle 18" descr="REMINDER: Inventory can only be transmitted once per node, per UFS week-ending date.&#10;">
            <a:extLst>
              <a:ext uri="{FF2B5EF4-FFF2-40B4-BE49-F238E27FC236}">
                <a16:creationId xmlns:a16="http://schemas.microsoft.com/office/drawing/2014/main" id="{7AFC6800-F6D1-DDCC-741A-703DA27B5FC9}"/>
              </a:ext>
            </a:extLst>
          </p:cNvPr>
          <p:cNvSpPr/>
          <p:nvPr/>
        </p:nvSpPr>
        <p:spPr>
          <a:xfrm>
            <a:off x="8162951" y="4582278"/>
            <a:ext cx="3440557" cy="109709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lnSpc>
                <a:spcPts val="2650"/>
              </a:lnSpc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REMINDER: Inventory can only be transmitted once per node, per UFS week-ending date.</a:t>
            </a:r>
          </a:p>
        </p:txBody>
      </p:sp>
      <p:sp>
        <p:nvSpPr>
          <p:cNvPr id="20" name="Rectangle 19" descr="Visit the Financial Close – All U.S. Segments Sodexo_Net page for more financial close deadline details.">
            <a:extLst>
              <a:ext uri="{FF2B5EF4-FFF2-40B4-BE49-F238E27FC236}">
                <a16:creationId xmlns:a16="http://schemas.microsoft.com/office/drawing/2014/main" id="{DFC260E8-9498-C5E6-2BDE-6EB9DD9FBE9A}"/>
              </a:ext>
            </a:extLst>
          </p:cNvPr>
          <p:cNvSpPr/>
          <p:nvPr/>
        </p:nvSpPr>
        <p:spPr>
          <a:xfrm>
            <a:off x="588490" y="5777966"/>
            <a:ext cx="11015018" cy="26161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the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Financial Close – All U.S. Segments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Sodexo_Net page for more financial close deadline details.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2F19DC-689D-749E-7C5F-E4A34DBC49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28" y="972616"/>
            <a:ext cx="7423787" cy="350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6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Sodexo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Helms, Jill</dc:creator>
  <cp:lastModifiedBy>Helms, Jill</cp:lastModifiedBy>
  <cp:revision>6</cp:revision>
  <dcterms:created xsi:type="dcterms:W3CDTF">2023-05-12T17:19:56Z</dcterms:created>
  <dcterms:modified xsi:type="dcterms:W3CDTF">2023-05-22T17:58:06Z</dcterms:modified>
</cp:coreProperties>
</file>