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87" r:id="rId5"/>
    <p:sldId id="268" r:id="rId6"/>
    <p:sldId id="270" r:id="rId7"/>
    <p:sldId id="273" r:id="rId8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DADDF6"/>
    <a:srgbClr val="D7D7ED"/>
    <a:srgbClr val="F5EFE3"/>
    <a:srgbClr val="BA8A4A"/>
    <a:srgbClr val="FDF3D9"/>
    <a:srgbClr val="FFFFFF"/>
    <a:srgbClr val="FFB923"/>
    <a:srgbClr val="FFEEE7"/>
    <a:srgbClr val="FF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E1DC0-5592-4A2E-9516-BADFC0A9C546}" v="1" dt="2023-10-16T12:32:36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F1CBC-CE8F-46A8-A468-B5C7F1E28B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CEDD6-CD3C-489D-B3B5-768D89205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6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E6542-891A-48D0-BD80-71819CD041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2B5B89D0-2585-4A52-94B2-E1ABCDCB8AA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3259669 h 6858000"/>
              <a:gd name="connsiteX3" fmla="*/ 828141 w 12192000"/>
              <a:gd name="connsiteY3" fmla="*/ 3644899 h 6858000"/>
              <a:gd name="connsiteX4" fmla="*/ 4313767 w 12192000"/>
              <a:gd name="connsiteY4" fmla="*/ 3644899 h 6858000"/>
              <a:gd name="connsiteX5" fmla="*/ 4698996 w 12192000"/>
              <a:gd name="connsiteY5" fmla="*/ 3259669 h 6858000"/>
              <a:gd name="connsiteX6" fmla="*/ 4698996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3259669"/>
                </a:lnTo>
                <a:cubicBezTo>
                  <a:pt x="442911" y="3472426"/>
                  <a:pt x="615384" y="3644899"/>
                  <a:pt x="828141" y="3644899"/>
                </a:cubicBezTo>
                <a:lnTo>
                  <a:pt x="4313767" y="3644899"/>
                </a:lnTo>
                <a:cubicBezTo>
                  <a:pt x="4526524" y="3644899"/>
                  <a:pt x="4698996" y="3472426"/>
                  <a:pt x="4698996" y="3259669"/>
                </a:cubicBezTo>
                <a:lnTo>
                  <a:pt x="4698996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04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1" y="438150"/>
            <a:ext cx="4256087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500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7C79767-09B8-4518-A4A7-D96E98EE6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C742-30BA-4EBF-B918-64E70CE31386}"/>
              </a:ext>
            </a:extLst>
          </p:cNvPr>
          <p:cNvSpPr>
            <a:spLocks noGrp="1"/>
          </p:cNvSpPr>
          <p:nvPr>
            <p:ph type="dt" sz="half" idx="65"/>
          </p:nvPr>
        </p:nvSpPr>
        <p:spPr>
          <a:xfrm>
            <a:off x="953782" y="2275309"/>
            <a:ext cx="3349468" cy="365125"/>
          </a:xfrm>
        </p:spPr>
        <p:txBody>
          <a:bodyPr/>
          <a:lstStyle/>
          <a:p>
            <a:r>
              <a:rPr lang="en-US"/>
              <a:t>Tuesday, October 17,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AFA0-73A1-4A22-8744-31EC74F4D0D9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4785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1BFFB19F-AC58-4411-B63F-384CD8112D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10300" y="2276475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Forth level</a:t>
            </a:r>
          </a:p>
          <a:p>
            <a:pPr lvl="4"/>
            <a:r>
              <a:rPr lang="en-US" noProof="0" dirty="0"/>
              <a:t>Lead level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276476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Forth level</a:t>
            </a:r>
          </a:p>
          <a:p>
            <a:pPr lvl="4"/>
            <a:r>
              <a:rPr lang="en-US" noProof="0" dirty="0"/>
              <a:t>Lead level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8137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Title, text level 1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E04CD55-C249-4F39-8468-83327E8DB3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913" y="1544228"/>
            <a:ext cx="11269662" cy="138858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Forth level</a:t>
            </a:r>
          </a:p>
          <a:p>
            <a:pPr lvl="4"/>
            <a:r>
              <a:rPr lang="en-US" noProof="0" dirty="0"/>
              <a:t>Lead level</a:t>
            </a:r>
          </a:p>
        </p:txBody>
      </p:sp>
    </p:spTree>
    <p:extLst>
      <p:ext uri="{BB962C8B-B14F-4D97-AF65-F5344CB8AC3E}">
        <p14:creationId xmlns:p14="http://schemas.microsoft.com/office/powerpoint/2010/main" val="9340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77E842E8-27EA-44B3-9C76-92DB6EDC1A9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76904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 dirty="0"/>
              <a:t>Lorem </a:t>
            </a:r>
            <a:r>
              <a:rPr lang="en-US" noProof="0" dirty="0"/>
              <a:t>ipsum</a:t>
            </a:r>
            <a:r>
              <a:rPr lang="da-DK" dirty="0"/>
              <a:t> dolor 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8EFF5283-0C90-4C63-8A76-2492F32ADED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28162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 dirty="0"/>
              <a:t>Lorem ipsum dolor 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9EF16965-8616-4BCC-8FA2-F06C275B59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9431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 dirty="0"/>
              <a:t>Lorem </a:t>
            </a:r>
            <a:r>
              <a:rPr lang="en-US" noProof="0" dirty="0"/>
              <a:t>ipsum</a:t>
            </a:r>
            <a:r>
              <a:rPr lang="da-DK" dirty="0"/>
              <a:t> dolor 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632C5D7A-5397-489F-85DC-D510FC2FB9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76904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en-US" noProof="0" dirty="0"/>
              <a:t>Lorem</a:t>
            </a:r>
            <a:r>
              <a:rPr lang="da-DK" dirty="0"/>
              <a:t> ipsum dolor 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C8B2FA79-3DD0-4FA8-90A0-E128430420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28162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 dirty="0"/>
              <a:t>Lorem ipsum dolor 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431" y="1862698"/>
            <a:ext cx="3600000" cy="834587"/>
          </a:xfrm>
          <a:noFill/>
        </p:spPr>
        <p:txBody>
          <a:bodyPr anchor="t"/>
          <a:lstStyle>
            <a:lvl1pPr marL="288000">
              <a:defRPr sz="1400">
                <a:solidFill>
                  <a:schemeClr val="accent1"/>
                </a:solidFill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en-US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 dirty="0"/>
              <a:t>Lorem </a:t>
            </a:r>
            <a:r>
              <a:rPr lang="en-US" noProof="0" dirty="0"/>
              <a:t>ipsum dolor </a:t>
            </a:r>
            <a:r>
              <a:rPr lang="da-DK" dirty="0"/>
              <a:t>sit amet</a:t>
            </a:r>
          </a:p>
          <a:p>
            <a:pPr lvl="1"/>
            <a:r>
              <a:rPr lang="en-US" dirty="0"/>
              <a:t>Second level</a:t>
            </a:r>
            <a:endParaRPr lang="en-US" noProof="0" dirty="0"/>
          </a:p>
          <a:p>
            <a:pPr lvl="1"/>
            <a:endParaRPr lang="en-US" noProof="0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90934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658203"/>
            <a:ext cx="3614737" cy="988476"/>
          </a:xfrm>
        </p:spPr>
        <p:txBody>
          <a:bodyPr/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4472FB-7A04-4397-A170-ABDA7C26C94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5138" y="2959100"/>
            <a:ext cx="3614737" cy="1342419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5A0F78F3-324F-46BF-95C0-EC8CC75D08CB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39203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1572219B-6C98-4B08-9B9F-4E04ED860A8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112125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811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69202" y="2057400"/>
            <a:ext cx="3957660" cy="4183380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 rIns="324000">
            <a:noAutofit/>
          </a:bodyPr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  <a:p>
            <a:pPr lvl="2"/>
            <a:endParaRPr lang="en-US" noProof="0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69202" y="1309780"/>
            <a:ext cx="3957660" cy="747620"/>
          </a:xfrm>
          <a:solidFill>
            <a:schemeClr val="accent5"/>
          </a:solidFill>
        </p:spPr>
        <p:txBody>
          <a:bodyPr lIns="324000" anchor="ctr">
            <a:noAutofit/>
          </a:bodyPr>
          <a:lstStyle>
            <a:lvl1pPr>
              <a:lnSpc>
                <a:spcPct val="100000"/>
              </a:lnSpc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 lorem ipsum subtitle lorem</a:t>
            </a:r>
          </a:p>
          <a:p>
            <a:pPr lvl="0"/>
            <a:r>
              <a:rPr lang="en-US" noProof="0"/>
              <a:t>ipsum subtitle lorem ipsum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A5E543C6-1776-417C-A381-3248B3DE5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4465" y="5992201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83040" y="3560002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 dirty="0"/>
              <a:t>Subtitle Lorem ipsum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587718"/>
            <a:ext cx="3614737" cy="1065420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800"/>
              </a:spcBef>
              <a:spcAft>
                <a:spcPts val="2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</a:t>
            </a:r>
            <a:r>
              <a:rPr lang="en-US"/>
              <a:t>,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level</a:t>
            </a:r>
            <a:r>
              <a:rPr lang="en-US" dirty="0"/>
              <a:t>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7B10C465-B273-49D6-874E-68FE532163E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35500" y="1587718"/>
            <a:ext cx="2668588" cy="1841282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455E5A23-6A34-4A67-8CE7-AE3F69184F9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35500" y="3997099"/>
            <a:ext cx="2668588" cy="18641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78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9158BA98-678D-4CCB-8811-531B29A2FB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4494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 dirty="0"/>
              <a:t>Subtitle Lorem ipsum</a:t>
            </a:r>
          </a:p>
        </p:txBody>
      </p:sp>
      <p:sp>
        <p:nvSpPr>
          <p:cNvPr id="28" name="Espace réservé du texte 6">
            <a:extLst>
              <a:ext uri="{FF2B5EF4-FFF2-40B4-BE49-F238E27FC236}">
                <a16:creationId xmlns:a16="http://schemas.microsoft.com/office/drawing/2014/main" id="{B2E427D2-44B7-4231-BE08-6119713FF6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70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Title, text level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4DCBB157-0523-4E9E-9AE5-223DDADCCC5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972C867-7FD0-4127-9CD6-4778059658C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333703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5C5C98CA-DFFA-4651-8852-1FE4F95365E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224494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98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B5BC8B-63DA-415A-817A-643166CA08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36D4B69-8F9D-4FFA-A4B7-3CFC9969258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1658202"/>
            <a:ext cx="4900612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86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559939-F0F3-41DF-BA50-4A35D367F9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A82406D-8362-445D-AC9E-64F16FA2E39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1" y="1658202"/>
            <a:ext cx="5653087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72AA708-4E4D-4EAD-88E7-7EC8A4C9A29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944879" y="2446020"/>
            <a:ext cx="10767696" cy="143385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97C3166F-6AB3-4C7F-A566-02A05195B6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44879" y="3879869"/>
            <a:ext cx="10767696" cy="2139931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079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C80F9D36-54FD-4A20-A132-828717E13CA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2913" y="1447800"/>
            <a:ext cx="11269662" cy="4391025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6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s arrondis en haut 1">
            <a:extLst>
              <a:ext uri="{FF2B5EF4-FFF2-40B4-BE49-F238E27FC236}">
                <a16:creationId xmlns:a16="http://schemas.microsoft.com/office/drawing/2014/main" id="{2FF801F8-6B26-4D82-B034-6BBA69DAB0C8}"/>
              </a:ext>
            </a:extLst>
          </p:cNvPr>
          <p:cNvSpPr/>
          <p:nvPr/>
        </p:nvSpPr>
        <p:spPr>
          <a:xfrm rot="10800000">
            <a:off x="442912" y="-1"/>
            <a:ext cx="4256086" cy="3636962"/>
          </a:xfrm>
          <a:prstGeom prst="round2SameRect">
            <a:avLst>
              <a:gd name="adj1" fmla="val 10905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3" y="438150"/>
            <a:ext cx="4256085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499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4592776-E126-42EF-B8B0-B329F93F7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66E135-0FEA-45F7-9219-0E1967A7CA81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xfrm>
            <a:off x="957592" y="2273246"/>
            <a:ext cx="2743200" cy="365125"/>
          </a:xfrm>
        </p:spPr>
        <p:txBody>
          <a:bodyPr/>
          <a:lstStyle/>
          <a:p>
            <a:r>
              <a:rPr lang="en-US"/>
              <a:t>Tuesday, October 17,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D8DC2-D828-41C1-812C-FD7981D4D77E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Unit Controller Network Call Series Update, October 2023 © Sodexo.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061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7F77922E-300B-4EC9-8500-DD45006C9B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8742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179A2654-FFD1-4A53-A8A9-7AC65136969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8779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A0339B73-3DAE-4696-B2C4-AB2C296FFFB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63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21" name="Espace réservé du texte 8">
            <a:extLst>
              <a:ext uri="{FF2B5EF4-FFF2-40B4-BE49-F238E27FC236}">
                <a16:creationId xmlns:a16="http://schemas.microsoft.com/office/drawing/2014/main" id="{34371AC1-D0FC-4409-8108-A028C655B2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2488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2" y="2372184"/>
            <a:ext cx="4513569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280" y="1476497"/>
            <a:ext cx="4529082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01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Title</a:t>
            </a:r>
            <a:r>
              <a:rPr lang="en-US" dirty="0"/>
              <a:t>,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level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68560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7D204983-8312-4BC8-89D6-158DF6D0CE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50225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8B35CDE5-EFFA-4FB5-9972-25A6076581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50225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32BF79EA-A7C6-4F74-BB66-78E7F6B5C1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96569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A147DE8D-8891-46EE-8AB0-11512AF1D4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96569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363171"/>
            <a:ext cx="3562350" cy="913304"/>
          </a:xfrm>
          <a:solidFill>
            <a:schemeClr val="accent1"/>
          </a:solidFill>
          <a:ln>
            <a:noFill/>
          </a:ln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2D77EC42-E5B3-465E-80AB-7FE8E542C3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1619" y="6053502"/>
            <a:ext cx="4068762" cy="286318"/>
          </a:xfrm>
          <a:noFill/>
        </p:spPr>
        <p:txBody>
          <a:bodyPr lIns="0" anchor="ctr">
            <a:noAutofit/>
          </a:bodyPr>
          <a:lstStyle>
            <a:lvl1pPr algn="ctr">
              <a:lnSpc>
                <a:spcPct val="100000"/>
              </a:lnSpc>
              <a:defRPr sz="1200" b="0">
                <a:solidFill>
                  <a:srgbClr val="2A295C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B2B and B2B2C : White label rules to be developed</a:t>
            </a:r>
          </a:p>
        </p:txBody>
      </p:sp>
    </p:spTree>
    <p:extLst>
      <p:ext uri="{BB962C8B-B14F-4D97-AF65-F5344CB8AC3E}">
        <p14:creationId xmlns:p14="http://schemas.microsoft.com/office/powerpoint/2010/main" val="21308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1513795"/>
            <a:ext cx="11283950" cy="4176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36956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13" name="Espace réservé pour une image  15">
            <a:extLst>
              <a:ext uri="{FF2B5EF4-FFF2-40B4-BE49-F238E27FC236}">
                <a16:creationId xmlns:a16="http://schemas.microsoft.com/office/drawing/2014/main" id="{862C56E4-94D2-408E-838A-EB878419480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70407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Espace réservé du texte 6">
            <a:extLst>
              <a:ext uri="{FF2B5EF4-FFF2-40B4-BE49-F238E27FC236}">
                <a16:creationId xmlns:a16="http://schemas.microsoft.com/office/drawing/2014/main" id="{71B39A0B-88D1-44DD-97CA-2C93B4271CA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0407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12" name="Espace réservé pour une image  15">
            <a:extLst>
              <a:ext uri="{FF2B5EF4-FFF2-40B4-BE49-F238E27FC236}">
                <a16:creationId xmlns:a16="http://schemas.microsoft.com/office/drawing/2014/main" id="{C4EF0926-67AF-4DB0-99F3-9330034ADB7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54232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E317AE3B-1B63-4F2A-9579-E46A9FB551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54232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274239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32" name="Espace réservé du texte 6">
            <a:extLst>
              <a:ext uri="{FF2B5EF4-FFF2-40B4-BE49-F238E27FC236}">
                <a16:creationId xmlns:a16="http://schemas.microsoft.com/office/drawing/2014/main" id="{0B848C28-9BDB-47C1-A075-66DF181C85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38024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9" name="Espace réservé pour une image  15">
            <a:extLst>
              <a:ext uri="{FF2B5EF4-FFF2-40B4-BE49-F238E27FC236}">
                <a16:creationId xmlns:a16="http://schemas.microsoft.com/office/drawing/2014/main" id="{896BC8CC-D2CE-4E78-B439-3295FDBE20E4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9876636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E001E223-A28C-4D3C-89C6-72C4D507D4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37598" y="5519803"/>
            <a:ext cx="2717227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8" name="Espace réservé pour une image  15">
            <a:extLst>
              <a:ext uri="{FF2B5EF4-FFF2-40B4-BE49-F238E27FC236}">
                <a16:creationId xmlns:a16="http://schemas.microsoft.com/office/drawing/2014/main" id="{84BE6DFB-D6E8-4EDF-91CB-26857DBF77D2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6876212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4732CA31-1DD1-4983-A5AF-B7D6679D6FD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37175" y="5519803"/>
            <a:ext cx="2717226" cy="726866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7" name="Espace réservé pour une image  15">
            <a:extLst>
              <a:ext uri="{FF2B5EF4-FFF2-40B4-BE49-F238E27FC236}">
                <a16:creationId xmlns:a16="http://schemas.microsoft.com/office/drawing/2014/main" id="{43258035-61CF-4F7D-93C8-9E0ED7C5F6B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3875788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4C984B48-2820-4944-B35B-5D17CFC1293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36751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5" name="Espace réservé pour une image  15">
            <a:extLst>
              <a:ext uri="{FF2B5EF4-FFF2-40B4-BE49-F238E27FC236}">
                <a16:creationId xmlns:a16="http://schemas.microsoft.com/office/drawing/2014/main" id="{9816E869-0BE9-4065-BBC7-E921D4F6506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875363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Espace réservé du texte 6">
            <a:extLst>
              <a:ext uri="{FF2B5EF4-FFF2-40B4-BE49-F238E27FC236}">
                <a16:creationId xmlns:a16="http://schemas.microsoft.com/office/drawing/2014/main" id="{EB7DFCB0-3C5C-4020-9EDD-72A2DAC1975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38024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1" name="Espace réservé pour une image  15">
            <a:extLst>
              <a:ext uri="{FF2B5EF4-FFF2-40B4-BE49-F238E27FC236}">
                <a16:creationId xmlns:a16="http://schemas.microsoft.com/office/drawing/2014/main" id="{91A5EA92-E74B-4861-B567-F18BF1540164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876636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Espace réservé du texte 6">
            <a:extLst>
              <a:ext uri="{FF2B5EF4-FFF2-40B4-BE49-F238E27FC236}">
                <a16:creationId xmlns:a16="http://schemas.microsoft.com/office/drawing/2014/main" id="{39107FBF-4646-4261-A4D4-FC2D8D20A01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7599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3FE71BC0-F0B4-40A9-ABB2-F67941299444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6876212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907E0BA8-FFEA-4FB1-B4C0-01453686F4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37175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en-US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9" name="Espace réservé pour une image  15">
            <a:extLst>
              <a:ext uri="{FF2B5EF4-FFF2-40B4-BE49-F238E27FC236}">
                <a16:creationId xmlns:a16="http://schemas.microsoft.com/office/drawing/2014/main" id="{D4246ADE-C6FF-4585-8C81-CEE798920FBC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3875788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751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 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875363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93831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06688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 dirty="0"/>
              <a:t>Subtitle lorem ipsum</a:t>
            </a:r>
          </a:p>
          <a:p>
            <a:pPr lvl="1"/>
            <a:r>
              <a:rPr lang="en-US" noProof="0" dirty="0"/>
              <a:t>Level 2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10628B55-B8EE-4E71-8015-9BA5618CAA6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05154" y="2926080"/>
            <a:ext cx="2802659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n°4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241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97811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 dirty="0"/>
              <a:t>Subtitle lorem ipsum</a:t>
            </a:r>
          </a:p>
          <a:p>
            <a:pPr lvl="1"/>
            <a:r>
              <a:rPr lang="en-US" noProof="0" dirty="0"/>
              <a:t>Level 2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3C85046A-F0E3-463A-A327-F0914544B35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90058" y="2926080"/>
            <a:ext cx="2815096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n°3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83538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0399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 dirty="0"/>
              <a:t>Subtitle lorem ipsum</a:t>
            </a:r>
          </a:p>
          <a:p>
            <a:pPr lvl="1"/>
            <a:r>
              <a:rPr lang="en-US" noProof="0" dirty="0"/>
              <a:t>Level 2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AFF59E31-7EC3-4842-9145-18C5D598D3F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6485" y="2926080"/>
            <a:ext cx="2807418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n°2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56126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6826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 dirty="0"/>
              <a:t>Subtitle lorem ipsum</a:t>
            </a:r>
          </a:p>
          <a:p>
            <a:pPr lvl="1"/>
            <a:r>
              <a:rPr lang="en-US" noProof="0" dirty="0"/>
              <a:t>Level 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C1D3E4B-0D64-40F0-AC79-888818F021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926080"/>
            <a:ext cx="2807419" cy="586740"/>
          </a:xfrm>
          <a:prstGeom prst="homePlate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n°1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32553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00492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E4274060-1F12-487F-9CE2-BCD7086CBC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2913" y="2985769"/>
            <a:ext cx="11306174" cy="120651"/>
          </a:xfrm>
          <a:prstGeom prst="homePlate">
            <a:avLst>
              <a:gd name="adj" fmla="val 45325"/>
            </a:avLst>
          </a:prstGeom>
          <a:solidFill>
            <a:srgbClr val="EE0000"/>
          </a:solidFill>
          <a:ln>
            <a:noFill/>
          </a:ln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8" name="Espace réservé pour une image  6">
            <a:extLst>
              <a:ext uri="{FF2B5EF4-FFF2-40B4-BE49-F238E27FC236}">
                <a16:creationId xmlns:a16="http://schemas.microsoft.com/office/drawing/2014/main" id="{71B63FD7-F875-41F1-9D8F-4C0EF37DDA06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868327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86313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4886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7" name="Espace réservé pour une image  6">
            <a:extLst>
              <a:ext uri="{FF2B5EF4-FFF2-40B4-BE49-F238E27FC236}">
                <a16:creationId xmlns:a16="http://schemas.microsoft.com/office/drawing/2014/main" id="{C24B6AA0-79F3-4590-8333-C9978F312AB6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738093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38093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23819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6" name="Espace réservé pour une image  6">
            <a:extLst>
              <a:ext uri="{FF2B5EF4-FFF2-40B4-BE49-F238E27FC236}">
                <a16:creationId xmlns:a16="http://schemas.microsoft.com/office/drawing/2014/main" id="{0F273126-DBF1-443F-A8F3-03725919BE1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613046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13046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98772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E49FC8AB-615B-4FC8-B835-C931DAD57CE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87999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799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372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234780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Unit Controller Network Call Series Update, October 2023 © Sodexo. All rights Reserved</a:t>
            </a:r>
          </a:p>
        </p:txBody>
      </p:sp>
      <p:sp>
        <p:nvSpPr>
          <p:cNvPr id="37" name="Espace réservé du texte 8">
            <a:extLst>
              <a:ext uri="{FF2B5EF4-FFF2-40B4-BE49-F238E27FC236}">
                <a16:creationId xmlns:a16="http://schemas.microsoft.com/office/drawing/2014/main" id="{287F8DFF-A1F2-4618-A5A2-364AEEA76F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0259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6" name="Espace réservé du texte 8">
            <a:extLst>
              <a:ext uri="{FF2B5EF4-FFF2-40B4-BE49-F238E27FC236}">
                <a16:creationId xmlns:a16="http://schemas.microsoft.com/office/drawing/2014/main" id="{B3C49AA5-0A02-444B-BAA7-69D15A8571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9120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id="{7F7D30A5-A4AF-488C-9EC9-A0CA69CF701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79809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id="{E666DFFB-216E-4DA9-B075-9D8F40308A9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52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id="{3A2EB497-5B25-4BA3-B39F-7AB10412123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67213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7FC3F0A9-74C0-49CE-A6A2-C69FA56C7D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60747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9C127890-EEE2-4190-84FC-3C5E7F0A79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6446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0767E903-B71B-42DA-A479-12D005B446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5307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7812CF-3B39-4CF8-8941-3C63B8EF98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1684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X.X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792B6F82-889B-4AF6-A746-F085DEB087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79809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section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2D68E202-E76F-464A-B0C2-1E13376D70A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60747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section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953DA66B-137D-47B6-8DA7-27E06FF25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684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section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60747" y="2121872"/>
            <a:ext cx="2870506" cy="487977"/>
          </a:xfrm>
          <a:solidFill>
            <a:srgbClr val="EE0000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title</a:t>
            </a:r>
            <a:endParaRPr lang="en-US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2028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//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130070-9C89-4AF9-AA2E-3DF277CA1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0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F83AA1CA-BE90-4BA3-A0E1-AFF80B7F7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4539" y="3191791"/>
            <a:ext cx="2922923" cy="5034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824852-0A89-4B8C-8AE0-DE051E914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16" name="Espace réservé du texte 19">
            <a:extLst>
              <a:ext uri="{FF2B5EF4-FFF2-40B4-BE49-F238E27FC236}">
                <a16:creationId xmlns:a16="http://schemas.microsoft.com/office/drawing/2014/main" id="{D477FE8C-6A1A-4D84-9733-FEB24C12420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490539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rgbClr val="2A295C"/>
                </a:solidFill>
              </a:defRPr>
            </a:lvl1pPr>
            <a:lvl2pPr marL="0" indent="0">
              <a:buNone/>
              <a:defRPr lang="en-US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5" name="Espace réservé du texte 19">
            <a:extLst>
              <a:ext uri="{FF2B5EF4-FFF2-40B4-BE49-F238E27FC236}">
                <a16:creationId xmlns:a16="http://schemas.microsoft.com/office/drawing/2014/main" id="{4F3BCA7B-0501-40F7-B99E-23F44866A3C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99591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4" name="Espace réservé du texte 19">
            <a:extLst>
              <a:ext uri="{FF2B5EF4-FFF2-40B4-BE49-F238E27FC236}">
                <a16:creationId xmlns:a16="http://schemas.microsoft.com/office/drawing/2014/main" id="{F97CD7AE-C149-499A-8E8B-78FBC9FF8C8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48309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3" name="Espace réservé du texte 19">
            <a:extLst>
              <a:ext uri="{FF2B5EF4-FFF2-40B4-BE49-F238E27FC236}">
                <a16:creationId xmlns:a16="http://schemas.microsoft.com/office/drawing/2014/main" id="{9669F93A-B977-4DFE-A6C8-3986F7EE045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490539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en-US" sz="1700" b="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 </a:t>
            </a:r>
            <a:br>
              <a:rPr lang="en-US" noProof="0"/>
            </a:br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2" name="Espace réservé du texte 19">
            <a:extLst>
              <a:ext uri="{FF2B5EF4-FFF2-40B4-BE49-F238E27FC236}">
                <a16:creationId xmlns:a16="http://schemas.microsoft.com/office/drawing/2014/main" id="{C5B3E9C5-B899-4D3C-A9B0-27E24942FE7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9591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309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chemeClr val="accent1"/>
                </a:solidFill>
              </a:defRPr>
            </a:lvl1pPr>
            <a:lvl2pPr marL="0" indent="0">
              <a:buNone/>
              <a:defRPr sz="23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 dirty="0"/>
              <a:t>Lorem ipsum dolor</a:t>
            </a:r>
          </a:p>
          <a:p>
            <a:pPr lvl="0"/>
            <a:r>
              <a:rPr lang="en-US" noProof="0" dirty="0"/>
              <a:t>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</a:t>
            </a:r>
            <a:endParaRPr lang="en-US" noProof="0" dirty="0"/>
          </a:p>
          <a:p>
            <a:pPr lvl="1"/>
            <a:r>
              <a:rPr lang="en-US" noProof="0" dirty="0"/>
              <a:t>Chapter X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316962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C23CEB04-B30B-4EB2-A0E6-C050ED0C3C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10755"/>
            <a:ext cx="10515600" cy="609398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0C4A87-679E-4579-92FA-38168D654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9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D6392CD-65B5-4861-9417-19D21F62A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1933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1062A9-1E48-405B-AC89-4DD15363B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96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20083C-3D5C-4C50-BD1F-C067BF625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05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0CF89-C928-42BC-A641-43D696073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14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C1954307-1534-478B-94B8-FE9E1F84DE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914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C3F5D30B-684A-44B7-B222-1EACC91C74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05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0BC61E5-8447-4AC0-9F95-190F3E575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3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7" y="4139269"/>
            <a:ext cx="4042800" cy="1422057"/>
          </a:xfrm>
          <a:prstGeom prst="rect">
            <a:avLst/>
          </a:prstGeom>
          <a:noFill/>
          <a:ln>
            <a:noFill/>
          </a:ln>
        </p:spPr>
        <p:txBody>
          <a:bodyPr lIns="36000" tIns="432000" rIns="36000" anchor="b">
            <a:noAutofit/>
          </a:bodyPr>
          <a:lstStyle>
            <a:lvl1pPr>
              <a:spcAft>
                <a:spcPts val="600"/>
              </a:spcAft>
              <a:defRPr sz="1400"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413131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//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21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//Color Association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0C3CCB6-EA9F-4BF4-94BE-269F21A80D6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E0F4FB"/>
          </a:solidFill>
          <a:effectLst>
            <a:outerShdw dist="127000" dir="16200000" rotWithShape="0">
              <a:schemeClr val="accent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7F5C6E0E-C6C6-458D-B927-64A51681392D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8F6EC"/>
          </a:solidFill>
          <a:effectLst>
            <a:outerShdw dist="127000" dir="16200000" rotWithShape="0">
              <a:schemeClr val="accent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22D477E-F11B-4E07-AB8D-6AFA0B0D1A8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DF2F3"/>
          </a:solidFill>
          <a:effectLst>
            <a:outerShdw dist="127000" dir="16200000" rotWithShape="0">
              <a:schemeClr val="accent4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7D4F36E1-EF2F-42DC-83F3-2769B110991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BF6"/>
          </a:solidFill>
          <a:effectLst>
            <a:outerShdw dist="127000" dir="16200000" rotWithShape="0">
              <a:schemeClr val="accent5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CD15ECA-69FE-4A9D-8737-2675B786C72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BE4EC"/>
          </a:solidFill>
          <a:effectLst>
            <a:outerShdw dist="127000" dir="16200000" rotWithShape="0">
              <a:schemeClr val="accent6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E6504D37-A6DF-4AB7-A0EA-92B486E8DFF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EEE7"/>
          </a:solidFill>
          <a:effectLst>
            <a:outerShdw dist="127000" dir="16200000" rotWithShape="0">
              <a:srgbClr val="FF5800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/>
              <a:t>Title </a:t>
            </a:r>
            <a:br>
              <a:rPr lang="en-US"/>
            </a:br>
            <a:r>
              <a:rPr lang="en-US"/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4537DFAC-BF2E-4B77-82AB-C4A8C421A03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DF3D9"/>
          </a:solidFill>
          <a:effectLst>
            <a:outerShdw dist="127000" dir="16200000" rotWithShape="0">
              <a:srgbClr val="FFB92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4B4BDEEE-8F28-4C8E-89A9-66727F87A6F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FE3"/>
          </a:solidFill>
          <a:effectLst>
            <a:outerShdw dist="127000" dir="16200000" rotWithShape="0">
              <a:srgbClr val="BA8A4A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ABF04512-8AF1-4803-A2E6-1F7611DB02AE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97145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D9D9"/>
          </a:solidFill>
          <a:effectLst>
            <a:outerShdw dist="127000" dir="16200000" rotWithShape="0">
              <a:schemeClr val="bg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>
                <a:solidFill>
                  <a:schemeClr val="accent1"/>
                </a:solidFill>
              </a:rPr>
              <a:t>Title 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lorem ipsum</a:t>
            </a:r>
          </a:p>
          <a:p>
            <a:r>
              <a:rPr lang="en-US">
                <a:solidFill>
                  <a:schemeClr val="tx2"/>
                </a:solidFill>
              </a:rPr>
              <a:t>Lorem ipsum dolor sit amet, consectetuer adipiscing elit. Maecenas porttitor congue massa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6890383-E82A-491C-AEAC-0B483E504933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2860927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7D7ED"/>
          </a:solidFill>
          <a:effectLst>
            <a:outerShdw dist="127000" dir="16200000" rotWithShape="0">
              <a:schemeClr val="tx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EF607C5B-B126-4060-B355-790CFC889AE7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478351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ADDF6"/>
          </a:solidFill>
          <a:effectLst>
            <a:outerShdw dist="127000" dir="16200000" rotWithShape="0">
              <a:schemeClr val="accent1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8" name="Titre 3">
            <a:extLst>
              <a:ext uri="{FF2B5EF4-FFF2-40B4-BE49-F238E27FC236}">
                <a16:creationId xmlns:a16="http://schemas.microsoft.com/office/drawing/2014/main" id="{64D2AAD9-88DD-4E7E-86F5-8F6ED1272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104734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//Color Associatio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D7590F7-1040-4944-90AF-7A66B05A152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2722114"/>
            <a:ext cx="1946276" cy="1826421"/>
            <a:chOff x="773112" y="2887214"/>
            <a:chExt cx="1946276" cy="1826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E64C0F-2E08-4DAC-9FC8-CFD2B1D22C52}"/>
                </a:ext>
              </a:extLst>
            </p:cNvPr>
            <p:cNvSpPr/>
            <p:nvPr/>
          </p:nvSpPr>
          <p:spPr>
            <a:xfrm>
              <a:off x="773112" y="2887214"/>
              <a:ext cx="1946276" cy="6985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8CFB1701-9CC6-4E5F-B733-F241F54AC030}"/>
                </a:ext>
              </a:extLst>
            </p:cNvPr>
            <p:cNvSpPr/>
            <p:nvPr/>
          </p:nvSpPr>
          <p:spPr>
            <a:xfrm>
              <a:off x="773112" y="3585791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B97010-E712-4760-B584-1207E1B0BCE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00374" y="1752946"/>
            <a:ext cx="1946276" cy="1826420"/>
            <a:chOff x="3000374" y="1918046"/>
            <a:chExt cx="1946276" cy="182642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E93874-04FC-4A61-8BC3-A7AFF59D3E47}"/>
                </a:ext>
              </a:extLst>
            </p:cNvPr>
            <p:cNvSpPr/>
            <p:nvPr userDrawn="1"/>
          </p:nvSpPr>
          <p:spPr>
            <a:xfrm>
              <a:off x="3000374" y="1918046"/>
              <a:ext cx="1946276" cy="6985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lvl="0"/>
              <a:r>
                <a:rPr lang="en-US" sz="1400" b="1">
                  <a:solidFill>
                    <a:schemeClr val="bg1"/>
                  </a:solidFill>
                </a:rPr>
                <a:t>Title </a:t>
              </a:r>
              <a:br>
                <a:rPr lang="en-US" sz="1400" b="1">
                  <a:solidFill>
                    <a:schemeClr val="bg1"/>
                  </a:solidFill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2" name="Forme libre : forme 11">
              <a:extLst>
                <a:ext uri="{FF2B5EF4-FFF2-40B4-BE49-F238E27FC236}">
                  <a16:creationId xmlns:a16="http://schemas.microsoft.com/office/drawing/2014/main" id="{C48E9DCD-0C7D-4008-9DAF-ADAF36888474}"/>
                </a:ext>
              </a:extLst>
            </p:cNvPr>
            <p:cNvSpPr/>
            <p:nvPr userDrawn="1"/>
          </p:nvSpPr>
          <p:spPr>
            <a:xfrm>
              <a:off x="3000374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E0F4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lvl="0"/>
              <a:r>
                <a:rPr lang="en-US" sz="1200">
                  <a:solidFill>
                    <a:schemeClr val="tx2"/>
                  </a:solidFill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92CF6-1548-4E51-9759-D9C85FD576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1752945"/>
            <a:ext cx="1946276" cy="1826421"/>
            <a:chOff x="5180012" y="1918045"/>
            <a:chExt cx="1946276" cy="1826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9AC0FE-8E76-4A59-959F-1925D8DDAE47}"/>
                </a:ext>
              </a:extLst>
            </p:cNvPr>
            <p:cNvSpPr/>
            <p:nvPr userDrawn="1"/>
          </p:nvSpPr>
          <p:spPr>
            <a:xfrm>
              <a:off x="5180012" y="1918045"/>
              <a:ext cx="1946276" cy="69857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4" name="Forme libre : forme 13">
              <a:extLst>
                <a:ext uri="{FF2B5EF4-FFF2-40B4-BE49-F238E27FC236}">
                  <a16:creationId xmlns:a16="http://schemas.microsoft.com/office/drawing/2014/main" id="{0700417A-C681-4EED-BBA3-6A36BCF1E2E0}"/>
                </a:ext>
              </a:extLst>
            </p:cNvPr>
            <p:cNvSpPr/>
            <p:nvPr userDrawn="1"/>
          </p:nvSpPr>
          <p:spPr>
            <a:xfrm>
              <a:off x="51800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7F6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C31460-6370-47E9-B2F4-3FBC4A3508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1752945"/>
            <a:ext cx="1946276" cy="1826421"/>
            <a:chOff x="7383462" y="1918045"/>
            <a:chExt cx="1946276" cy="182642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C47B39D-C6B7-44D3-94EA-B2A519904331}"/>
                </a:ext>
              </a:extLst>
            </p:cNvPr>
            <p:cNvSpPr/>
            <p:nvPr userDrawn="1"/>
          </p:nvSpPr>
          <p:spPr>
            <a:xfrm>
              <a:off x="7383462" y="1918045"/>
              <a:ext cx="1946276" cy="6985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6" name="Forme libre : forme 15">
              <a:extLst>
                <a:ext uri="{FF2B5EF4-FFF2-40B4-BE49-F238E27FC236}">
                  <a16:creationId xmlns:a16="http://schemas.microsoft.com/office/drawing/2014/main" id="{97C4B190-F307-43B1-82AA-CA3C12C1172F}"/>
                </a:ext>
              </a:extLst>
            </p:cNvPr>
            <p:cNvSpPr/>
            <p:nvPr userDrawn="1"/>
          </p:nvSpPr>
          <p:spPr>
            <a:xfrm>
              <a:off x="738346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DF2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D229BF-7AAF-40F4-A2C4-835407D8BA9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1752945"/>
            <a:ext cx="1946276" cy="1826421"/>
            <a:chOff x="9586912" y="1918045"/>
            <a:chExt cx="1946276" cy="18264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3BDA7C9-F799-411D-92F7-2D53D09E30D9}"/>
                </a:ext>
              </a:extLst>
            </p:cNvPr>
            <p:cNvSpPr/>
            <p:nvPr userDrawn="1"/>
          </p:nvSpPr>
          <p:spPr>
            <a:xfrm>
              <a:off x="9586912" y="1918045"/>
              <a:ext cx="1946276" cy="69857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8" name="Forme libre : forme 17">
              <a:extLst>
                <a:ext uri="{FF2B5EF4-FFF2-40B4-BE49-F238E27FC236}">
                  <a16:creationId xmlns:a16="http://schemas.microsoft.com/office/drawing/2014/main" id="{2E1238C3-ED12-4E6D-966C-A0300F027BCA}"/>
                </a:ext>
              </a:extLst>
            </p:cNvPr>
            <p:cNvSpPr/>
            <p:nvPr userDrawn="1"/>
          </p:nvSpPr>
          <p:spPr>
            <a:xfrm>
              <a:off x="95869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D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963B71-81AB-4630-B904-4ADDF1A7439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6562" y="3981795"/>
            <a:ext cx="1946276" cy="1826421"/>
            <a:chOff x="2976562" y="4146895"/>
            <a:chExt cx="1946276" cy="182642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1BCEB71-586D-4E7F-895F-6AB9AF1CCE77}"/>
                </a:ext>
              </a:extLst>
            </p:cNvPr>
            <p:cNvSpPr/>
            <p:nvPr userDrawn="1"/>
          </p:nvSpPr>
          <p:spPr>
            <a:xfrm>
              <a:off x="2976562" y="4146895"/>
              <a:ext cx="1946276" cy="6985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0" name="Forme libre : forme 19">
              <a:extLst>
                <a:ext uri="{FF2B5EF4-FFF2-40B4-BE49-F238E27FC236}">
                  <a16:creationId xmlns:a16="http://schemas.microsoft.com/office/drawing/2014/main" id="{DBAF6707-25B7-44F3-9244-E5DD4EDFCD40}"/>
                </a:ext>
              </a:extLst>
            </p:cNvPr>
            <p:cNvSpPr/>
            <p:nvPr userDrawn="1"/>
          </p:nvSpPr>
          <p:spPr>
            <a:xfrm>
              <a:off x="29765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AE5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DC476A-56A7-4420-8142-8A8787EA077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3981795"/>
            <a:ext cx="1946276" cy="1826421"/>
            <a:chOff x="5180012" y="4146895"/>
            <a:chExt cx="1946276" cy="182642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9B993E-5C94-4EA4-8C11-889796E8EA37}"/>
                </a:ext>
              </a:extLst>
            </p:cNvPr>
            <p:cNvSpPr/>
            <p:nvPr userDrawn="1"/>
          </p:nvSpPr>
          <p:spPr>
            <a:xfrm>
              <a:off x="5180012" y="4146895"/>
              <a:ext cx="1946276" cy="698577"/>
            </a:xfrm>
            <a:prstGeom prst="rect">
              <a:avLst/>
            </a:prstGeom>
            <a:solidFill>
              <a:srgbClr val="FF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2" name="Forme libre : forme 21">
              <a:extLst>
                <a:ext uri="{FF2B5EF4-FFF2-40B4-BE49-F238E27FC236}">
                  <a16:creationId xmlns:a16="http://schemas.microsoft.com/office/drawing/2014/main" id="{60D43BA9-9428-489F-BADD-5A59101F9569}"/>
                </a:ext>
              </a:extLst>
            </p:cNvPr>
            <p:cNvSpPr/>
            <p:nvPr userDrawn="1"/>
          </p:nvSpPr>
          <p:spPr>
            <a:xfrm>
              <a:off x="51800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DED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5FF45F-4B43-4EBA-8A2C-91C5E09526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3981795"/>
            <a:ext cx="1946276" cy="1826421"/>
            <a:chOff x="7383462" y="4146895"/>
            <a:chExt cx="1946276" cy="182642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5D26267-A3FA-4F9B-A0C0-CF7B867AD9E0}"/>
                </a:ext>
              </a:extLst>
            </p:cNvPr>
            <p:cNvSpPr/>
            <p:nvPr userDrawn="1"/>
          </p:nvSpPr>
          <p:spPr>
            <a:xfrm>
              <a:off x="7383462" y="4146895"/>
              <a:ext cx="1946276" cy="698577"/>
            </a:xfrm>
            <a:prstGeom prst="rect">
              <a:avLst/>
            </a:prstGeom>
            <a:solidFill>
              <a:srgbClr val="FCBD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4" name="Forme libre : forme 23">
              <a:extLst>
                <a:ext uri="{FF2B5EF4-FFF2-40B4-BE49-F238E27FC236}">
                  <a16:creationId xmlns:a16="http://schemas.microsoft.com/office/drawing/2014/main" id="{347C2580-FCC4-410C-8F8E-6CF96D381F9A}"/>
                </a:ext>
              </a:extLst>
            </p:cNvPr>
            <p:cNvSpPr/>
            <p:nvPr userDrawn="1"/>
          </p:nvSpPr>
          <p:spPr>
            <a:xfrm>
              <a:off x="73834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EF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FFCA24-420E-4883-9D31-287853E697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3981795"/>
            <a:ext cx="1946276" cy="1826421"/>
            <a:chOff x="9586912" y="4146895"/>
            <a:chExt cx="1946276" cy="182642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3391A45-CC24-428E-8A19-477C510D5C06}"/>
                </a:ext>
              </a:extLst>
            </p:cNvPr>
            <p:cNvSpPr/>
            <p:nvPr userDrawn="1"/>
          </p:nvSpPr>
          <p:spPr>
            <a:xfrm>
              <a:off x="9586912" y="4146895"/>
              <a:ext cx="1946276" cy="698577"/>
            </a:xfrm>
            <a:prstGeom prst="rect">
              <a:avLst/>
            </a:prstGeom>
            <a:solidFill>
              <a:srgbClr val="B28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6" name="Forme libre : forme 25">
              <a:extLst>
                <a:ext uri="{FF2B5EF4-FFF2-40B4-BE49-F238E27FC236}">
                  <a16:creationId xmlns:a16="http://schemas.microsoft.com/office/drawing/2014/main" id="{BC892172-0C99-4A1F-838A-1E18F040EB0F}"/>
                </a:ext>
              </a:extLst>
            </p:cNvPr>
            <p:cNvSpPr/>
            <p:nvPr userDrawn="1"/>
          </p:nvSpPr>
          <p:spPr>
            <a:xfrm>
              <a:off x="95869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B1E363-6FB2-4020-8456-FEFD8251BA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4791521"/>
            <a:ext cx="1946276" cy="1826421"/>
            <a:chOff x="773112" y="4956621"/>
            <a:chExt cx="1946276" cy="182642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4ABBCA6-04FC-4336-A49B-1F5F4ACDAA12}"/>
                </a:ext>
              </a:extLst>
            </p:cNvPr>
            <p:cNvSpPr/>
            <p:nvPr/>
          </p:nvSpPr>
          <p:spPr>
            <a:xfrm>
              <a:off x="773112" y="4956621"/>
              <a:ext cx="1946276" cy="6985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8" name="Forme libre : forme 9">
              <a:extLst>
                <a:ext uri="{FF2B5EF4-FFF2-40B4-BE49-F238E27FC236}">
                  <a16:creationId xmlns:a16="http://schemas.microsoft.com/office/drawing/2014/main" id="{73F39DB7-CFFA-4CAA-817E-ABD3E0C69E00}"/>
                </a:ext>
              </a:extLst>
            </p:cNvPr>
            <p:cNvSpPr/>
            <p:nvPr/>
          </p:nvSpPr>
          <p:spPr>
            <a:xfrm>
              <a:off x="773112" y="5655198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00A75F-2DD8-432F-85A8-64956AB70E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670988"/>
            <a:ext cx="1946276" cy="1826421"/>
            <a:chOff x="773112" y="836088"/>
            <a:chExt cx="1946276" cy="182642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1095643-BE40-40AD-8B37-625FE71DD356}"/>
                </a:ext>
              </a:extLst>
            </p:cNvPr>
            <p:cNvSpPr/>
            <p:nvPr/>
          </p:nvSpPr>
          <p:spPr>
            <a:xfrm>
              <a:off x="773112" y="836088"/>
              <a:ext cx="1946276" cy="698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60" name="Forme libre : forme 9">
              <a:extLst>
                <a:ext uri="{FF2B5EF4-FFF2-40B4-BE49-F238E27FC236}">
                  <a16:creationId xmlns:a16="http://schemas.microsoft.com/office/drawing/2014/main" id="{2791FA30-9876-49E5-852A-7B66EFD47BD5}"/>
                </a:ext>
              </a:extLst>
            </p:cNvPr>
            <p:cNvSpPr/>
            <p:nvPr/>
          </p:nvSpPr>
          <p:spPr>
            <a:xfrm>
              <a:off x="773112" y="1534665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sp>
        <p:nvSpPr>
          <p:cNvPr id="61" name="Titre 3">
            <a:extLst>
              <a:ext uri="{FF2B5EF4-FFF2-40B4-BE49-F238E27FC236}">
                <a16:creationId xmlns:a16="http://schemas.microsoft.com/office/drawing/2014/main" id="{CE0E37DE-4B8B-4F29-AC85-174442D31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41504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34788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 dirty="0"/>
              <a:t>Chapter X</a:t>
            </a:r>
          </a:p>
          <a:p>
            <a:pPr lvl="1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</a:t>
            </a:r>
            <a:endParaRPr lang="en-US" noProof="0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Summary </a:t>
            </a:r>
          </a:p>
        </p:txBody>
      </p:sp>
      <p:sp>
        <p:nvSpPr>
          <p:cNvPr id="17" name="Espace réservé du texte 19">
            <a:extLst>
              <a:ext uri="{FF2B5EF4-FFF2-40B4-BE49-F238E27FC236}">
                <a16:creationId xmlns:a16="http://schemas.microsoft.com/office/drawing/2014/main" id="{C6198300-891C-4CDF-B7FC-448A4525284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34788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8" name="Espace réservé du texte 19">
            <a:extLst>
              <a:ext uri="{FF2B5EF4-FFF2-40B4-BE49-F238E27FC236}">
                <a16:creationId xmlns:a16="http://schemas.microsoft.com/office/drawing/2014/main" id="{044CA1F3-5EDB-4E31-B491-6F2F9388C87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34788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9" name="Espace réservé du texte 19">
            <a:extLst>
              <a:ext uri="{FF2B5EF4-FFF2-40B4-BE49-F238E27FC236}">
                <a16:creationId xmlns:a16="http://schemas.microsoft.com/office/drawing/2014/main" id="{469D2F4C-18C8-4DB6-948C-09F2A239761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834788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679BFE12-15D5-4E36-9C80-2F8D4D1262D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764875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1" name="Espace réservé du texte 19">
            <a:extLst>
              <a:ext uri="{FF2B5EF4-FFF2-40B4-BE49-F238E27FC236}">
                <a16:creationId xmlns:a16="http://schemas.microsoft.com/office/drawing/2014/main" id="{46C952A7-F50A-4EEE-A0D1-E4A89AA3FFB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764875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2" name="Espace réservé du texte 19">
            <a:extLst>
              <a:ext uri="{FF2B5EF4-FFF2-40B4-BE49-F238E27FC236}">
                <a16:creationId xmlns:a16="http://schemas.microsoft.com/office/drawing/2014/main" id="{593194FC-AC00-46FC-BBB7-384D720B9AA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764875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3" name="Espace réservé du texte 19">
            <a:extLst>
              <a:ext uri="{FF2B5EF4-FFF2-40B4-BE49-F238E27FC236}">
                <a16:creationId xmlns:a16="http://schemas.microsoft.com/office/drawing/2014/main" id="{59B35118-AE21-4B33-8819-E1D2AC34F08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764875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en-US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</p:spTree>
    <p:extLst>
      <p:ext uri="{BB962C8B-B14F-4D97-AF65-F5344CB8AC3E}">
        <p14:creationId xmlns:p14="http://schemas.microsoft.com/office/powerpoint/2010/main" val="266575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6A8EF8A1-6547-42D9-BE42-B04B0335D474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5315209 h 6858000"/>
              <a:gd name="connsiteX5" fmla="*/ 8159457 w 12192001"/>
              <a:gd name="connsiteY5" fmla="*/ 5315209 h 6858000"/>
              <a:gd name="connsiteX6" fmla="*/ 8543925 w 12192001"/>
              <a:gd name="connsiteY6" fmla="*/ 4930739 h 6858000"/>
              <a:gd name="connsiteX7" fmla="*/ 8543925 w 12192001"/>
              <a:gd name="connsiteY7" fmla="*/ 906985 h 6858000"/>
              <a:gd name="connsiteX8" fmla="*/ 8159457 w 12192001"/>
              <a:gd name="connsiteY8" fmla="*/ 522515 h 6858000"/>
              <a:gd name="connsiteX9" fmla="*/ 0 w 12192001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6858000"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lnTo>
                  <a:pt x="0" y="5315209"/>
                </a:lnTo>
                <a:lnTo>
                  <a:pt x="8159457" y="5315209"/>
                </a:lnTo>
                <a:cubicBezTo>
                  <a:pt x="8371793" y="5315209"/>
                  <a:pt x="8543925" y="5143076"/>
                  <a:pt x="8543925" y="4930739"/>
                </a:cubicBezTo>
                <a:lnTo>
                  <a:pt x="8543925" y="906985"/>
                </a:lnTo>
                <a:cubicBezTo>
                  <a:pt x="8543925" y="694648"/>
                  <a:pt x="8371793" y="522515"/>
                  <a:pt x="8159457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6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7CDEFF4-52A5-404E-BBFA-421473E76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4913" y="4453886"/>
            <a:ext cx="1395972" cy="5022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61D2F69-37BB-47BA-8265-CA2F040D7CF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42913" y="522514"/>
            <a:ext cx="8101012" cy="4792694"/>
          </a:xfrm>
          <a:custGeom>
            <a:avLst/>
            <a:gdLst>
              <a:gd name="connsiteX0" fmla="*/ 0 w 8101012"/>
              <a:gd name="connsiteY0" fmla="*/ 0 h 4792694"/>
              <a:gd name="connsiteX1" fmla="*/ 7673695 w 8101012"/>
              <a:gd name="connsiteY1" fmla="*/ 0 h 4792694"/>
              <a:gd name="connsiteX2" fmla="*/ 8101012 w 8101012"/>
              <a:gd name="connsiteY2" fmla="*/ 427317 h 4792694"/>
              <a:gd name="connsiteX3" fmla="*/ 8101012 w 8101012"/>
              <a:gd name="connsiteY3" fmla="*/ 4365377 h 4792694"/>
              <a:gd name="connsiteX4" fmla="*/ 7673695 w 8101012"/>
              <a:gd name="connsiteY4" fmla="*/ 4792694 h 4792694"/>
              <a:gd name="connsiteX5" fmla="*/ 0 w 8101012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1012" h="4792694">
                <a:moveTo>
                  <a:pt x="0" y="0"/>
                </a:moveTo>
                <a:lnTo>
                  <a:pt x="7673695" y="0"/>
                </a:lnTo>
                <a:cubicBezTo>
                  <a:pt x="7909696" y="0"/>
                  <a:pt x="8101012" y="191316"/>
                  <a:pt x="8101012" y="427317"/>
                </a:cubicBezTo>
                <a:lnTo>
                  <a:pt x="8101012" y="4365377"/>
                </a:lnTo>
                <a:cubicBezTo>
                  <a:pt x="8101012" y="4601378"/>
                  <a:pt x="7909696" y="4792694"/>
                  <a:pt x="7673695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 dirty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  <a:br>
              <a:rPr lang="en-US" noProof="0" dirty="0"/>
            </a:br>
            <a:r>
              <a:rPr lang="en-US" noProof="0" dirty="0"/>
              <a:t>sit </a:t>
            </a:r>
            <a:r>
              <a:rPr lang="en-US" noProof="0" dirty="0" err="1"/>
              <a:t>amet</a:t>
            </a:r>
            <a:r>
              <a:rPr lang="en-US" noProof="0" dirty="0"/>
              <a:t> </a:t>
            </a:r>
          </a:p>
          <a:p>
            <a:pPr lvl="1"/>
            <a:endParaRPr lang="en-US" noProof="0" dirty="0"/>
          </a:p>
          <a:p>
            <a:pPr lvl="2"/>
            <a:r>
              <a:rPr lang="en-US" noProof="0" dirty="0"/>
              <a:t>Text A</a:t>
            </a:r>
          </a:p>
          <a:p>
            <a:pPr lvl="2"/>
            <a:endParaRPr lang="en-US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F6AAB6-F2E4-4C18-A86D-448422BA4865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E7955-2643-4C66-867A-946B6B1C16CF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9B21A86-3F19-4E17-A5CC-1EF9C48A8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5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49B72505-4BA6-467A-A016-185DCF2BABFB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1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315210 h 6858000"/>
              <a:gd name="connsiteX5" fmla="*/ 5039724 w 12192000"/>
              <a:gd name="connsiteY5" fmla="*/ 5315210 h 6858000"/>
              <a:gd name="connsiteX6" fmla="*/ 5422902 w 12192000"/>
              <a:gd name="connsiteY6" fmla="*/ 4932034 h 6858000"/>
              <a:gd name="connsiteX7" fmla="*/ 5422902 w 12192000"/>
              <a:gd name="connsiteY7" fmla="*/ 905692 h 6858000"/>
              <a:gd name="connsiteX8" fmla="*/ 5039724 w 12192000"/>
              <a:gd name="connsiteY8" fmla="*/ 522515 h 6858000"/>
              <a:gd name="connsiteX9" fmla="*/ 0 w 12192000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1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315210"/>
                </a:lnTo>
                <a:lnTo>
                  <a:pt x="5039724" y="5315210"/>
                </a:lnTo>
                <a:cubicBezTo>
                  <a:pt x="5251346" y="5315210"/>
                  <a:pt x="5422902" y="5143656"/>
                  <a:pt x="5422902" y="4932034"/>
                </a:cubicBezTo>
                <a:lnTo>
                  <a:pt x="5422902" y="905692"/>
                </a:lnTo>
                <a:cubicBezTo>
                  <a:pt x="5422902" y="694070"/>
                  <a:pt x="5251346" y="522516"/>
                  <a:pt x="5039724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2913" y="522514"/>
            <a:ext cx="4979987" cy="4792694"/>
          </a:xfrm>
          <a:custGeom>
            <a:avLst/>
            <a:gdLst>
              <a:gd name="connsiteX0" fmla="*/ 0 w 4979987"/>
              <a:gd name="connsiteY0" fmla="*/ 0 h 4792694"/>
              <a:gd name="connsiteX1" fmla="*/ 4574909 w 4979987"/>
              <a:gd name="connsiteY1" fmla="*/ 0 h 4792694"/>
              <a:gd name="connsiteX2" fmla="*/ 4979987 w 4979987"/>
              <a:gd name="connsiteY2" fmla="*/ 405078 h 4792694"/>
              <a:gd name="connsiteX3" fmla="*/ 4979987 w 4979987"/>
              <a:gd name="connsiteY3" fmla="*/ 4387616 h 4792694"/>
              <a:gd name="connsiteX4" fmla="*/ 4574909 w 4979987"/>
              <a:gd name="connsiteY4" fmla="*/ 4792694 h 4792694"/>
              <a:gd name="connsiteX5" fmla="*/ 0 w 4979987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9987" h="4792694">
                <a:moveTo>
                  <a:pt x="0" y="0"/>
                </a:moveTo>
                <a:lnTo>
                  <a:pt x="4574909" y="0"/>
                </a:lnTo>
                <a:cubicBezTo>
                  <a:pt x="4798627" y="0"/>
                  <a:pt x="4979987" y="181360"/>
                  <a:pt x="4979987" y="405078"/>
                </a:cubicBezTo>
                <a:lnTo>
                  <a:pt x="4979987" y="4387616"/>
                </a:lnTo>
                <a:cubicBezTo>
                  <a:pt x="4979987" y="4611334"/>
                  <a:pt x="4798627" y="4792694"/>
                  <a:pt x="4574909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12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Bef>
                <a:spcPts val="0"/>
              </a:spcBef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 dirty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  <a:br>
              <a:rPr lang="en-US" noProof="0" dirty="0"/>
            </a:br>
            <a:r>
              <a:rPr lang="en-US" noProof="0" dirty="0"/>
              <a:t>sit </a:t>
            </a:r>
            <a:r>
              <a:rPr lang="en-US" noProof="0" dirty="0" err="1"/>
              <a:t>amet</a:t>
            </a:r>
            <a:endParaRPr lang="en-US" noProof="0" dirty="0"/>
          </a:p>
          <a:p>
            <a:pPr marL="252000" marR="0" lvl="2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US" noProof="0" dirty="0"/>
          </a:p>
          <a:p>
            <a:pPr lvl="2"/>
            <a:r>
              <a:rPr lang="en-US" noProof="0" dirty="0"/>
              <a:t>Text A</a:t>
            </a:r>
          </a:p>
          <a:p>
            <a:pPr lvl="2"/>
            <a:endParaRPr lang="en-US" noProof="0" dirty="0"/>
          </a:p>
        </p:txBody>
      </p:sp>
      <p:sp>
        <p:nvSpPr>
          <p:cNvPr id="26" name="Espace réservé du pied de page 1">
            <a:extLst>
              <a:ext uri="{FF2B5EF4-FFF2-40B4-BE49-F238E27FC236}">
                <a16:creationId xmlns:a16="http://schemas.microsoft.com/office/drawing/2014/main" id="{9E2829E9-8450-4387-8829-2806A9CFA66C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>
          <a:xfrm>
            <a:off x="439432" y="6548404"/>
            <a:ext cx="4114800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Unit Controller Network Call Series Update, October 2023 © Sodexo. All rights Reserved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1B7E567-9705-404C-BA01-E66A42671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7664" y="4453886"/>
            <a:ext cx="1395972" cy="50228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C76B8B4-A393-4A98-A668-3CD2DF43F772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35F5EC6-0F6B-4CD8-AA46-E7E2D96E9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5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89243D40-1E8B-48AD-9086-FE03162863C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4982571 h 6858000"/>
              <a:gd name="connsiteX3" fmla="*/ 897311 w 12192000"/>
              <a:gd name="connsiteY3" fmla="*/ 5436971 h 6858000"/>
              <a:gd name="connsiteX4" fmla="*/ 4838035 w 12192000"/>
              <a:gd name="connsiteY4" fmla="*/ 5436971 h 6858000"/>
              <a:gd name="connsiteX5" fmla="*/ 5292434 w 12192000"/>
              <a:gd name="connsiteY5" fmla="*/ 4982571 h 6858000"/>
              <a:gd name="connsiteX6" fmla="*/ 5292434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4982571"/>
                </a:lnTo>
                <a:cubicBezTo>
                  <a:pt x="442911" y="5233529"/>
                  <a:pt x="646353" y="5436971"/>
                  <a:pt x="897311" y="5436971"/>
                </a:cubicBezTo>
                <a:lnTo>
                  <a:pt x="4838035" y="5436971"/>
                </a:lnTo>
                <a:cubicBezTo>
                  <a:pt x="5088992" y="5436971"/>
                  <a:pt x="5292434" y="5233529"/>
                  <a:pt x="5292434" y="4982571"/>
                </a:cubicBezTo>
                <a:lnTo>
                  <a:pt x="5292434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6062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008000">
            <a:noAutofit/>
          </a:bodyPr>
          <a:lstStyle>
            <a:lvl1pPr>
              <a:lnSpc>
                <a:spcPct val="45000"/>
              </a:lnSpc>
              <a:spcAft>
                <a:spcPts val="600"/>
              </a:spcAft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6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 dirty="0"/>
              <a:t>00</a:t>
            </a:r>
          </a:p>
          <a:p>
            <a:pPr lvl="1"/>
            <a:r>
              <a:rPr lang="en-US" noProof="0" dirty="0"/>
              <a:t>Lorem ipsum dolor</a:t>
            </a:r>
            <a:br>
              <a:rPr lang="en-US" noProof="0" dirty="0"/>
            </a:br>
            <a:r>
              <a:rPr lang="en-US" noProof="0" dirty="0"/>
              <a:t>sit </a:t>
            </a:r>
            <a:r>
              <a:rPr lang="en-US" noProof="0" dirty="0" err="1"/>
              <a:t>amet</a:t>
            </a:r>
            <a:endParaRPr lang="en-US" noProof="0" dirty="0"/>
          </a:p>
          <a:p>
            <a:pPr lvl="2"/>
            <a:endParaRPr lang="en-US" noProof="0" dirty="0"/>
          </a:p>
          <a:p>
            <a:pPr lvl="2"/>
            <a:r>
              <a:rPr lang="en-US" noProof="0" dirty="0"/>
              <a:t>Text A </a:t>
            </a:r>
          </a:p>
          <a:p>
            <a:pPr lvl="2"/>
            <a:endParaRPr lang="en-US" noProof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2647143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Unit Controller Network Call Series Update, October 2023 © Sodexo.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4186" y="4558817"/>
            <a:ext cx="1319672" cy="4748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0EA9177-765B-4477-B5EB-BA113CF8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2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Sub Chapt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haut 3">
            <a:extLst>
              <a:ext uri="{FF2B5EF4-FFF2-40B4-BE49-F238E27FC236}">
                <a16:creationId xmlns:a16="http://schemas.microsoft.com/office/drawing/2014/main" id="{42244176-7FBB-4229-94CB-68504EC89975}"/>
              </a:ext>
            </a:extLst>
          </p:cNvPr>
          <p:cNvSpPr/>
          <p:nvPr/>
        </p:nvSpPr>
        <p:spPr>
          <a:xfrm rot="10800000">
            <a:off x="3673200" y="0"/>
            <a:ext cx="4845600" cy="5436971"/>
          </a:xfrm>
          <a:prstGeom prst="round2SameRect">
            <a:avLst>
              <a:gd name="adj1" fmla="val 9001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73463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512000">
            <a:noAutofit/>
          </a:bodyPr>
          <a:lstStyle>
            <a:lvl1pPr>
              <a:lnSpc>
                <a:spcPct val="90000"/>
              </a:lnSpc>
              <a:spcAft>
                <a:spcPts val="1400"/>
              </a:spcAft>
              <a:defRPr lang="en-US" sz="3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buNone/>
              <a:defRPr lang="en-US" sz="1700" b="0" kern="1200" dirty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 dirty="0"/>
              <a:t>Lorem ipsum dolor</a:t>
            </a:r>
            <a:br>
              <a:rPr lang="en-US" noProof="0" dirty="0"/>
            </a:br>
            <a:r>
              <a:rPr lang="en-US" noProof="0" dirty="0"/>
              <a:t>sit </a:t>
            </a:r>
            <a:r>
              <a:rPr lang="en-US" noProof="0" dirty="0" err="1"/>
              <a:t>amet</a:t>
            </a:r>
            <a:r>
              <a:rPr lang="en-US" noProof="0" dirty="0"/>
              <a:t> </a:t>
            </a:r>
          </a:p>
          <a:p>
            <a:pPr lvl="1"/>
            <a:endParaRPr lang="en-US" noProof="0" dirty="0"/>
          </a:p>
          <a:p>
            <a:pPr lvl="2"/>
            <a:r>
              <a:rPr lang="en-US" noProof="0" dirty="0"/>
              <a:t>Text A</a:t>
            </a:r>
          </a:p>
          <a:p>
            <a:pPr lvl="2"/>
            <a:endParaRPr lang="en-US" noProof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5874544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Unit Controller Network Call Series Update, October 2023 © Sodexo.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2975" y="4558817"/>
            <a:ext cx="1319672" cy="47483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62E184-17C7-449F-ACF1-19A6A1764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3" y="2284080"/>
            <a:ext cx="11269662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 marL="395288" indent="-128588">
              <a:defRPr sz="1500"/>
            </a:lvl3pPr>
            <a:lvl4pPr marL="542925" indent="-141288">
              <a:defRPr sz="1500"/>
            </a:lvl4pPr>
            <a:lvl5pPr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Lorem ipsum dolor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Forth level</a:t>
            </a:r>
          </a:p>
          <a:p>
            <a:pPr lvl="4"/>
            <a:r>
              <a:rPr lang="en-US" noProof="0" dirty="0"/>
              <a:t>Lead level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279226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4946E1BC-CD92-466A-B130-90F90CF57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4549" y="6391329"/>
            <a:ext cx="770400" cy="27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637" y="6553167"/>
            <a:ext cx="542727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700" b="0">
                <a:solidFill>
                  <a:srgbClr val="2A295C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432" y="6548404"/>
            <a:ext cx="4114800" cy="11541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50" b="1">
                <a:solidFill>
                  <a:srgbClr val="2A295C"/>
                </a:solidFill>
              </a:defRPr>
            </a:lvl1pPr>
          </a:lstStyle>
          <a:p>
            <a:r>
              <a:rPr lang="en-US" noProof="0"/>
              <a:t>Unit Controller Network Call Series Update, October 2023 © Sodexo. All rights Reserved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79" y="1622320"/>
            <a:ext cx="11269295" cy="134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280" y="489839"/>
            <a:ext cx="10515600" cy="34624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 noProof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758D7F-B026-40CB-A4D4-7FA88202DDBA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691B-01C7-47BE-BB53-7986D3E1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5232" y="4574009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5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Tuesday, October 17,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93" r:id="rId9"/>
    <p:sldLayoutId id="2147483694" r:id="rId10"/>
    <p:sldLayoutId id="2147483695" r:id="rId11"/>
    <p:sldLayoutId id="2147483696" r:id="rId12"/>
    <p:sldLayoutId id="2147483687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  <p:sldLayoutId id="2147483688" r:id="rId20"/>
    <p:sldLayoutId id="2147483689" r:id="rId21"/>
    <p:sldLayoutId id="2147483690" r:id="rId22"/>
    <p:sldLayoutId id="2147483691" r:id="rId23"/>
    <p:sldLayoutId id="2147483692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0000" indent="-27000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E0000"/>
        </a:buClr>
        <a:buFont typeface="Arial" panose="020B0604020202020204" pitchFamily="34" charset="0"/>
        <a:buChar char="▬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3960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SzPct val="80000"/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436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PSalesUseTaxResearch.NorAm@Sodexo.com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04CCDEDE-3192-43B4-BD99-14D93EDF55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US" noProof="0" dirty="0"/>
              <a:t>Global Tax Determination Tool Update</a:t>
            </a:r>
          </a:p>
          <a:p>
            <a:pPr lvl="1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1A0B93-3A7A-43F8-A55E-E905797886CE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>
          <a:xfrm>
            <a:off x="439432" y="6548404"/>
            <a:ext cx="4114800" cy="115416"/>
          </a:xfrm>
        </p:spPr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5C06A-1E39-4918-A710-3B06F89A6B40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xfrm>
            <a:off x="982759" y="2583638"/>
            <a:ext cx="2743200" cy="365125"/>
          </a:xfrm>
        </p:spPr>
        <p:txBody>
          <a:bodyPr/>
          <a:lstStyle/>
          <a:p>
            <a:r>
              <a:rPr lang="en-US"/>
              <a:t>Tuesday, October 17,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2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C9E7-F6C4-4DF5-B735-1A3CD1B9E69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39432" y="6548404"/>
            <a:ext cx="4114800" cy="115416"/>
          </a:xfrm>
        </p:spPr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  <a:endParaRPr lang="en-US" noProof="0" dirty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8FB04D0-DC93-4CAA-920C-1BC4515910A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2913" y="2284080"/>
            <a:ext cx="11269662" cy="3682868"/>
          </a:xfrm>
        </p:spPr>
        <p:txBody>
          <a:bodyPr/>
          <a:lstStyle/>
          <a:p>
            <a:pPr lvl="4"/>
            <a:r>
              <a:rPr lang="en-US" noProof="0" dirty="0"/>
              <a:t>Sodexo has migrated to Global Tax Determination (GTD) from Taxware SUT as of Oct 16, 2023</a:t>
            </a:r>
          </a:p>
          <a:p>
            <a:r>
              <a:rPr lang="en-US" dirty="0"/>
              <a:t>Sales tax is based on rates and rules at the state and/or county and city level. </a:t>
            </a:r>
            <a:endParaRPr lang="en-US" noProof="0" dirty="0"/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SAP calls the tax engine. UFS non-contractual invoices, Catertrax, POS transactions, etc. do not call the tax engine.</a:t>
            </a:r>
          </a:p>
          <a:p>
            <a:pPr lvl="2"/>
            <a:r>
              <a:rPr lang="en-US" dirty="0"/>
              <a:t>Tax department will continue to provide rate changes as they happen.</a:t>
            </a:r>
          </a:p>
          <a:p>
            <a:pPr lvl="2"/>
            <a:r>
              <a:rPr lang="en-US" dirty="0"/>
              <a:t>Units will still need to make updates to rates going forward.</a:t>
            </a:r>
          </a:p>
          <a:p>
            <a:pPr marL="266700" lvl="2" indent="0">
              <a:buNone/>
            </a:pPr>
            <a:endParaRPr lang="en-US" noProof="0" dirty="0"/>
          </a:p>
          <a:p>
            <a:pPr lvl="1"/>
            <a:r>
              <a:rPr lang="en-US" noProof="0" dirty="0"/>
              <a:t>Taxware used ZIP codes that don’t line up perfectly with jurisdiction boundaries.</a:t>
            </a:r>
          </a:p>
          <a:p>
            <a:pPr lvl="2"/>
            <a:r>
              <a:rPr lang="en-US" dirty="0"/>
              <a:t>Address information in SAP is still used to determine the Tax Jurisdiction code.</a:t>
            </a:r>
          </a:p>
          <a:p>
            <a:pPr marL="266700" lvl="2" indent="0">
              <a:buNone/>
            </a:pPr>
            <a:endParaRPr lang="en-US" noProof="0" dirty="0"/>
          </a:p>
          <a:p>
            <a:pPr lvl="1"/>
            <a:r>
              <a:rPr lang="en-US" noProof="0" dirty="0"/>
              <a:t>Rules are based on the descriptions of goods/services from jurisdictional statutes and regulations.</a:t>
            </a:r>
          </a:p>
          <a:p>
            <a:pPr lvl="2"/>
            <a:r>
              <a:rPr lang="en-US" noProof="0" dirty="0"/>
              <a:t>Some client invoice taxability has been automated, there are exceptions</a:t>
            </a:r>
          </a:p>
          <a:p>
            <a:pPr lvl="2"/>
            <a:r>
              <a:rPr lang="en-US" noProof="0" dirty="0"/>
              <a:t>Tax department still needs to receive exemption documentation from clients.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BBF935-A344-4F7C-87E3-654307408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280" y="850804"/>
            <a:ext cx="10515600" cy="312330"/>
          </a:xfrm>
        </p:spPr>
        <p:txBody>
          <a:bodyPr/>
          <a:lstStyle/>
          <a:p>
            <a:r>
              <a:rPr lang="en-US" dirty="0"/>
              <a:t>  How does this impact unit controllers?</a:t>
            </a:r>
            <a:endParaRPr lang="en-US" noProof="0" dirty="0"/>
          </a:p>
        </p:txBody>
      </p:sp>
      <p:sp>
        <p:nvSpPr>
          <p:cNvPr id="22" name="Titre 21">
            <a:extLst>
              <a:ext uri="{FF2B5EF4-FFF2-40B4-BE49-F238E27FC236}">
                <a16:creationId xmlns:a16="http://schemas.microsoft.com/office/drawing/2014/main" id="{4D337344-A9E6-4FE1-9447-C79646B1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the “Tax Engine”?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409667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2BBF935-A344-4F7C-87E3-654307408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280" y="850804"/>
            <a:ext cx="10515600" cy="312330"/>
          </a:xfrm>
        </p:spPr>
        <p:txBody>
          <a:bodyPr/>
          <a:lstStyle/>
          <a:p>
            <a:r>
              <a:rPr lang="en-US" noProof="0" dirty="0"/>
              <a:t>What can be done to confirm Sodexo is taxing purchases and sales correctly</a:t>
            </a:r>
          </a:p>
        </p:txBody>
      </p:sp>
      <p:sp>
        <p:nvSpPr>
          <p:cNvPr id="22" name="Titre 21">
            <a:extLst>
              <a:ext uri="{FF2B5EF4-FFF2-40B4-BE49-F238E27FC236}">
                <a16:creationId xmlns:a16="http://schemas.microsoft.com/office/drawing/2014/main" id="{4D337344-A9E6-4FE1-9447-C79646B1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80" y="489839"/>
            <a:ext cx="10515600" cy="346249"/>
          </a:xfrm>
        </p:spPr>
        <p:txBody>
          <a:bodyPr/>
          <a:lstStyle/>
          <a:p>
            <a:r>
              <a:rPr lang="en-US" noProof="0" dirty="0"/>
              <a:t>One more time – How does this impact unit controllers?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6A5720-2B8E-48BF-BC84-C43D8B9073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2913" y="1544638"/>
            <a:ext cx="11269662" cy="5614166"/>
          </a:xfrm>
        </p:spPr>
        <p:txBody>
          <a:bodyPr/>
          <a:lstStyle/>
          <a:p>
            <a:pPr lvl="4"/>
            <a:r>
              <a:rPr lang="en-US" noProof="0" dirty="0"/>
              <a:t>Sodexo provides (sells) goods and services to clients based on contractual terms.</a:t>
            </a:r>
          </a:p>
          <a:p>
            <a:r>
              <a:rPr lang="en-US" dirty="0"/>
              <a:t>Sodexo is not an exempt entity, even when selling to exempt clients (most of the time.)</a:t>
            </a:r>
            <a:endParaRPr lang="en-US" noProof="0" dirty="0"/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Break out sales tax paid </a:t>
            </a:r>
            <a:r>
              <a:rPr lang="en-US" dirty="0"/>
              <a:t>on vendor invoices.</a:t>
            </a:r>
          </a:p>
          <a:p>
            <a:pPr lvl="2"/>
            <a:r>
              <a:rPr lang="en-US" dirty="0"/>
              <a:t>Electronic invoices do this automatically, if the vendor separates out the sales tax.</a:t>
            </a:r>
          </a:p>
          <a:p>
            <a:pPr marL="0" lvl="1" indent="0">
              <a:buNone/>
            </a:pPr>
            <a:endParaRPr lang="en-US" dirty="0"/>
          </a:p>
          <a:p>
            <a:pPr lvl="1"/>
            <a:r>
              <a:rPr lang="en-US" noProof="0" dirty="0"/>
              <a:t>Separate taxable charges from non-taxable charges on purchases.</a:t>
            </a:r>
          </a:p>
          <a:p>
            <a:pPr lvl="2"/>
            <a:r>
              <a:rPr lang="en-US" dirty="0"/>
              <a:t>US Tax Manual is published on SodexoNet: </a:t>
            </a:r>
          </a:p>
          <a:p>
            <a:pPr lvl="2"/>
            <a:r>
              <a:rPr lang="en-US" noProof="0" dirty="0"/>
              <a:t>Review vendor invoices to be sure sales tax is identified.</a:t>
            </a:r>
          </a:p>
          <a:p>
            <a:pPr lvl="2"/>
            <a:endParaRPr lang="en-US" noProof="0" dirty="0"/>
          </a:p>
          <a:p>
            <a:pPr lvl="1"/>
            <a:r>
              <a:rPr lang="en-US" noProof="0" dirty="0"/>
              <a:t>Advise the tax department if you have a concern.</a:t>
            </a:r>
          </a:p>
          <a:p>
            <a:pPr lvl="2"/>
            <a:r>
              <a:rPr lang="en-US" noProof="0" dirty="0"/>
              <a:t>Email is best; we need to see the documentation.</a:t>
            </a:r>
          </a:p>
          <a:p>
            <a:pPr lvl="2"/>
            <a:r>
              <a:rPr lang="en-US" dirty="0"/>
              <a:t>Please include cost center number(s).</a:t>
            </a:r>
            <a:endParaRPr lang="en-US" noProof="0" dirty="0"/>
          </a:p>
          <a:p>
            <a:pPr lvl="2"/>
            <a:r>
              <a:rPr lang="en-US" dirty="0">
                <a:hlinkClick r:id="rId2"/>
              </a:rPr>
              <a:t>SAPSalesUseTaxResearch.NorAm@Sodexo.com</a:t>
            </a:r>
            <a:r>
              <a:rPr lang="en-US" dirty="0"/>
              <a:t> </a:t>
            </a:r>
            <a:endParaRPr lang="en-US" noProof="0" dirty="0"/>
          </a:p>
          <a:p>
            <a:pPr marL="252000" lvl="2" indent="0">
              <a:buNone/>
            </a:pPr>
            <a:endParaRPr lang="en-US" dirty="0"/>
          </a:p>
          <a:p>
            <a:pPr marL="2520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noProof="0" dirty="0"/>
          </a:p>
          <a:p>
            <a:pPr lvl="2"/>
            <a:endParaRPr lang="en-US" noProof="0" dirty="0"/>
          </a:p>
          <a:p>
            <a:pPr lvl="3"/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F627D-B6F2-4234-9C54-4C5B4EA0CE9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Unit Controller Network Call Series Update, October 2023 © Sodexo. All rights Reserved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487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75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00. Sodexo">
      <a:dk1>
        <a:sysClr val="windowText" lastClr="000000"/>
      </a:dk1>
      <a:lt1>
        <a:sysClr val="window" lastClr="FFFFFF"/>
      </a:lt1>
      <a:dk2>
        <a:srgbClr val="2A295C"/>
      </a:dk2>
      <a:lt2>
        <a:srgbClr val="EE0000"/>
      </a:lt2>
      <a:accent1>
        <a:srgbClr val="25359C"/>
      </a:accent1>
      <a:accent2>
        <a:srgbClr val="199CDA"/>
      </a:accent2>
      <a:accent3>
        <a:srgbClr val="34A866"/>
      </a:accent3>
      <a:accent4>
        <a:srgbClr val="228085"/>
      </a:accent4>
      <a:accent5>
        <a:srgbClr val="915FC8"/>
      </a:accent5>
      <a:accent6>
        <a:srgbClr val="DA558C"/>
      </a:accent6>
      <a:hlink>
        <a:srgbClr val="199CDA"/>
      </a:hlink>
      <a:folHlink>
        <a:srgbClr val="2A29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20210 PPT_Template_EN_Final4" id="{696E69CC-557A-4A5D-A7EE-14BAD288C655}" vid="{D504DE38-3725-4BA9-AF98-844D57126A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731D253F7C540AC9FAA7F031B0934" ma:contentTypeVersion="0" ma:contentTypeDescription="Create a new document." ma:contentTypeScope="" ma:versionID="89091c6ab1e3bfcf0f94cdecf9dc80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5C5405-E890-4CA2-83F3-E37E54561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23AD2D-6E8E-4002-BE72-4833A4739D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CCCF63-F037-4D29-8AF9-369570020F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Sodexo_PPTTemplateENG_290322</Template>
  <TotalTime>324</TotalTime>
  <Words>374</Words>
  <Application>Microsoft Office PowerPoint</Application>
  <PresentationFormat>Widescreen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Theme1</vt:lpstr>
      <vt:lpstr>PowerPoint Presentation</vt:lpstr>
      <vt:lpstr>What is the “Tax Engine”? How does it work?</vt:lpstr>
      <vt:lpstr>One more time – How does this impact unit controllers?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Lehay, Laura</dc:creator>
  <cp:lastModifiedBy>Szabo, Corinne</cp:lastModifiedBy>
  <cp:revision>2</cp:revision>
  <dcterms:created xsi:type="dcterms:W3CDTF">2023-10-14T18:46:25Z</dcterms:created>
  <dcterms:modified xsi:type="dcterms:W3CDTF">2023-10-16T20:29:09Z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0x010100DC3731D253F7C540AC9FAA7F031B0934</vt:lpwstr>
  </property>
</Properties>
</file>