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E5D1D_443323B1.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508864" r:id="rId2"/>
    <p:sldMasterId id="2147483816" r:id="rId3"/>
    <p:sldMasterId id="2147508954" r:id="rId4"/>
    <p:sldMasterId id="2147508973" r:id="rId5"/>
    <p:sldMasterId id="2147509009" r:id="rId6"/>
    <p:sldMasterId id="2147509051" r:id="rId7"/>
  </p:sldMasterIdLst>
  <p:notesMasterIdLst>
    <p:notesMasterId r:id="rId50"/>
  </p:notesMasterIdLst>
  <p:handoutMasterIdLst>
    <p:handoutMasterId r:id="rId51"/>
  </p:handoutMasterIdLst>
  <p:sldIdLst>
    <p:sldId id="256" r:id="rId8"/>
    <p:sldId id="2147471369" r:id="rId9"/>
    <p:sldId id="2147376420" r:id="rId10"/>
    <p:sldId id="2147376421" r:id="rId11"/>
    <p:sldId id="287" r:id="rId12"/>
    <p:sldId id="2147376415" r:id="rId13"/>
    <p:sldId id="2147376416" r:id="rId14"/>
    <p:sldId id="2147376417" r:id="rId15"/>
    <p:sldId id="2147376418" r:id="rId16"/>
    <p:sldId id="2147471370" r:id="rId17"/>
    <p:sldId id="294" r:id="rId18"/>
    <p:sldId id="2147376414" r:id="rId19"/>
    <p:sldId id="2147376423" r:id="rId20"/>
    <p:sldId id="2147376413" r:id="rId21"/>
    <p:sldId id="2147471367" r:id="rId22"/>
    <p:sldId id="2147471375" r:id="rId23"/>
    <p:sldId id="2147471355" r:id="rId24"/>
    <p:sldId id="2147471296" r:id="rId25"/>
    <p:sldId id="532" r:id="rId26"/>
    <p:sldId id="290" r:id="rId27"/>
    <p:sldId id="2147471374" r:id="rId28"/>
    <p:sldId id="2147376424" r:id="rId29"/>
    <p:sldId id="2147376425" r:id="rId30"/>
    <p:sldId id="2147376369" r:id="rId31"/>
    <p:sldId id="2147376380" r:id="rId32"/>
    <p:sldId id="2147376381" r:id="rId33"/>
    <p:sldId id="2147376382" r:id="rId34"/>
    <p:sldId id="2147376383" r:id="rId35"/>
    <p:sldId id="2147376384" r:id="rId36"/>
    <p:sldId id="2147376385" r:id="rId37"/>
    <p:sldId id="2147376398" r:id="rId38"/>
    <p:sldId id="2147376399" r:id="rId39"/>
    <p:sldId id="2147376400" r:id="rId40"/>
    <p:sldId id="2147376401" r:id="rId41"/>
    <p:sldId id="2147376402" r:id="rId42"/>
    <p:sldId id="2147376392" r:id="rId43"/>
    <p:sldId id="2147376393" r:id="rId44"/>
    <p:sldId id="2147471372" r:id="rId45"/>
    <p:sldId id="318" r:id="rId46"/>
    <p:sldId id="358" r:id="rId47"/>
    <p:sldId id="259" r:id="rId48"/>
    <p:sldId id="980" r:id="rId4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576">
          <p15:clr>
            <a:srgbClr val="A4A3A4"/>
          </p15:clr>
        </p15:guide>
        <p15:guide id="3"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9B4AD-97C8-EEAB-44FF-C21E853CB8AF}" name="Brianna Anauo" initials="BA" userId="Brianna Anau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baker, Ann Marie" initials="MAM" lastIdx="1" clrIdx="0">
    <p:extLst>
      <p:ext uri="{19B8F6BF-5375-455C-9EA6-DF929625EA0E}">
        <p15:presenceInfo xmlns:p15="http://schemas.microsoft.com/office/powerpoint/2012/main" userId="S::AnnMarie.Marbaker@sodexo.com::c578bd83-c18b-4242-921e-83768c705c64" providerId="AD"/>
      </p:ext>
    </p:extLst>
  </p:cmAuthor>
  <p:cmAuthor id="2" name="Dobosz, Mark" initials="DM" lastIdx="1" clrIdx="1">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5F"/>
    <a:srgbClr val="FF0000"/>
    <a:srgbClr val="FFE600"/>
    <a:srgbClr val="F0037F"/>
    <a:srgbClr val="013A2B"/>
    <a:srgbClr val="802625"/>
    <a:srgbClr val="B3D487"/>
    <a:srgbClr val="983998"/>
    <a:srgbClr val="FFB300"/>
    <a:srgbClr val="E65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64A43-50E9-4085-87E6-70ED31EE5EFB}" v="24" dt="2023-07-25T17:22:43.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2286" autoAdjust="0"/>
  </p:normalViewPr>
  <p:slideViewPr>
    <p:cSldViewPr>
      <p:cViewPr varScale="1">
        <p:scale>
          <a:sx n="94" d="100"/>
          <a:sy n="94" d="100"/>
        </p:scale>
        <p:origin x="990" y="78"/>
      </p:cViewPr>
      <p:guideLst>
        <p:guide orient="horz" pos="2160"/>
        <p:guide orient="horz" pos="576"/>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90" d="100"/>
          <a:sy n="90" d="100"/>
        </p:scale>
        <p:origin x="-108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omments/modernComment_7FFE5D1D_443323B1.xml><?xml version="1.0" encoding="utf-8"?>
<p188:cmLst xmlns:a="http://schemas.openxmlformats.org/drawingml/2006/main" xmlns:r="http://schemas.openxmlformats.org/officeDocument/2006/relationships" xmlns:p188="http://schemas.microsoft.com/office/powerpoint/2018/8/main">
  <p188:cm id="{539900BD-1BE4-410A-B311-CFCE073F02AA}" authorId="{AE99B4AD-97C8-EEAB-44FF-C21E853CB8AF}" created="2023-06-27T14:28:46.764">
    <pc:sldMkLst xmlns:pc="http://schemas.microsoft.com/office/powerpoint/2013/main/command">
      <pc:docMk/>
      <pc:sldMk cId="1144202161" sldId="2147376413"/>
    </pc:sldMkLst>
    <p188:txBody>
      <a:bodyPr/>
      <a:lstStyle/>
      <a:p>
        <a:r>
          <a:rPr lang="en-US"/>
          <a:t>Do we need to add anything for AP deadlines separate from UFS on BD+1?</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B3BBF4-5117-4D64-8E72-3390AA76904A}"/>
              </a:ext>
            </a:extLst>
          </p:cNvPr>
          <p:cNvSpPr>
            <a:spLocks noGrp="1" noChangeArrowheads="1"/>
          </p:cNvSpPr>
          <p:nvPr>
            <p:ph type="hdr" sz="quarter"/>
          </p:nvPr>
        </p:nvSpPr>
        <p:spPr bwMode="auto">
          <a:xfrm>
            <a:off x="1" y="0"/>
            <a:ext cx="3038475" cy="465138"/>
          </a:xfrm>
          <a:prstGeom prst="rect">
            <a:avLst/>
          </a:prstGeom>
          <a:noFill/>
          <a:ln>
            <a:noFill/>
          </a:ln>
          <a:effectLst/>
        </p:spPr>
        <p:txBody>
          <a:bodyPr vert="horz" wrap="square" lIns="93164" tIns="46582" rIns="93164" bIns="46582"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6147" name="Rectangle 3">
            <a:extLst>
              <a:ext uri="{FF2B5EF4-FFF2-40B4-BE49-F238E27FC236}">
                <a16:creationId xmlns:a16="http://schemas.microsoft.com/office/drawing/2014/main" id="{A61F50A3-AEF4-4DAF-AC81-9AF4AF8D23C3}"/>
              </a:ext>
            </a:extLst>
          </p:cNvPr>
          <p:cNvSpPr>
            <a:spLocks noGrp="1" noChangeArrowheads="1"/>
          </p:cNvSpPr>
          <p:nvPr>
            <p:ph type="dt" sz="quarter" idx="1"/>
          </p:nvPr>
        </p:nvSpPr>
        <p:spPr bwMode="auto">
          <a:xfrm>
            <a:off x="3970339" y="0"/>
            <a:ext cx="3038475" cy="465138"/>
          </a:xfrm>
          <a:prstGeom prst="rect">
            <a:avLst/>
          </a:prstGeom>
          <a:noFill/>
          <a:ln>
            <a:noFill/>
          </a:ln>
          <a:effectLst/>
        </p:spPr>
        <p:txBody>
          <a:bodyPr vert="horz" wrap="square" lIns="93164" tIns="46582" rIns="93164" bIns="46582"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6148" name="Rectangle 4">
            <a:extLst>
              <a:ext uri="{FF2B5EF4-FFF2-40B4-BE49-F238E27FC236}">
                <a16:creationId xmlns:a16="http://schemas.microsoft.com/office/drawing/2014/main" id="{0628D018-E9F2-4369-80A2-D479555C27ED}"/>
              </a:ext>
            </a:extLst>
          </p:cNvPr>
          <p:cNvSpPr>
            <a:spLocks noGrp="1" noChangeArrowheads="1"/>
          </p:cNvSpPr>
          <p:nvPr>
            <p:ph type="ftr" sz="quarter" idx="2"/>
          </p:nvPr>
        </p:nvSpPr>
        <p:spPr bwMode="auto">
          <a:xfrm>
            <a:off x="1" y="8829675"/>
            <a:ext cx="3038475" cy="465138"/>
          </a:xfrm>
          <a:prstGeom prst="rect">
            <a:avLst/>
          </a:prstGeom>
          <a:noFill/>
          <a:ln>
            <a:noFill/>
          </a:ln>
          <a:effectLst/>
        </p:spPr>
        <p:txBody>
          <a:bodyPr vert="horz" wrap="square" lIns="93164" tIns="46582" rIns="93164" bIns="46582"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6149" name="Rectangle 5">
            <a:extLst>
              <a:ext uri="{FF2B5EF4-FFF2-40B4-BE49-F238E27FC236}">
                <a16:creationId xmlns:a16="http://schemas.microsoft.com/office/drawing/2014/main" id="{37B2CBF8-260E-431C-8F1A-B93E362A194F}"/>
              </a:ext>
            </a:extLst>
          </p:cNvPr>
          <p:cNvSpPr>
            <a:spLocks noGrp="1" noChangeArrowheads="1"/>
          </p:cNvSpPr>
          <p:nvPr>
            <p:ph type="sldNum" sz="quarter" idx="3"/>
          </p:nvPr>
        </p:nvSpPr>
        <p:spPr bwMode="auto">
          <a:xfrm>
            <a:off x="3970339" y="8829675"/>
            <a:ext cx="3038475" cy="465138"/>
          </a:xfrm>
          <a:prstGeom prst="rect">
            <a:avLst/>
          </a:prstGeom>
          <a:noFill/>
          <a:ln>
            <a:noFill/>
          </a:ln>
          <a:effectLst/>
        </p:spPr>
        <p:txBody>
          <a:bodyPr vert="horz" wrap="square" lIns="93164" tIns="46582" rIns="93164" bIns="46582" numCol="1" anchor="b" anchorCtr="0" compatLnSpc="1">
            <a:prstTxWarp prst="textNoShape">
              <a:avLst/>
            </a:prstTxWarp>
          </a:bodyPr>
          <a:lstStyle>
            <a:lvl1pPr algn="r" eaLnBrk="1" hangingPunct="1">
              <a:defRPr sz="1200"/>
            </a:lvl1pPr>
          </a:lstStyle>
          <a:p>
            <a:pPr>
              <a:defRPr/>
            </a:pPr>
            <a:fld id="{05C518B7-DC3C-4F6A-8BAC-1543FBA5824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009ABF7-07C8-44F8-95B2-32A9306F809A}"/>
              </a:ext>
            </a:extLst>
          </p:cNvPr>
          <p:cNvSpPr>
            <a:spLocks noGrp="1" noChangeArrowheads="1"/>
          </p:cNvSpPr>
          <p:nvPr>
            <p:ph type="hdr" sz="quarter"/>
          </p:nvPr>
        </p:nvSpPr>
        <p:spPr bwMode="auto">
          <a:xfrm>
            <a:off x="1" y="0"/>
            <a:ext cx="3038475" cy="465138"/>
          </a:xfrm>
          <a:prstGeom prst="rect">
            <a:avLst/>
          </a:prstGeom>
          <a:noFill/>
          <a:ln>
            <a:noFill/>
          </a:ln>
          <a:effectLst/>
        </p:spPr>
        <p:txBody>
          <a:bodyPr vert="horz" wrap="square" lIns="93164" tIns="46582" rIns="93164" bIns="46582"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02DAA6EF-2515-4B22-A370-E7C9162B7CF4}"/>
              </a:ext>
            </a:extLst>
          </p:cNvPr>
          <p:cNvSpPr>
            <a:spLocks noGrp="1" noChangeArrowheads="1"/>
          </p:cNvSpPr>
          <p:nvPr>
            <p:ph type="dt" idx="1"/>
          </p:nvPr>
        </p:nvSpPr>
        <p:spPr bwMode="auto">
          <a:xfrm>
            <a:off x="3970339" y="0"/>
            <a:ext cx="3038475" cy="465138"/>
          </a:xfrm>
          <a:prstGeom prst="rect">
            <a:avLst/>
          </a:prstGeom>
          <a:noFill/>
          <a:ln>
            <a:noFill/>
          </a:ln>
          <a:effectLst/>
        </p:spPr>
        <p:txBody>
          <a:bodyPr vert="horz" wrap="square" lIns="93164" tIns="46582" rIns="93164" bIns="46582"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491524" name="Rectangle 4">
            <a:extLst>
              <a:ext uri="{FF2B5EF4-FFF2-40B4-BE49-F238E27FC236}">
                <a16:creationId xmlns:a16="http://schemas.microsoft.com/office/drawing/2014/main" id="{D5242475-1FF6-4F9A-B878-BA9974945CD4}"/>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AB7C46A0-F457-451B-974D-723AB89F11D1}"/>
              </a:ext>
            </a:extLst>
          </p:cNvPr>
          <p:cNvSpPr>
            <a:spLocks noGrp="1" noChangeArrowheads="1"/>
          </p:cNvSpPr>
          <p:nvPr>
            <p:ph type="body" sz="quarter" idx="3"/>
          </p:nvPr>
        </p:nvSpPr>
        <p:spPr bwMode="auto">
          <a:xfrm>
            <a:off x="701676" y="4416426"/>
            <a:ext cx="5607050" cy="4183063"/>
          </a:xfrm>
          <a:prstGeom prst="rect">
            <a:avLst/>
          </a:prstGeom>
          <a:noFill/>
          <a:ln>
            <a:noFill/>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813DCB8-26CB-4002-B3FC-71DAEAFD6985}"/>
              </a:ext>
            </a:extLst>
          </p:cNvPr>
          <p:cNvSpPr>
            <a:spLocks noGrp="1" noChangeArrowheads="1"/>
          </p:cNvSpPr>
          <p:nvPr>
            <p:ph type="ftr" sz="quarter" idx="4"/>
          </p:nvPr>
        </p:nvSpPr>
        <p:spPr bwMode="auto">
          <a:xfrm>
            <a:off x="1" y="8829675"/>
            <a:ext cx="3038475" cy="465138"/>
          </a:xfrm>
          <a:prstGeom prst="rect">
            <a:avLst/>
          </a:prstGeom>
          <a:noFill/>
          <a:ln>
            <a:noFill/>
          </a:ln>
          <a:effectLst/>
        </p:spPr>
        <p:txBody>
          <a:bodyPr vert="horz" wrap="square" lIns="93164" tIns="46582" rIns="93164" bIns="46582"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7F4DB142-41FD-4F8E-B493-13B44C8BCB4F}"/>
              </a:ext>
            </a:extLst>
          </p:cNvPr>
          <p:cNvSpPr>
            <a:spLocks noGrp="1" noChangeArrowheads="1"/>
          </p:cNvSpPr>
          <p:nvPr>
            <p:ph type="sldNum" sz="quarter" idx="5"/>
          </p:nvPr>
        </p:nvSpPr>
        <p:spPr bwMode="auto">
          <a:xfrm>
            <a:off x="3970339" y="8829675"/>
            <a:ext cx="3038475" cy="465138"/>
          </a:xfrm>
          <a:prstGeom prst="rect">
            <a:avLst/>
          </a:prstGeom>
          <a:noFill/>
          <a:ln>
            <a:noFill/>
          </a:ln>
          <a:effectLst/>
        </p:spPr>
        <p:txBody>
          <a:bodyPr vert="horz" wrap="square" lIns="93164" tIns="46582" rIns="93164" bIns="46582" numCol="1" anchor="b" anchorCtr="0" compatLnSpc="1">
            <a:prstTxWarp prst="textNoShape">
              <a:avLst/>
            </a:prstTxWarp>
          </a:bodyPr>
          <a:lstStyle>
            <a:lvl1pPr algn="r" eaLnBrk="1" hangingPunct="1">
              <a:defRPr sz="1200"/>
            </a:lvl1pPr>
          </a:lstStyle>
          <a:p>
            <a:pPr>
              <a:defRPr/>
            </a:pPr>
            <a:fld id="{08E5CB8E-653A-48E9-9A74-22B59DD28E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AccountsReceivable.NorAm@sodexo.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PayrollOps.USA@sodexo.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s.sodexonet.com/en/home/tools-x0026-resources/tools-x0026-applications/concur-expense-management-tool.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mailto:Purchasecards.Noram@Sodexo.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Corinne, for inviting us to speak on the year end process that is approaching.  </a:t>
            </a:r>
          </a:p>
          <a:p>
            <a:r>
              <a:rPr lang="en-US" dirty="0"/>
              <a:t>Corinne – This call is being recorded.  Thank you all for joining this FY23 Year-End version of the Operations Accounting District Calls.  I’m Corinne Szabo with FSS, and your host for today.  </a:t>
            </a:r>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1</a:t>
            </a:fld>
            <a:endParaRPr lang="en-US" altLang="en-US" dirty="0"/>
          </a:p>
        </p:txBody>
      </p:sp>
    </p:spTree>
    <p:extLst>
      <p:ext uri="{BB962C8B-B14F-4D97-AF65-F5344CB8AC3E}">
        <p14:creationId xmlns:p14="http://schemas.microsoft.com/office/powerpoint/2010/main" val="376586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10</a:t>
            </a:fld>
            <a:endParaRPr lang="en-US" altLang="en-US" dirty="0"/>
          </a:p>
        </p:txBody>
      </p:sp>
    </p:spTree>
    <p:extLst>
      <p:ext uri="{BB962C8B-B14F-4D97-AF65-F5344CB8AC3E}">
        <p14:creationId xmlns:p14="http://schemas.microsoft.com/office/powerpoint/2010/main" val="73259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sng" kern="1200" dirty="0">
                <a:solidFill>
                  <a:srgbClr val="FF0000"/>
                </a:solidFill>
                <a:effectLst/>
                <a:highlight>
                  <a:srgbClr val="FFFF00"/>
                </a:highlight>
                <a:latin typeface="+mn-lt"/>
                <a:ea typeface="+mn-ea"/>
                <a:cs typeface="+mn-cs"/>
              </a:rPr>
              <a:t>This is the updated FY 2023 Close Calendar to adjust for the Labor Day Holiday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sng" kern="1200" dirty="0">
              <a:solidFill>
                <a:srgbClr val="FF0000"/>
              </a:solidFill>
              <a:effectLst/>
              <a:highlight>
                <a:srgbClr val="FFFF00"/>
              </a:highlight>
              <a:latin typeface="+mn-lt"/>
              <a:ea typeface="+mn-ea"/>
              <a:cs typeface="+mn-cs"/>
            </a:endParaRPr>
          </a:p>
          <a:p>
            <a:pPr marL="173736" algn="l">
              <a:buFont typeface="Arial" panose="020B0604020202020204" pitchFamily="34" charset="0"/>
              <a:buChar char="•"/>
            </a:pPr>
            <a:r>
              <a:rPr lang="en-US" sz="1200" b="0" i="0" dirty="0">
                <a:solidFill>
                  <a:srgbClr val="FFFFFF"/>
                </a:solidFill>
                <a:effectLst/>
                <a:latin typeface="-apple-system"/>
              </a:rPr>
              <a:t>Pd 12 close which also marks the last close for FY 23 has been adjusted to recognize the US and Canada Labor Day holiday.  We will be celebrating the holiday on Monday, September 4</a:t>
            </a:r>
            <a:r>
              <a:rPr lang="en-US" sz="1200" b="0" i="0" baseline="30000" dirty="0">
                <a:solidFill>
                  <a:srgbClr val="FFFFFF"/>
                </a:solidFill>
                <a:effectLst/>
                <a:latin typeface="-apple-system"/>
              </a:rPr>
              <a:t>th</a:t>
            </a:r>
            <a:r>
              <a:rPr lang="en-US" sz="1200" b="0" i="0" dirty="0">
                <a:solidFill>
                  <a:srgbClr val="FFFFFF"/>
                </a:solidFill>
                <a:effectLst/>
                <a:latin typeface="-apple-system"/>
              </a:rPr>
              <a:t>. </a:t>
            </a:r>
          </a:p>
          <a:p>
            <a:pPr marL="173736" algn="l">
              <a:buFont typeface="Arial" panose="020B0604020202020204" pitchFamily="34" charset="0"/>
              <a:buNone/>
            </a:pPr>
            <a:endParaRPr lang="en-US" sz="1200" b="0" i="0" dirty="0">
              <a:solidFill>
                <a:srgbClr val="FFFFFF"/>
              </a:solidFill>
              <a:effectLst/>
              <a:latin typeface="-apple-system"/>
            </a:endParaRPr>
          </a:p>
          <a:p>
            <a:pPr marL="173736" algn="l">
              <a:buFont typeface="Arial" panose="020B0604020202020204" pitchFamily="34" charset="0"/>
              <a:buNone/>
            </a:pPr>
            <a:r>
              <a:rPr lang="en-US" sz="1200" b="0" i="0" dirty="0">
                <a:solidFill>
                  <a:srgbClr val="FFFFFF"/>
                </a:solidFill>
                <a:effectLst/>
                <a:latin typeface="-apple-system"/>
              </a:rPr>
              <a:t>•We are taking a “pause” on September 4</a:t>
            </a:r>
            <a:r>
              <a:rPr lang="en-US" sz="1200" b="0" i="0" baseline="30000" dirty="0">
                <a:solidFill>
                  <a:srgbClr val="FFFFFF"/>
                </a:solidFill>
                <a:effectLst/>
                <a:latin typeface="-apple-system"/>
              </a:rPr>
              <a:t>th</a:t>
            </a:r>
            <a:r>
              <a:rPr lang="en-US" sz="1200" b="0" i="0" dirty="0">
                <a:solidFill>
                  <a:srgbClr val="FFFFFF"/>
                </a:solidFill>
                <a:effectLst/>
                <a:latin typeface="-apple-system"/>
              </a:rPr>
              <a:t> which would have been BD+2.  </a:t>
            </a:r>
          </a:p>
          <a:p>
            <a:pPr marL="173736" algn="l">
              <a:buFont typeface="Arial" panose="020B0604020202020204" pitchFamily="34" charset="0"/>
              <a:buNone/>
            </a:pPr>
            <a:endParaRPr lang="en-US" sz="1200" b="0" i="0" dirty="0">
              <a:solidFill>
                <a:srgbClr val="FFFFFF"/>
              </a:solidFill>
              <a:effectLst/>
              <a:latin typeface="-apple-system"/>
            </a:endParaRPr>
          </a:p>
          <a:p>
            <a:pPr marL="173736" algn="l">
              <a:buFont typeface="Arial" panose="020B0604020202020204" pitchFamily="34" charset="0"/>
              <a:buChar char="•"/>
            </a:pPr>
            <a:r>
              <a:rPr lang="en-US" sz="1200" b="0" i="0" dirty="0">
                <a:solidFill>
                  <a:srgbClr val="FFFFFF"/>
                </a:solidFill>
                <a:effectLst/>
                <a:latin typeface="-apple-system"/>
              </a:rPr>
              <a:t>We will resume on Tuesday, September 5</a:t>
            </a:r>
            <a:r>
              <a:rPr lang="en-US" sz="1200" b="0" i="0" baseline="30000" dirty="0">
                <a:solidFill>
                  <a:srgbClr val="FFFFFF"/>
                </a:solidFill>
                <a:effectLst/>
                <a:latin typeface="-apple-system"/>
              </a:rPr>
              <a:t>th</a:t>
            </a:r>
            <a:r>
              <a:rPr lang="en-US" sz="1200" b="0" i="0" dirty="0">
                <a:solidFill>
                  <a:srgbClr val="FFFFFF"/>
                </a:solidFill>
                <a:effectLst/>
                <a:latin typeface="-apple-system"/>
              </a:rPr>
              <a:t>, with our typical BD+2 activities. </a:t>
            </a:r>
          </a:p>
          <a:p>
            <a:pPr marL="173736" algn="l">
              <a:buFont typeface="Arial" panose="020B0604020202020204" pitchFamily="34" charset="0"/>
              <a:buNone/>
            </a:pPr>
            <a:endParaRPr lang="en-US" sz="1200" b="0" i="0" dirty="0">
              <a:solidFill>
                <a:srgbClr val="FFFFFF"/>
              </a:solidFill>
              <a:effectLst/>
              <a:latin typeface="-apple-system"/>
            </a:endParaRPr>
          </a:p>
          <a:p>
            <a:pPr marL="173736" algn="l">
              <a:buFont typeface="Arial" panose="020B0604020202020204" pitchFamily="34" charset="0"/>
              <a:buNone/>
            </a:pPr>
            <a:r>
              <a:rPr lang="en-US" sz="1200" b="0" i="0" dirty="0">
                <a:solidFill>
                  <a:srgbClr val="FFFFFF"/>
                </a:solidFill>
                <a:effectLst/>
                <a:latin typeface="-apple-system"/>
              </a:rPr>
              <a:t>•Wednesday, September 6</a:t>
            </a:r>
            <a:r>
              <a:rPr lang="en-US" sz="1200" b="0" i="0" baseline="30000" dirty="0">
                <a:solidFill>
                  <a:srgbClr val="FFFFFF"/>
                </a:solidFill>
                <a:effectLst/>
                <a:latin typeface="-apple-system"/>
              </a:rPr>
              <a:t>th</a:t>
            </a:r>
            <a:r>
              <a:rPr lang="en-US" sz="1200" b="0" i="0" dirty="0">
                <a:solidFill>
                  <a:srgbClr val="FFFFFF"/>
                </a:solidFill>
                <a:effectLst/>
                <a:latin typeface="-apple-system"/>
              </a:rPr>
              <a:t> is BD +3.  Adjustments will be processed through 8 pm Eastern Time.</a:t>
            </a:r>
          </a:p>
          <a:p>
            <a:pPr marL="173736" algn="l">
              <a:buFont typeface="Arial" panose="020B0604020202020204" pitchFamily="34" charset="0"/>
              <a:buNone/>
            </a:pPr>
            <a:endParaRPr lang="en-US" sz="1200" b="0" i="0" dirty="0">
              <a:solidFill>
                <a:srgbClr val="FFFFFF"/>
              </a:solidFill>
              <a:effectLst/>
              <a:latin typeface="-apple-system"/>
            </a:endParaRPr>
          </a:p>
          <a:p>
            <a:pPr marL="173736" algn="l">
              <a:buFont typeface="Arial" panose="020B0604020202020204" pitchFamily="34" charset="0"/>
              <a:buChar char="•"/>
            </a:pPr>
            <a:r>
              <a:rPr lang="en-US" sz="1200" b="0" i="0" dirty="0">
                <a:solidFill>
                  <a:srgbClr val="FFFFFF"/>
                </a:solidFill>
                <a:effectLst/>
                <a:latin typeface="-apple-system"/>
              </a:rPr>
              <a:t>Thursday September 7</a:t>
            </a:r>
            <a:r>
              <a:rPr lang="en-US" sz="1200" b="0" i="0" baseline="30000" dirty="0">
                <a:solidFill>
                  <a:srgbClr val="FFFFFF"/>
                </a:solidFill>
                <a:effectLst/>
                <a:latin typeface="-apple-system"/>
              </a:rPr>
              <a:t>th</a:t>
            </a:r>
            <a:r>
              <a:rPr lang="en-US" sz="1200" b="0" i="0" dirty="0">
                <a:solidFill>
                  <a:srgbClr val="FFFFFF"/>
                </a:solidFill>
                <a:effectLst/>
                <a:latin typeface="-apple-system"/>
              </a:rPr>
              <a:t> is BD+4 and the cutoff for adjustments will be 2pm Eastern Time.</a:t>
            </a:r>
          </a:p>
          <a:p>
            <a:pPr marL="173736" algn="l">
              <a:buFont typeface="Arial" panose="020B0604020202020204" pitchFamily="34" charset="0"/>
              <a:buChar char="•"/>
            </a:pPr>
            <a:endParaRPr lang="en-US" sz="1200" b="0" i="0" dirty="0">
              <a:solidFill>
                <a:srgbClr val="FFFFFF"/>
              </a:solidFill>
              <a:effectLst/>
              <a:latin typeface="-apple-system"/>
            </a:endParaRPr>
          </a:p>
          <a:p>
            <a:pPr marL="173736" algn="l">
              <a:buFont typeface="Arial" panose="020B0604020202020204" pitchFamily="34" charset="0"/>
              <a:buChar char="•"/>
            </a:pPr>
            <a:r>
              <a:rPr lang="en-US" sz="1200" b="0" i="0" dirty="0">
                <a:solidFill>
                  <a:srgbClr val="FFFFFF"/>
                </a:solidFill>
                <a:effectLst/>
                <a:latin typeface="-apple-system"/>
              </a:rPr>
              <a:t> Friday, September 8</a:t>
            </a:r>
            <a:r>
              <a:rPr lang="en-US" sz="1200" b="0" i="0" baseline="30000" dirty="0">
                <a:solidFill>
                  <a:srgbClr val="FFFFFF"/>
                </a:solidFill>
                <a:effectLst/>
                <a:latin typeface="-apple-system"/>
              </a:rPr>
              <a:t>th</a:t>
            </a:r>
            <a:r>
              <a:rPr lang="en-US" sz="1200" b="0" i="0" dirty="0">
                <a:solidFill>
                  <a:srgbClr val="FFFFFF"/>
                </a:solidFill>
                <a:effectLst/>
                <a:latin typeface="-apple-system"/>
              </a:rPr>
              <a:t> is BD+5 and all reports will be final and client statements and settlements will be available.</a:t>
            </a:r>
          </a:p>
          <a:p>
            <a:pPr marL="173736" algn="l">
              <a:buFont typeface="Arial" panose="020B0604020202020204" pitchFamily="34" charset="0"/>
              <a:buNone/>
            </a:pPr>
            <a:endParaRPr lang="en-US" sz="1200" b="0" i="0" dirty="0">
              <a:solidFill>
                <a:srgbClr val="FFFFFF"/>
              </a:solidFill>
              <a:effectLst/>
              <a:latin typeface="-apple-system"/>
            </a:endParaRPr>
          </a:p>
          <a:p>
            <a:pPr algn="l">
              <a:buFont typeface="Arial" panose="020B0604020202020204" pitchFamily="34" charset="0"/>
              <a:buChar char="•"/>
            </a:pPr>
            <a:r>
              <a:rPr lang="en-US" sz="1200" b="0" i="0" dirty="0">
                <a:solidFill>
                  <a:srgbClr val="FFFFFF"/>
                </a:solidFill>
                <a:effectLst/>
                <a:latin typeface="-apple-system"/>
              </a:rPr>
              <a:t>Since it is year end, there are high level entries and processes that need to be completed before we can finalize PD 12 and FY 23</a:t>
            </a:r>
          </a:p>
          <a:p>
            <a:pPr marL="173736" algn="l">
              <a:buFont typeface="Arial" panose="020B0604020202020204" pitchFamily="34" charset="0"/>
              <a:buNone/>
            </a:pPr>
            <a:endParaRPr lang="en-US" sz="1200" b="0" i="0" dirty="0">
              <a:solidFill>
                <a:srgbClr val="FFFFFF"/>
              </a:solidFill>
              <a:effectLst/>
              <a:latin typeface="-apple-system"/>
            </a:endParaRPr>
          </a:p>
          <a:p>
            <a:pPr algn="l">
              <a:buFont typeface="Arial" panose="020B0604020202020204" pitchFamily="34" charset="0"/>
              <a:buChar char="•"/>
            </a:pPr>
            <a:r>
              <a:rPr lang="en-US" sz="1200" b="0" i="0" dirty="0">
                <a:solidFill>
                  <a:srgbClr val="FFFFFF"/>
                </a:solidFill>
                <a:effectLst/>
                <a:latin typeface="-apple-system"/>
              </a:rPr>
              <a:t>Once these year end processes are complete, the following Period 1 FY 2024 activities will resume:</a:t>
            </a:r>
          </a:p>
          <a:p>
            <a:pPr algn="l">
              <a:buFont typeface="Arial" panose="020B0604020202020204" pitchFamily="34" charset="0"/>
              <a:buNone/>
            </a:pPr>
            <a:endParaRPr lang="en-US" sz="1200" b="0" i="0" dirty="0">
              <a:solidFill>
                <a:srgbClr val="FFFFFF"/>
              </a:solidFill>
              <a:effectLst/>
              <a:latin typeface="-apple-system"/>
            </a:endParaRPr>
          </a:p>
          <a:p>
            <a:pPr algn="l">
              <a:buFont typeface="Arial" panose="020B0604020202020204" pitchFamily="34" charset="0"/>
              <a:buChar char="•"/>
            </a:pPr>
            <a:endParaRPr lang="en-US" sz="1200" b="0" i="0" dirty="0">
              <a:solidFill>
                <a:srgbClr val="FFFFFF"/>
              </a:solidFill>
              <a:effectLst/>
              <a:latin typeface="-apple-system"/>
            </a:endParaRPr>
          </a:p>
          <a:p>
            <a:pPr marL="347472" algn="l">
              <a:buFont typeface="Arial" panose="020B0604020202020204" pitchFamily="34" charset="0"/>
              <a:buNone/>
            </a:pPr>
            <a:r>
              <a:rPr lang="en-US" sz="1200" b="0" i="0" dirty="0">
                <a:solidFill>
                  <a:srgbClr val="FFFFFF"/>
                </a:solidFill>
                <a:effectLst/>
                <a:latin typeface="-apple-system"/>
              </a:rPr>
              <a:t>•Period 1 E=vision/CCOR reporting:  Estimated availability - September 14</a:t>
            </a:r>
            <a:r>
              <a:rPr lang="en-US" sz="1200" b="0" i="0" baseline="30000" dirty="0">
                <a:solidFill>
                  <a:srgbClr val="FFFFFF"/>
                </a:solidFill>
                <a:effectLst/>
                <a:latin typeface="-apple-system"/>
              </a:rPr>
              <a:t>th</a:t>
            </a:r>
            <a:endParaRPr lang="en-US" sz="1200" b="0" i="0" dirty="0">
              <a:solidFill>
                <a:srgbClr val="FFFFFF"/>
              </a:solidFill>
              <a:effectLst/>
              <a:latin typeface="-apple-system"/>
            </a:endParaRPr>
          </a:p>
          <a:p>
            <a:pPr marL="347472" algn="l">
              <a:buFont typeface="Arial" panose="020B0604020202020204" pitchFamily="34" charset="0"/>
              <a:buNone/>
            </a:pPr>
            <a:r>
              <a:rPr lang="en-US" sz="1200" b="0" i="0" dirty="0">
                <a:solidFill>
                  <a:srgbClr val="FFFFFF"/>
                </a:solidFill>
                <a:effectLst/>
                <a:latin typeface="-apple-system"/>
              </a:rPr>
              <a:t>•</a:t>
            </a:r>
          </a:p>
          <a:p>
            <a:pPr marL="347472" algn="l">
              <a:buFont typeface="Arial" panose="020B0604020202020204" pitchFamily="34" charset="0"/>
              <a:buNone/>
            </a:pPr>
            <a:r>
              <a:rPr lang="en-US" sz="1200" b="0" i="0" dirty="0">
                <a:solidFill>
                  <a:srgbClr val="FFFFFF"/>
                </a:solidFill>
                <a:effectLst/>
                <a:latin typeface="-apple-system"/>
              </a:rPr>
              <a:t>•September weekly invoices will be delayed, their estimated availability is September 13</a:t>
            </a:r>
            <a:r>
              <a:rPr lang="en-US" sz="1200" b="0" i="0" baseline="30000" dirty="0">
                <a:solidFill>
                  <a:srgbClr val="FFFFFF"/>
                </a:solidFill>
                <a:effectLst/>
                <a:latin typeface="-apple-system"/>
              </a:rPr>
              <a:t>th</a:t>
            </a:r>
            <a:endParaRPr lang="en-US" sz="1200" b="0" i="0" dirty="0">
              <a:solidFill>
                <a:srgbClr val="FFFFFF"/>
              </a:solidFill>
              <a:effectLst/>
              <a:latin typeface="-apple-system"/>
            </a:endParaRPr>
          </a:p>
          <a:p>
            <a:pPr marL="347472" algn="l">
              <a:buFont typeface="Arial" panose="020B0604020202020204" pitchFamily="34" charset="0"/>
              <a:buNone/>
            </a:pPr>
            <a:r>
              <a:rPr lang="en-US" sz="1200" b="0" i="0" dirty="0">
                <a:solidFill>
                  <a:srgbClr val="FFFFFF"/>
                </a:solidFill>
                <a:effectLst/>
                <a:latin typeface="-apple-system"/>
              </a:rPr>
              <a:t>•</a:t>
            </a:r>
          </a:p>
          <a:p>
            <a:pPr algn="l">
              <a:buFont typeface="Arial" panose="020B0604020202020204" pitchFamily="34" charset="0"/>
              <a:buChar char="•"/>
            </a:pPr>
            <a:r>
              <a:rPr lang="en-US" sz="1200" b="0" i="0" dirty="0">
                <a:solidFill>
                  <a:srgbClr val="FFFFFF"/>
                </a:solidFill>
                <a:effectLst/>
                <a:latin typeface="-apple-system"/>
              </a:rPr>
              <a:t>One question that we typically get is, “What happens with Transmission deadlines for week-ending September 1st which is the first week of Period 1/2024,  if I do not transmit on Monday, September 4</a:t>
            </a:r>
            <a:r>
              <a:rPr lang="en-US" sz="1200" b="0" i="0" baseline="30000" dirty="0">
                <a:solidFill>
                  <a:srgbClr val="FFFFFF"/>
                </a:solidFill>
                <a:effectLst/>
                <a:latin typeface="-apple-system"/>
              </a:rPr>
              <a:t>th</a:t>
            </a:r>
            <a:r>
              <a:rPr lang="en-US" sz="1200" b="0" i="0" dirty="0">
                <a:solidFill>
                  <a:srgbClr val="FFFFFF"/>
                </a:solidFill>
                <a:effectLst/>
                <a:latin typeface="-apple-system"/>
              </a:rPr>
              <a:t>? ”</a:t>
            </a:r>
          </a:p>
          <a:p>
            <a:pPr algn="l">
              <a:buFont typeface="Arial" panose="020B0604020202020204" pitchFamily="34" charset="0"/>
              <a:buChar char="•"/>
            </a:pPr>
            <a:endParaRPr lang="en-US" sz="1200" b="0" i="0" dirty="0">
              <a:solidFill>
                <a:srgbClr val="FFFFFF"/>
              </a:solidFill>
              <a:effectLst/>
              <a:latin typeface="-apple-system"/>
            </a:endParaRPr>
          </a:p>
          <a:p>
            <a:pPr algn="l">
              <a:buFont typeface="Arial" panose="020B0604020202020204" pitchFamily="34" charset="0"/>
              <a:buChar char="•"/>
            </a:pPr>
            <a:r>
              <a:rPr lang="en-US" sz="1200" b="0" i="0" dirty="0">
                <a:solidFill>
                  <a:srgbClr val="FFFFFF"/>
                </a:solidFill>
                <a:effectLst/>
                <a:latin typeface="-apple-system"/>
              </a:rPr>
              <a:t>If you are unable to  transmit by the Monday 11:45pm deadline, your transmission will post in the following week of Period 1 to week-ending September 8</a:t>
            </a:r>
            <a:r>
              <a:rPr lang="en-US" sz="1200" b="0" i="0" baseline="30000" dirty="0">
                <a:solidFill>
                  <a:srgbClr val="FFFFFF"/>
                </a:solidFill>
                <a:effectLst/>
                <a:latin typeface="-apple-system"/>
              </a:rPr>
              <a:t>th</a:t>
            </a:r>
            <a:r>
              <a:rPr lang="en-US" sz="1200" b="0" i="0" dirty="0">
                <a:solidFill>
                  <a:srgbClr val="FFFFFF"/>
                </a:solidFill>
                <a:effectLst/>
                <a:latin typeface="-apple-system"/>
              </a:rPr>
              <a:t>.  This will not affect your Period 12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05BD3-7B6F-46C8-846C-80F04A7226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5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items already mentioned, here are various deadlines you should be aware of prior to Year-end Close.</a:t>
            </a:r>
          </a:p>
          <a:p>
            <a:endParaRPr lang="en-US" dirty="0"/>
          </a:p>
          <a:p>
            <a:r>
              <a:rPr lang="en-US" dirty="0"/>
              <a:t>In order for Capital Expenditure and Authorized Expenditure payments to be processed, they must be submitted and approved in the portal by Aug 17th</a:t>
            </a:r>
          </a:p>
          <a:p>
            <a:r>
              <a:rPr lang="en-US" dirty="0"/>
              <a:t>Typically the Asset Management Portal(AMP) requests need to be approved within 5 days, however for year end Fixed Assets is asking the request be approved by August 17</a:t>
            </a:r>
            <a:r>
              <a:rPr lang="en-US" baseline="30000" dirty="0"/>
              <a:t>th</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002060"/>
                </a:solidFill>
              </a:rPr>
              <a:t>If time allows Fixed Assets may continue to process requests for FY23 after the deadline. Review the AMP request on BD+1, if it has not been approved by Fixed Assets send an email to your accountant requesting deferral of the expense. If the expense is not deferred in FY23, Fixed Assets will not be able to set up an asset in FY24.</a:t>
            </a:r>
          </a:p>
          <a:p>
            <a:endParaRPr lang="en-US" dirty="0"/>
          </a:p>
          <a:p>
            <a:r>
              <a:rPr lang="en-US" dirty="0"/>
              <a:t>The deadline for all new contractual documents submitted to be processed for FY 23 is Aug 18</a:t>
            </a:r>
            <a:r>
              <a:rPr lang="en-US" baseline="30000" dirty="0"/>
              <a:t>th</a:t>
            </a:r>
            <a:r>
              <a:rPr lang="en-US" dirty="0"/>
              <a:t>.  Please send to the appropriate Contract Mgmt mailbox.</a:t>
            </a:r>
          </a:p>
          <a:p>
            <a:r>
              <a:rPr lang="en-US" dirty="0"/>
              <a:t>If you miss the deadline, still send your documents in to Contract Management as they will continue processing dually signed documents up until Close, as time allows. </a:t>
            </a:r>
          </a:p>
          <a:p>
            <a:r>
              <a:rPr lang="en-US" dirty="0"/>
              <a:t>For any signed contractual documents that have not been processed by Contract Management, Operations Accounting will reach out to the unit so an accrual can be submitted.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requests for accruals on unsigned documents can be sent to your accountant, but we will require VP approval, support for the amount, and a copy of the draft. Rate Sheets with Client approval can be sent directly to Contract Management to process.</a:t>
            </a:r>
          </a:p>
          <a:p>
            <a:endParaRPr lang="en-US" dirty="0"/>
          </a:p>
          <a:p>
            <a:r>
              <a:rPr lang="en-US" dirty="0"/>
              <a:t>For Accounts Receivable:</a:t>
            </a:r>
          </a:p>
          <a:p>
            <a:r>
              <a:rPr lang="en-US" dirty="0"/>
              <a:t>Your FY2024 client agreement may require advance billing for working capital, board bill, or estimated cost of operations. If this invoice will not be auto generated by Buffalo please generate in Fiori or UFS and present to client by August 11</a:t>
            </a:r>
            <a:r>
              <a:rPr lang="en-US" baseline="30000" dirty="0"/>
              <a:t>th</a:t>
            </a:r>
            <a:r>
              <a:rPr lang="en-US" dirty="0"/>
              <a:t> to allow time to collect payment by the 31st</a:t>
            </a:r>
          </a:p>
          <a:p>
            <a:r>
              <a:rPr lang="en-US" dirty="0"/>
              <a:t>Submit properly approved AR adjustments by Aug 31st 5 pm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AR Payments over $2500 must be received by Aug 31st 10:30 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002060"/>
                </a:solidFill>
              </a:rPr>
              <a:t>If a Client Payment of $100K or greater is received, immediately contact Sodexo AR.  AR and Treasury will attempt to make alternate arrangements for payments over $100k. Call the AR Department at 1 800 828 7762 option 2, option 2 or email: </a:t>
            </a:r>
            <a:r>
              <a:rPr lang="en-US" sz="1200" b="0" dirty="0">
                <a:solidFill>
                  <a:srgbClr val="002060"/>
                </a:solidFill>
                <a:hlinkClick r:id="rId3"/>
              </a:rPr>
              <a:t>AccountsReceivable.NorAm@sodexo.com</a:t>
            </a:r>
            <a:endParaRPr lang="en-US" sz="1200" b="0" dirty="0">
              <a:solidFill>
                <a:srgbClr val="002060"/>
              </a:solidFill>
            </a:endParaRPr>
          </a:p>
          <a:p>
            <a:r>
              <a:rPr lang="en-US" dirty="0"/>
              <a:t>Sept 1</a:t>
            </a:r>
            <a:r>
              <a:rPr lang="en-US" baseline="30000" dirty="0"/>
              <a:t>st</a:t>
            </a:r>
            <a:r>
              <a:rPr lang="en-US" dirty="0"/>
              <a:t> noon is the deadline to request final bad debt exceptions.</a:t>
            </a:r>
          </a:p>
          <a:p>
            <a:endParaRPr lang="en-US" dirty="0"/>
          </a:p>
          <a:p>
            <a:r>
              <a:rPr lang="en-US" sz="1200" b="0" dirty="0">
                <a:solidFill>
                  <a:srgbClr val="002060"/>
                </a:solidFill>
              </a:rPr>
              <a:t>Payroll Operations will need any Historical Edit Forms for prior pay periods submitted by August 24</a:t>
            </a:r>
            <a:r>
              <a:rPr lang="en-US" sz="1200" b="0" baseline="30000" dirty="0">
                <a:solidFill>
                  <a:srgbClr val="002060"/>
                </a:solidFill>
              </a:rPr>
              <a:t>th</a:t>
            </a:r>
            <a:r>
              <a:rPr lang="en-US" sz="1200" b="0" dirty="0">
                <a:solidFill>
                  <a:srgbClr val="002060"/>
                </a:solidFill>
              </a:rPr>
              <a:t> at 2pm to </a:t>
            </a:r>
            <a:r>
              <a:rPr lang="en-US" sz="1200" b="0" dirty="0">
                <a:solidFill>
                  <a:srgbClr val="002060"/>
                </a:solidFill>
                <a:hlinkClick r:id="rId4" tooltip="mailto:payrollops.usa@sodexo.com">
                  <a:extLst>
                    <a:ext uri="{A12FA001-AC4F-418D-AE19-62706E023703}">
                      <ahyp:hlinkClr xmlns:ahyp="http://schemas.microsoft.com/office/drawing/2018/hyperlinkcolor" val="tx"/>
                    </a:ext>
                  </a:extLst>
                </a:hlinkClick>
              </a:rPr>
              <a:t>PayrollOps.USA@sodexo.com</a:t>
            </a:r>
            <a:r>
              <a:rPr lang="en-US" sz="1200" b="0" dirty="0">
                <a:solidFill>
                  <a:srgbClr val="002060"/>
                </a:solidFill>
              </a:rPr>
              <a:t>.  The timeframe that can be edited is January 1, 2023 up to the previous pay cycle.</a:t>
            </a:r>
            <a:endParaRPr lang="en-US" dirty="0"/>
          </a:p>
          <a:p>
            <a:endParaRPr lang="en-US" dirty="0"/>
          </a:p>
        </p:txBody>
      </p:sp>
      <p:sp>
        <p:nvSpPr>
          <p:cNvPr id="4" name="Slide Number Placeholder 3"/>
          <p:cNvSpPr>
            <a:spLocks noGrp="1"/>
          </p:cNvSpPr>
          <p:nvPr>
            <p:ph type="sldNum" sz="quarter" idx="5"/>
          </p:nvPr>
        </p:nvSpPr>
        <p:spPr/>
        <p:txBody>
          <a:bodyPr/>
          <a:lstStyle/>
          <a:p>
            <a:pPr defTabSz="609496" fontAlgn="auto">
              <a:spcBef>
                <a:spcPts val="0"/>
              </a:spcBef>
              <a:spcAft>
                <a:spcPts val="0"/>
              </a:spcAft>
              <a:defRPr/>
            </a:pPr>
            <a:fld id="{08BE6542-891A-48D0-BD80-71819CD04172}" type="slidenum">
              <a:rPr lang="fr-FR">
                <a:solidFill>
                  <a:prstClr val="black"/>
                </a:solidFill>
                <a:latin typeface="Calibri" panose="020F0502020204030204"/>
              </a:rPr>
              <a:pPr defTabSz="609496" fontAlgn="auto">
                <a:spcBef>
                  <a:spcPts val="0"/>
                </a:spcBef>
                <a:spcAft>
                  <a:spcPts val="0"/>
                </a:spcAft>
                <a:defRPr/>
              </a:pPr>
              <a:t>12</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232911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 requests for Fleet transfers or disposals must be submitted and approved by August 21</a:t>
            </a:r>
            <a:r>
              <a:rPr lang="en-US" baseline="30000" dirty="0"/>
              <a:t>st</a:t>
            </a:r>
            <a:r>
              <a:rPr lang="en-US" dirty="0"/>
              <a:t> at noon.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002060"/>
                </a:solidFill>
              </a:rPr>
              <a:t>If time allows, Fleet may continue to process requests for FY23 after the deadline. Review the AMP request on BD+1, if it has not been approved by Fleet send an email to your accountant requesting deferral of the expense. If the expense is not deferred in FY23, Fleet will not be able to set the asset up in FY24.</a:t>
            </a:r>
          </a:p>
          <a:p>
            <a:endParaRPr lang="en-US" dirty="0"/>
          </a:p>
          <a:p>
            <a:r>
              <a:rPr lang="en-US" dirty="0"/>
              <a:t>Please have expense reports and PCard purchases approved by your manager by Aug 21 at 5 pm 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002060"/>
                </a:solidFill>
              </a:rPr>
              <a:t>If you miss the deadline, still submit expense reports and Pcard reports for normal processing. If the expense is not posted or auto-accrued by AP by BD+3, send a request to your accountant to accrue the expenses and include supporting documentation and approval. Manual accruals for expense reports and Pcards are only permitted during year-end close.</a:t>
            </a:r>
            <a:endParaRPr lang="en-US" sz="1200" dirty="0">
              <a:solidFill>
                <a:srgbClr val="002060"/>
              </a:solidFill>
            </a:endParaRP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Maximo users please complete Goods Receipt submission within SAP/FIORI by Aug 31</a:t>
            </a:r>
            <a:r>
              <a:rPr lang="en-US" baseline="30000" dirty="0"/>
              <a:t>st</a:t>
            </a:r>
            <a:r>
              <a:rPr lang="en-US" dirty="0"/>
              <a:t> midnight</a:t>
            </a:r>
          </a:p>
          <a:p>
            <a:r>
              <a:rPr lang="en-US" dirty="0"/>
              <a:t>Please submit requests for missing electronic invoices in the Missing Electronic Investigation portal by Sept 1</a:t>
            </a:r>
            <a:r>
              <a:rPr lang="en-US" baseline="30000" dirty="0"/>
              <a:t>st</a:t>
            </a:r>
            <a:r>
              <a:rPr lang="en-US" dirty="0"/>
              <a:t>.</a:t>
            </a:r>
          </a:p>
          <a:p>
            <a:r>
              <a:rPr lang="en-US" altLang="en-US" sz="1200" dirty="0">
                <a:latin typeface="Arial" panose="020B0604020202020204" pitchFamily="34" charset="0"/>
              </a:rPr>
              <a:t>Do </a:t>
            </a:r>
            <a:r>
              <a:rPr lang="en-US" altLang="en-US" sz="1200" b="1" dirty="0">
                <a:latin typeface="Arial" panose="020B0604020202020204" pitchFamily="34" charset="0"/>
              </a:rPr>
              <a:t>NOT</a:t>
            </a:r>
            <a:r>
              <a:rPr lang="en-US" altLang="en-US" sz="1200" dirty="0">
                <a:latin typeface="Arial" panose="020B0604020202020204" pitchFamily="34" charset="0"/>
              </a:rPr>
              <a:t> hold up the final UFS transmission past the deadline if you are waiting for a vendor invoice. </a:t>
            </a:r>
            <a:endParaRPr lang="en-US" dirty="0"/>
          </a:p>
          <a:p>
            <a:r>
              <a:rPr lang="en-US" dirty="0"/>
              <a:t>Approve or reject all vendor invoices in TMC or EPAY by sept 5th at noon.  All pending invoices with a date of Aug 31</a:t>
            </a:r>
            <a:r>
              <a:rPr lang="en-US" baseline="30000" dirty="0"/>
              <a:t>st</a:t>
            </a:r>
            <a:r>
              <a:rPr lang="en-US" dirty="0"/>
              <a:t> or prior will automatically be accrued.</a:t>
            </a:r>
          </a:p>
          <a:p>
            <a:r>
              <a:rPr lang="en-US" dirty="0"/>
              <a:t>Manual AP invoices processed through UFS and AP portal requests are due at noon September 5</a:t>
            </a:r>
            <a:r>
              <a:rPr lang="en-US" baseline="30000" dirty="0"/>
              <a:t>th</a:t>
            </a:r>
            <a:r>
              <a:rPr lang="en-US" dirty="0"/>
              <a:t>, BD+2</a:t>
            </a:r>
          </a:p>
          <a:p>
            <a:r>
              <a:rPr lang="en-US" dirty="0"/>
              <a:t>Maximo users please complete Invoice Receipt submissions within SAP/FIORI by September 5</a:t>
            </a:r>
            <a:r>
              <a:rPr lang="en-US" baseline="30000" dirty="0"/>
              <a:t>th</a:t>
            </a:r>
            <a:r>
              <a:rPr lang="en-US" dirty="0"/>
              <a:t> at 3 pm 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002060"/>
                </a:solidFill>
              </a:rPr>
              <a:t>If you miss any of these deadlines, still submit invoices for normal processing. If the expense is not posted or auto-accrued by AP by BD+3, send a request to your accountant to accrue using the Late Payable tab on the Standard Close Adjustment Form.</a:t>
            </a:r>
            <a:endParaRPr lang="en-US" sz="1200"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pPr defTabSz="609496" fontAlgn="auto">
              <a:spcBef>
                <a:spcPts val="0"/>
              </a:spcBef>
              <a:spcAft>
                <a:spcPts val="0"/>
              </a:spcAft>
              <a:defRPr/>
            </a:pPr>
            <a:fld id="{08BE6542-891A-48D0-BD80-71819CD04172}" type="slidenum">
              <a:rPr lang="fr-FR">
                <a:solidFill>
                  <a:prstClr val="black"/>
                </a:solidFill>
                <a:latin typeface="Calibri" panose="020F0502020204030204"/>
              </a:rPr>
              <a:pPr defTabSz="609496" fontAlgn="auto">
                <a:spcBef>
                  <a:spcPts val="0"/>
                </a:spcBef>
                <a:spcAft>
                  <a:spcPts val="0"/>
                </a:spcAft>
                <a:defRPr/>
              </a:pPr>
              <a:t>13</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298941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14</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3196462"/>
          </a:xfrm>
          <a:prstGeom prst="rect">
            <a:avLst/>
          </a:prstGeom>
        </p:spPr>
        <p:txBody>
          <a:bodyPr wrap="square">
            <a:spAutoFit/>
          </a:bodyPr>
          <a:lstStyle/>
          <a:p>
            <a:r>
              <a:rPr lang="en-US" sz="1100" dirty="0"/>
              <a:t>This slide provides a checklist for tasks to be completed during close week, organized by date and time.</a:t>
            </a:r>
          </a:p>
          <a:p>
            <a:endParaRPr lang="en-US" sz="1100" dirty="0"/>
          </a:p>
          <a:p>
            <a:r>
              <a:rPr lang="en-US" sz="1100" dirty="0"/>
              <a:t>As a best practice, review DFAV and CCOR on a weekly basis prior to close to post adjustments and ask questions before month end.</a:t>
            </a:r>
          </a:p>
          <a:p>
            <a:endParaRPr lang="en-US" sz="1100" dirty="0"/>
          </a:p>
          <a:p>
            <a:r>
              <a:rPr lang="en-US" sz="1100" dirty="0"/>
              <a:t>All transmissions must be completed by 11:45pm ET on Sept 1, BD+1.</a:t>
            </a:r>
          </a:p>
          <a:p>
            <a:endParaRPr lang="en-US" sz="1100" dirty="0"/>
          </a:p>
          <a:p>
            <a:r>
              <a:rPr lang="en-US" sz="1100" dirty="0"/>
              <a:t>For the Schools Segment, OSI data may be transmitted by 11:45 am ET on Sept 5, BD+2.</a:t>
            </a:r>
          </a:p>
          <a:p>
            <a:r>
              <a:rPr lang="en-US" sz="1100" dirty="0"/>
              <a:t>Kronos data must be updated and saved by Noon ET on Sept 5.</a:t>
            </a:r>
          </a:p>
          <a:p>
            <a:r>
              <a:rPr lang="en-US" sz="1100" dirty="0"/>
              <a:t>Please complete your FIORI Statistics billings by 5pm ET on Sept 5.</a:t>
            </a:r>
          </a:p>
          <a:p>
            <a:r>
              <a:rPr lang="en-US" sz="1100" dirty="0"/>
              <a:t>Approvals for credit memo or cancellation requests within the Manage Invoices app in Fiori must also be completed by 5pm on Sept 5.</a:t>
            </a:r>
          </a:p>
          <a:p>
            <a:r>
              <a:rPr lang="en-US" sz="1100" dirty="0"/>
              <a:t>Please review your financials in the DFAV and CCOR and submit adjustments by 5pm ET on Sept 5.</a:t>
            </a:r>
          </a:p>
          <a:p>
            <a:endParaRPr lang="en-US" sz="1100" dirty="0"/>
          </a:p>
          <a:p>
            <a:r>
              <a:rPr lang="en-US" sz="1100" dirty="0"/>
              <a:t>Wednesday, Sept 6 is BD+3.  Please review your preliminary financials on your DFAV and CCOR as well as your Operating Statements and CRED reports.</a:t>
            </a:r>
          </a:p>
          <a:p>
            <a:r>
              <a:rPr lang="en-US" sz="1100" dirty="0"/>
              <a:t>Please submit adjustments no later than 8pm to have them reflected on BD+4 prelims.</a:t>
            </a:r>
          </a:p>
          <a:p>
            <a:endParaRPr lang="en-US" sz="1100" dirty="0"/>
          </a:p>
          <a:p>
            <a:r>
              <a:rPr lang="en-US" sz="1100" dirty="0"/>
              <a:t>Thursday, Sept 7 is BD+4.  Please make a final review of your preliminary reports to ensure everything is accurate and any entries from the previous day posted as expected.  If any changes are needed, please submit requests by 2pm ET.  This will be the last day to make unit-level adjustments for FY23.  If your request is going to be near the 2pm deadline, please reach out to your Accountant to make sure they are aware the adjustment is coming.</a:t>
            </a:r>
          </a:p>
          <a:p>
            <a:endParaRPr lang="en-US" sz="1100" dirty="0"/>
          </a:p>
          <a:p>
            <a:r>
              <a:rPr lang="en-US" sz="1100" dirty="0"/>
              <a:t>Friday, Sept 8 is BD+5.  Final client reports and invoices will be available for download in Brio. Client settlement checks will be available. High level adjustments may be processed – profit effect only.  Client reports cannot be changed.</a:t>
            </a:r>
            <a:endParaRPr lang="en-US" sz="900" dirty="0"/>
          </a:p>
        </p:txBody>
      </p:sp>
    </p:spTree>
    <p:extLst>
      <p:ext uri="{BB962C8B-B14F-4D97-AF65-F5344CB8AC3E}">
        <p14:creationId xmlns:p14="http://schemas.microsoft.com/office/powerpoint/2010/main" val="218036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daily or at minimum a weekly review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a successful period end, review financials weekly.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your UFS transmissions by weekly and period end deadlines – get your data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benefit of using CCOR To Validate is that this report shows your results in real time. You can use this report to review your numbers prior to BD+3 preliminary financials, and request adjustments as needed.  Please note CCOR does not contain Statistical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Fixed Assets – If you submit a fixed asset request through the AMP tool near the end of the month, please validate that it has been processed within the current month. If it has not been processed, the expense may need to be deferred.  Please contact your accountant and provide the AMP Request #, the GL Account &amp; the cost center so we can process an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your Operations Accountant during the month if adjustments cannot be processed through UFS and a manual adjustment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When sending a message to the Operations Accounting group mailbox, enter one 8-digit cost center # in the Subject Line.  This will assist us in routing your email to your accountant and will decrease processing time. </a:t>
            </a:r>
          </a:p>
          <a:p>
            <a:endParaRPr lang="en-US" dirty="0"/>
          </a:p>
          <a:p>
            <a:r>
              <a:rPr lang="en-US" dirty="0"/>
              <a:t>Please feel free to read through the Appendix for additional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Inventory – Inventory must be transmitted by 11:45 PM ET on BD+1.  These figures will show up in the CCOR. Final Inventory figures are available around 1PM on BD2. If you need to adjust inventory, you can submit an adjustment as soon as you notice one is needed.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Accounts Payable – To reduce Late Payable Accruals, use the Missing Invoice Portal for Electronic Vendors.  If submitted by BD+1, the invoice will be automatically accrued on BD+2. The link to the Missing Invoices portal can be found by searching UFS through SodexoNet and selecting Missing Invoice Investigation Portal under the Know the Procedures section.  We also included a link in the appendix section of this deck.</a:t>
            </a:r>
          </a:p>
        </p:txBody>
      </p:sp>
      <p:sp>
        <p:nvSpPr>
          <p:cNvPr id="4" name="Slide Number Placeholder 3"/>
          <p:cNvSpPr>
            <a:spLocks noGrp="1"/>
          </p:cNvSpPr>
          <p:nvPr>
            <p:ph type="sldNum" sz="quarter" idx="5"/>
          </p:nvPr>
        </p:nvSpPr>
        <p:spPr>
          <a:xfrm>
            <a:off x="3854435" y="8685213"/>
            <a:ext cx="2971800"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B236-2D5A-452E-8A7A-ECEF0C8DDF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21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Hamman – transition to Deb Schoenrock and Sue Burns</a:t>
            </a:r>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16</a:t>
            </a:fld>
            <a:endParaRPr lang="en-US" altLang="en-US" dirty="0"/>
          </a:p>
        </p:txBody>
      </p:sp>
    </p:spTree>
    <p:extLst>
      <p:ext uri="{BB962C8B-B14F-4D97-AF65-F5344CB8AC3E}">
        <p14:creationId xmlns:p14="http://schemas.microsoft.com/office/powerpoint/2010/main" val="863048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 Schoenrock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B236-2D5A-452E-8A7A-ECEF0C8DDF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20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20</a:t>
            </a:fld>
            <a:endParaRPr lang="en-US" altLang="en-US" dirty="0"/>
          </a:p>
        </p:txBody>
      </p:sp>
    </p:spTree>
    <p:extLst>
      <p:ext uri="{BB962C8B-B14F-4D97-AF65-F5344CB8AC3E}">
        <p14:creationId xmlns:p14="http://schemas.microsoft.com/office/powerpoint/2010/main" val="188626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agenda that will be covered by the OA and Credit &amp; Collections teams.  </a:t>
            </a:r>
          </a:p>
          <a:p>
            <a:r>
              <a:rPr lang="en-US" dirty="0"/>
              <a:t>To demonstrate our Safety and DE&amp;I culture at Sodexo, we kick off each call with a safety moment and inclusion spotlight.  </a:t>
            </a:r>
          </a:p>
          <a:p>
            <a:r>
              <a:rPr lang="en-US" dirty="0"/>
              <a:t>Our YE topics to be covered include:</a:t>
            </a:r>
          </a:p>
          <a:p>
            <a:r>
              <a:rPr lang="en-US" dirty="0"/>
              <a:t>	YE Calendar</a:t>
            </a:r>
          </a:p>
          <a:p>
            <a:r>
              <a:rPr lang="en-US" dirty="0"/>
              <a:t>	YE Deadlines</a:t>
            </a:r>
          </a:p>
          <a:p>
            <a:r>
              <a:rPr lang="en-US" dirty="0"/>
              <a:t>	YE Checklist</a:t>
            </a:r>
          </a:p>
          <a:p>
            <a:r>
              <a:rPr lang="en-US" dirty="0"/>
              <a:t>	Best Practices for the preceding agenda items and also </a:t>
            </a:r>
          </a:p>
          <a:p>
            <a:r>
              <a:rPr lang="en-US" dirty="0"/>
              <a:t>	YE collections</a:t>
            </a:r>
          </a:p>
          <a:p>
            <a:r>
              <a:rPr lang="en-US" dirty="0"/>
              <a:t>As we wrap up today’s agenda we will have an overview of the Appendix and resources included therein.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open the chat at the end of the call to take any questions that you may have.  Due to the high volume of attendees, we will not unmute lines.  You may see that chat is not yet available, but I’ll open chat towards the end of the call and we encourage you to use chat to submit your questions.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the first/second of two calls this week.  The agenda / content for both calls is the same.  If you are joining today, you do not have to join the second call.  If, however, you have team members who will benefit from this content, please forward the invitation for tomorrow’s call.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materials presented today and the recording will be posted in chat at the conclusion of the call.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Thank you all for joining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Transition to Greg Wiesen to get us started</a:t>
            </a:r>
          </a:p>
          <a:p>
            <a:endParaRPr lang="en-US" dirty="0"/>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2</a:t>
            </a:fld>
            <a:endParaRPr lang="en-US" altLang="en-US" dirty="0"/>
          </a:p>
        </p:txBody>
      </p:sp>
    </p:spTree>
    <p:extLst>
      <p:ext uri="{BB962C8B-B14F-4D97-AF65-F5344CB8AC3E}">
        <p14:creationId xmlns:p14="http://schemas.microsoft.com/office/powerpoint/2010/main" val="235038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Details and Timing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Fiori Sales Accrual is an automated program that posts an accrual for revenue that has not yet been billed</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program is meant to book estimated revenue for the days that are between the final billing and the last day of the month.</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For Example, if billing was completed through the 28</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and the month ends on the 30</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the program would accrue two days of estimated sales</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accrual program will calculate for each line item.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system will calculate an accrual for each line in the Fiori contract.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system calculates the average daily sales for each line item by taking the total pre-tax amount billed divided by the number of days. It then multiplies this amount by the number of days from the last service date to the end of the month.</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Board Day Statistics - The program takes the pretax amount and divides it by the number of days that were entered through Fiori stats to come up with the average daily sales.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Dollar/Count Statistics – The program takes the amounts billed and divides by the number of days that the invoice is for. Ex. Weekly Billing – would take each line and divide by 7 to get an average daily amount.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accrual program runs each month at 5:00 PM ET on BD+2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system will accrue for any contracts that are active in the Fiori Portal</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Adjustments to the accrual can be requested during month end close via the Standard Close Adjustment form</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there are Fiori contracts no longer needed, request FSS Billing Department to block the contract</a:t>
            </a:r>
          </a:p>
          <a:p>
            <a:pPr marL="1143000" marR="0" lvl="2" indent="-22860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Once blocked, it will no longer accrue sales.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B236-2D5A-452E-8A7A-ECEF0C8DDF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305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09496" fontAlgn="auto">
              <a:spcBef>
                <a:spcPts val="0"/>
              </a:spcBef>
              <a:spcAft>
                <a:spcPts val="0"/>
              </a:spcAft>
              <a:defRPr/>
            </a:pPr>
            <a:fld id="{08BE6542-891A-48D0-BD80-71819CD04172}" type="slidenum">
              <a:rPr lang="fr-FR">
                <a:solidFill>
                  <a:prstClr val="black"/>
                </a:solidFill>
                <a:latin typeface="Calibri" panose="020F0502020204030204"/>
              </a:rPr>
              <a:pPr defTabSz="609496" fontAlgn="auto">
                <a:spcBef>
                  <a:spcPts val="0"/>
                </a:spcBef>
                <a:spcAft>
                  <a:spcPts val="0"/>
                </a:spcAft>
                <a:defRPr/>
              </a:pPr>
              <a:t>22</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189387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09496" fontAlgn="auto">
              <a:spcBef>
                <a:spcPts val="0"/>
              </a:spcBef>
              <a:spcAft>
                <a:spcPts val="0"/>
              </a:spcAft>
              <a:defRPr/>
            </a:pPr>
            <a:fld id="{08BE6542-891A-48D0-BD80-71819CD04172}" type="slidenum">
              <a:rPr lang="fr-FR">
                <a:solidFill>
                  <a:prstClr val="black"/>
                </a:solidFill>
                <a:latin typeface="Calibri" panose="020F0502020204030204"/>
              </a:rPr>
              <a:pPr defTabSz="609496" fontAlgn="auto">
                <a:spcBef>
                  <a:spcPts val="0"/>
                </a:spcBef>
                <a:spcAft>
                  <a:spcPts val="0"/>
                </a:spcAft>
                <a:defRPr/>
              </a:pPr>
              <a:t>23</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2284851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24</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1063570"/>
          </a:xfrm>
          <a:prstGeom prst="rect">
            <a:avLst/>
          </a:prstGeom>
        </p:spPr>
        <p:txBody>
          <a:bodyPr wrap="square">
            <a:spAutoFit/>
          </a:bodyPr>
          <a:lstStyle/>
          <a:p>
            <a:pPr defTabSz="881390" eaLnBrk="1" fontAlgn="auto" hangingPunct="1">
              <a:spcBef>
                <a:spcPts val="0"/>
              </a:spcBef>
              <a:spcAft>
                <a:spcPts val="0"/>
              </a:spcAft>
              <a:defRPr/>
            </a:pPr>
            <a:r>
              <a:rPr lang="en-US" altLang="en-US" sz="900" dirty="0">
                <a:latin typeface="Arial" panose="020B0604020202020204" pitchFamily="34" charset="0"/>
              </a:rPr>
              <a:t>If items are purchased and need to be amortized, any AE &amp; CE requests for CE payments, AE payments, reclasses, and disposals need to be submitted by August 17</a:t>
            </a:r>
            <a:r>
              <a:rPr lang="en-US" altLang="en-US" sz="900" baseline="30000" dirty="0">
                <a:latin typeface="Arial" panose="020B0604020202020204" pitchFamily="34" charset="0"/>
              </a:rPr>
              <a:t>th</a:t>
            </a:r>
            <a:r>
              <a:rPr lang="en-US" altLang="en-US" sz="900" dirty="0">
                <a:latin typeface="Arial" panose="020B0604020202020204" pitchFamily="34" charset="0"/>
              </a:rPr>
              <a:t> 12:00 pm ET to ensure expenses are charged in the correct Fiscal Year.  All Fixed Asset transfer requests must be submitted in AMP by August 21</a:t>
            </a:r>
            <a:r>
              <a:rPr lang="en-US" altLang="en-US" sz="900" baseline="30000" dirty="0">
                <a:latin typeface="Arial" panose="020B0604020202020204" pitchFamily="34" charset="0"/>
              </a:rPr>
              <a:t>st</a:t>
            </a:r>
            <a:r>
              <a:rPr lang="en-US" altLang="en-US" sz="900" dirty="0">
                <a:latin typeface="Arial" panose="020B0604020202020204" pitchFamily="34" charset="0"/>
              </a:rPr>
              <a:t> 12:00 pm ET to ensure processing for PD 12.  Additionally, any invoices that are received in Market Connection that need to be amortized, should be approved and submitted to the Fixed Assets department to have the asset set up.  These invoices SHOULD NOT be held as they will be accrued automatically.</a:t>
            </a:r>
          </a:p>
          <a:p>
            <a:pPr defTabSz="914266" eaLnBrk="1" fontAlgn="auto" hangingPunct="1">
              <a:spcBef>
                <a:spcPts val="0"/>
              </a:spcBef>
              <a:spcAft>
                <a:spcPts val="0"/>
              </a:spcAft>
              <a:defRPr/>
            </a:pPr>
            <a:endParaRPr lang="en-US" sz="900" dirty="0">
              <a:solidFill>
                <a:srgbClr val="00206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25</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966620"/>
          </a:xfrm>
          <a:prstGeom prst="rect">
            <a:avLst/>
          </a:prstGeom>
        </p:spPr>
        <p:txBody>
          <a:bodyPr wrap="square">
            <a:spAutoFit/>
          </a:bodyPr>
          <a:lstStyle/>
          <a:p>
            <a:pPr marL="171425" indent="-171425">
              <a:buFontTx/>
              <a:buChar char="•"/>
            </a:pPr>
            <a:r>
              <a:rPr lang="en-US" altLang="en-US" sz="900" dirty="0">
                <a:latin typeface="Arial" panose="020B0604020202020204" pitchFamily="34" charset="0"/>
              </a:rPr>
              <a:t>Submit contracts and amendments by 5:00 pm ET on August 18</a:t>
            </a:r>
            <a:r>
              <a:rPr lang="en-US" altLang="en-US" sz="900" baseline="30000" dirty="0">
                <a:latin typeface="Arial" panose="020B0604020202020204" pitchFamily="34" charset="0"/>
              </a:rPr>
              <a:t>th</a:t>
            </a:r>
            <a:r>
              <a:rPr lang="en-US" altLang="en-US" sz="900" dirty="0">
                <a:latin typeface="Arial" panose="020B0604020202020204" pitchFamily="34" charset="0"/>
              </a:rPr>
              <a:t> to guarantee processing for year-end close to appropriate contract mailbox.</a:t>
            </a:r>
          </a:p>
          <a:p>
            <a:pPr defTabSz="914266"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147085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26</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3196462"/>
          </a:xfrm>
          <a:prstGeom prst="rect">
            <a:avLst/>
          </a:prstGeom>
        </p:spPr>
        <p:txBody>
          <a:bodyPr wrap="square">
            <a:spAutoFit/>
          </a:bodyPr>
          <a:lstStyle/>
          <a:p>
            <a:r>
              <a:rPr lang="en-US" altLang="en-US" sz="900" dirty="0">
                <a:latin typeface="Arial" panose="020B0604020202020204" pitchFamily="34" charset="0"/>
              </a:rPr>
              <a:t>T&amp;E reports must be submitted and approved by your manager by 8/21 to post in FY 2023. Reports approved after that date are NOT guaranteed to post in FY 2023. There is a chance they will depending on when the auditors finish the reports submitted by 8/23. Manual Expense Reports must have Week Ending Date of 8/31/23 or earlier, to post in FY 2023.</a:t>
            </a:r>
          </a:p>
          <a:p>
            <a:endParaRPr lang="en-US" altLang="en-US" sz="900" dirty="0">
              <a:latin typeface="Arial" panose="020B0604020202020204" pitchFamily="34" charset="0"/>
            </a:endParaRPr>
          </a:p>
          <a:p>
            <a:r>
              <a:rPr lang="en-US" altLang="en-US" sz="900" dirty="0">
                <a:latin typeface="Arial" panose="020B0604020202020204" pitchFamily="34" charset="0"/>
              </a:rPr>
              <a:t>Each period outstanding PCard transactions are accrued to miscellaneous expense. The accrual posts in the last week of the period and includes un-submitted transactions, transactions waiting for approval, and transactions on approved expense reports which have not been released by the Expense Report team. This accrual reverses in the first week of the new period. To ensure your costs are recorded accurately for the end of FY 2023, </a:t>
            </a:r>
            <a:r>
              <a:rPr lang="en-US" altLang="en-US" sz="900" b="1" dirty="0">
                <a:latin typeface="Arial" panose="020B0604020202020204" pitchFamily="34" charset="0"/>
              </a:rPr>
              <a:t>submit any outstanding PCard transactions on an expense report by, 8/21/23. </a:t>
            </a:r>
            <a:endParaRPr lang="en-US" altLang="en-US" sz="900" dirty="0">
              <a:latin typeface="Arial" panose="020B0604020202020204" pitchFamily="34" charset="0"/>
            </a:endParaRPr>
          </a:p>
          <a:p>
            <a:endParaRPr lang="en-US" altLang="en-US" sz="900" b="1" dirty="0">
              <a:latin typeface="Arial" panose="020B0604020202020204" pitchFamily="34" charset="0"/>
            </a:endParaRPr>
          </a:p>
          <a:p>
            <a:r>
              <a:rPr lang="en-US" altLang="en-US" sz="900" dirty="0">
                <a:latin typeface="Arial" panose="020B0604020202020204" pitchFamily="34" charset="0"/>
              </a:rPr>
              <a:t>Properly approve (through employee and manager) Expense Reports for PCard and Travel expenditures through Concur Expense Management Tool or launch </a:t>
            </a:r>
            <a:r>
              <a:rPr lang="en-US" altLang="en-US" sz="900" u="sng" dirty="0">
                <a:latin typeface="Arial" panose="020B0604020202020204" pitchFamily="34" charset="0"/>
                <a:hlinkClick r:id="rId3"/>
              </a:rPr>
              <a:t>Concur</a:t>
            </a:r>
            <a:r>
              <a:rPr lang="en-US" altLang="en-US" sz="900" dirty="0">
                <a:latin typeface="Arial" panose="020B0604020202020204" pitchFamily="34" charset="0"/>
              </a:rPr>
              <a:t> from SodexoNet page.</a:t>
            </a:r>
          </a:p>
          <a:p>
            <a:endParaRPr lang="en-US" altLang="en-US" sz="900" dirty="0">
              <a:latin typeface="Arial" panose="020B0604020202020204" pitchFamily="34" charset="0"/>
            </a:endParaRPr>
          </a:p>
          <a:p>
            <a:r>
              <a:rPr lang="en-US" altLang="en-US" sz="900" dirty="0">
                <a:latin typeface="Arial" panose="020B0604020202020204" pitchFamily="34" charset="0"/>
              </a:rPr>
              <a:t>Accrue for significant items if not in Concur by 8/31.</a:t>
            </a:r>
          </a:p>
          <a:p>
            <a:r>
              <a:rPr lang="en-US" altLang="en-US" sz="900" dirty="0">
                <a:latin typeface="Arial" panose="020B0604020202020204" pitchFamily="34" charset="0"/>
              </a:rPr>
              <a:t> </a:t>
            </a:r>
          </a:p>
          <a:p>
            <a:r>
              <a:rPr lang="en-US" altLang="en-US" sz="900" dirty="0">
                <a:latin typeface="Arial" panose="020B0604020202020204" pitchFamily="34" charset="0"/>
              </a:rPr>
              <a:t>Please refer to AF Topic 811-15 Sodexo PCard or contact </a:t>
            </a:r>
            <a:r>
              <a:rPr lang="en-US" altLang="en-US" sz="900" u="sng" dirty="0">
                <a:latin typeface="Arial" panose="020B0604020202020204" pitchFamily="34" charset="0"/>
                <a:hlinkClick r:id="rId4"/>
              </a:rPr>
              <a:t>Purchasecards.Noram@Sodexo.com</a:t>
            </a:r>
            <a:r>
              <a:rPr lang="en-US" altLang="en-US" sz="900" u="sng" dirty="0">
                <a:latin typeface="Arial" panose="020B0604020202020204" pitchFamily="34" charset="0"/>
              </a:rPr>
              <a:t> </a:t>
            </a:r>
            <a:r>
              <a:rPr lang="en-US" altLang="en-US" sz="900" dirty="0">
                <a:latin typeface="Arial" panose="020B0604020202020204" pitchFamily="34" charset="0"/>
              </a:rPr>
              <a:t>with any questions.</a:t>
            </a:r>
          </a:p>
          <a:p>
            <a:pPr defTabSz="914266"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292619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27</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1686818"/>
          </a:xfrm>
          <a:prstGeom prst="rect">
            <a:avLst/>
          </a:prstGeom>
        </p:spPr>
        <p:txBody>
          <a:bodyPr wrap="square">
            <a:spAutoFit/>
          </a:bodyPr>
          <a:lstStyle/>
          <a:p>
            <a:pPr marL="165261" indent="-165261">
              <a:buFont typeface="Arial" panose="020B0604020202020204" pitchFamily="34" charset="0"/>
              <a:buChar char="•"/>
              <a:defRPr/>
            </a:pPr>
            <a:r>
              <a:rPr lang="en-US" sz="900" dirty="0"/>
              <a:t>Please refer to the Collect It documents available on Sodexo Net to review the deadlines for check and electronic payments. </a:t>
            </a:r>
          </a:p>
          <a:p>
            <a:pPr marL="165261" indent="-165261">
              <a:buFont typeface="Arial" panose="020B0604020202020204" pitchFamily="34" charset="0"/>
              <a:buChar char="•"/>
              <a:defRPr/>
            </a:pPr>
            <a:r>
              <a:rPr lang="en-US" sz="900" dirty="0"/>
              <a:t>If there is a payment of $100K or greater, contact AR to confirm how to get the payment deposited before year end.</a:t>
            </a:r>
          </a:p>
          <a:p>
            <a:pPr>
              <a:defRPr/>
            </a:pPr>
            <a:endParaRPr lang="en-US" sz="900" dirty="0"/>
          </a:p>
          <a:p>
            <a:pPr>
              <a:defRPr/>
            </a:pPr>
            <a:r>
              <a:rPr lang="en-US" sz="900" dirty="0"/>
              <a:t>Don’t wait until the 30</a:t>
            </a:r>
            <a:r>
              <a:rPr lang="en-US" sz="900" baseline="30000" dirty="0"/>
              <a:t>th</a:t>
            </a:r>
            <a:r>
              <a:rPr lang="en-US" sz="900" dirty="0"/>
              <a:t> – 31</a:t>
            </a:r>
            <a:r>
              <a:rPr lang="en-US" sz="900" baseline="30000" dirty="0"/>
              <a:t>st</a:t>
            </a:r>
            <a:r>
              <a:rPr lang="en-US" sz="900" dirty="0"/>
              <a:t> of August to get items in for Accounts Receivables</a:t>
            </a:r>
          </a:p>
          <a:p>
            <a:pPr marL="165261" indent="-165261">
              <a:buFont typeface="Arial" panose="020B0604020202020204" pitchFamily="34" charset="0"/>
              <a:buChar char="•"/>
              <a:defRPr/>
            </a:pPr>
            <a:r>
              <a:rPr lang="en-US" sz="900" dirty="0"/>
              <a:t>Start overnighting all check payments over $2,500 to the lockboxes to ensure that it is received by 10:30 am ET (early morning delivery), Thursday August 31</a:t>
            </a:r>
            <a:r>
              <a:rPr lang="en-US" sz="900" baseline="30000" dirty="0"/>
              <a:t>st</a:t>
            </a:r>
            <a:endParaRPr lang="en-US" sz="900" dirty="0"/>
          </a:p>
          <a:p>
            <a:pPr marL="165261" indent="-165261">
              <a:buFont typeface="Arial" panose="020B0604020202020204" pitchFamily="34" charset="0"/>
              <a:buChar char="•"/>
              <a:defRPr/>
            </a:pPr>
            <a:r>
              <a:rPr lang="en-US" sz="900" dirty="0"/>
              <a:t>This is to ensure that the payments are received on time. If the payments are delivered on the 31</a:t>
            </a:r>
            <a:r>
              <a:rPr lang="en-US" sz="900" baseline="30000" dirty="0"/>
              <a:t>st </a:t>
            </a:r>
            <a:r>
              <a:rPr lang="en-US" sz="900" dirty="0"/>
              <a:t>after the morning delivery, then it will not be guaranteed to be reflected in FY 2023.</a:t>
            </a:r>
          </a:p>
        </p:txBody>
      </p:sp>
    </p:spTree>
    <p:extLst>
      <p:ext uri="{BB962C8B-B14F-4D97-AF65-F5344CB8AC3E}">
        <p14:creationId xmlns:p14="http://schemas.microsoft.com/office/powerpoint/2010/main" val="3768925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28</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3639660"/>
          </a:xfrm>
          <a:prstGeom prst="rect">
            <a:avLst/>
          </a:prstGeom>
        </p:spPr>
        <p:txBody>
          <a:bodyPr wrap="square">
            <a:spAutoFit/>
          </a:bodyPr>
          <a:lstStyle/>
          <a:p>
            <a:pPr eaLnBrk="1" hangingPunct="1"/>
            <a:r>
              <a:rPr lang="en-US" altLang="en-US" sz="900" dirty="0">
                <a:latin typeface="Arial" panose="020B0604020202020204" pitchFamily="34" charset="0"/>
              </a:rPr>
              <a:t>All vendor invoices received at the cost center need to be processed by your final transmission.  If an invoice is received after the final transmission, a Close Adjustment Form needs to be submitted to Operations Accounting so the invoice can be accrued  (JE Threshold Does Not Apply For Year End).  Do </a:t>
            </a:r>
            <a:r>
              <a:rPr lang="en-US" altLang="en-US" sz="900" b="1" dirty="0">
                <a:latin typeface="Arial" panose="020B0604020202020204" pitchFamily="34" charset="0"/>
              </a:rPr>
              <a:t>NOT</a:t>
            </a:r>
            <a:r>
              <a:rPr lang="en-US" altLang="en-US" sz="900" dirty="0">
                <a:latin typeface="Arial" panose="020B0604020202020204" pitchFamily="34" charset="0"/>
              </a:rPr>
              <a:t> hold up the final transmission past the deadline if you are waiting for a vendor invoice. </a:t>
            </a:r>
          </a:p>
          <a:p>
            <a:pPr eaLnBrk="1" hangingPunct="1"/>
            <a:endParaRPr lang="en-US" altLang="en-US" sz="900" b="1" dirty="0">
              <a:latin typeface="Arial" panose="020B0604020202020204" pitchFamily="34" charset="0"/>
            </a:endParaRPr>
          </a:p>
          <a:p>
            <a:pPr eaLnBrk="1" hangingPunct="1"/>
            <a:r>
              <a:rPr lang="en-US" altLang="en-US" sz="900" dirty="0">
                <a:latin typeface="Arial" panose="020B0604020202020204" pitchFamily="34" charset="0"/>
              </a:rPr>
              <a:t>All direct pay invoices need to be reviewed and approved, so that they are paid in the correct year.  The same goes for all Market connection invoices. Please ensure that the invoices are allocated to the proper G/L accounts and are approved/reconciled.  Any unapproved or unreconciled invoices will be accrued for. Therefore, do not “hold” any invoices in TMC. </a:t>
            </a:r>
          </a:p>
          <a:p>
            <a:pPr eaLnBrk="1" hangingPunct="1"/>
            <a:endParaRPr lang="en-US" altLang="en-US" sz="900" dirty="0">
              <a:latin typeface="Arial" panose="020B0604020202020204" pitchFamily="34" charset="0"/>
            </a:endParaRPr>
          </a:p>
          <a:p>
            <a:pPr eaLnBrk="1" hangingPunct="1"/>
            <a:r>
              <a:rPr lang="en-US" altLang="en-US" sz="900" dirty="0">
                <a:latin typeface="Arial" panose="020B0604020202020204" pitchFamily="34" charset="0"/>
              </a:rPr>
              <a:t>Electronic invoices can be approved in TMC or e-Pay through 12:00 pm ET on Tuesday, September 5</a:t>
            </a:r>
            <a:r>
              <a:rPr lang="en-US" altLang="en-US" sz="900" baseline="30000" dirty="0">
                <a:latin typeface="Arial" panose="020B0604020202020204" pitchFamily="34" charset="0"/>
              </a:rPr>
              <a:t>th</a:t>
            </a:r>
            <a:r>
              <a:rPr lang="en-US" altLang="en-US" sz="900" dirty="0">
                <a:latin typeface="Arial" panose="020B0604020202020204" pitchFamily="34" charset="0"/>
              </a:rPr>
              <a:t> (BD+2).  They will post based on the invoice date as follows:</a:t>
            </a:r>
          </a:p>
          <a:p>
            <a:pPr eaLnBrk="1" hangingPunct="1"/>
            <a:r>
              <a:rPr lang="en-US" altLang="en-US" sz="900" dirty="0">
                <a:latin typeface="Arial" panose="020B0604020202020204" pitchFamily="34" charset="0"/>
              </a:rPr>
              <a:t>August invoice dates (or prior) will post to August 31</a:t>
            </a:r>
            <a:r>
              <a:rPr lang="en-US" altLang="en-US" sz="900" baseline="30000" dirty="0">
                <a:latin typeface="Arial" panose="020B0604020202020204" pitchFamily="34" charset="0"/>
              </a:rPr>
              <a:t>st</a:t>
            </a:r>
            <a:r>
              <a:rPr lang="en-US" altLang="en-US" sz="900" dirty="0">
                <a:latin typeface="Arial" panose="020B0604020202020204" pitchFamily="34" charset="0"/>
              </a:rPr>
              <a:t>. </a:t>
            </a:r>
          </a:p>
          <a:p>
            <a:pPr eaLnBrk="1" hangingPunct="1"/>
            <a:r>
              <a:rPr lang="en-US" altLang="en-US" sz="900" dirty="0">
                <a:latin typeface="Arial" panose="020B0604020202020204" pitchFamily="34" charset="0"/>
              </a:rPr>
              <a:t>September invoice dates will post to the invoice approval date.</a:t>
            </a:r>
          </a:p>
          <a:p>
            <a:pPr eaLnBrk="1" hangingPunct="1"/>
            <a:endParaRPr lang="en-US" altLang="en-US" sz="900" dirty="0">
              <a:latin typeface="Arial" panose="020B0604020202020204" pitchFamily="34" charset="0"/>
            </a:endParaRPr>
          </a:p>
          <a:p>
            <a:pPr eaLnBrk="1" hangingPunct="1"/>
            <a:r>
              <a:rPr lang="en-US" altLang="en-US" sz="900" dirty="0">
                <a:latin typeface="Arial" panose="020B0604020202020204" pitchFamily="34" charset="0"/>
              </a:rPr>
              <a:t>Paper invoices can be transmitted in UFS through 12:00 pm ET on Tuesday, September 5</a:t>
            </a:r>
            <a:r>
              <a:rPr lang="en-US" altLang="en-US" sz="900" baseline="30000" dirty="0">
                <a:latin typeface="Arial" panose="020B0604020202020204" pitchFamily="34" charset="0"/>
              </a:rPr>
              <a:t>th</a:t>
            </a:r>
            <a:r>
              <a:rPr lang="en-US" altLang="en-US" sz="900" dirty="0">
                <a:latin typeface="Arial" panose="020B0604020202020204" pitchFamily="34" charset="0"/>
              </a:rPr>
              <a:t> (BD+2).  They will be posted to the week ending date that is open in UFS.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900" dirty="0">
                <a:latin typeface="Arial" panose="020B0604020202020204" pitchFamily="34" charset="0"/>
              </a:rPr>
              <a:t>Maximo users – complete Goods Receipt submissions within SAP/Fiori by August 31</a:t>
            </a:r>
            <a:r>
              <a:rPr lang="en-US" altLang="en-US" sz="900" baseline="30000" dirty="0">
                <a:latin typeface="Arial" panose="020B0604020202020204" pitchFamily="34" charset="0"/>
              </a:rPr>
              <a:t>st, </a:t>
            </a:r>
            <a:r>
              <a:rPr lang="en-US" altLang="en-US" sz="900" dirty="0">
                <a:latin typeface="Arial" panose="020B0604020202020204" pitchFamily="34" charset="0"/>
              </a:rPr>
              <a:t> and Invoice Receipt submissions within SAP/Fiori by August September 5</a:t>
            </a:r>
            <a:r>
              <a:rPr lang="en-US" altLang="en-US" sz="900" baseline="30000" dirty="0">
                <a:latin typeface="Arial" panose="020B0604020202020204" pitchFamily="34" charset="0"/>
              </a:rPr>
              <a:t>th</a:t>
            </a:r>
            <a:r>
              <a:rPr lang="en-US" altLang="en-US" sz="900" dirty="0">
                <a:latin typeface="Arial" panose="020B0604020202020204" pitchFamily="34" charset="0"/>
              </a:rPr>
              <a:t> 3 pm ET</a:t>
            </a:r>
          </a:p>
          <a:p>
            <a:pPr eaLnBrk="1" hangingPunct="1"/>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a:p>
            <a:pPr defTabSz="914266"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3413663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29</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2365465"/>
          </a:xfrm>
          <a:prstGeom prst="rect">
            <a:avLst/>
          </a:prstGeom>
        </p:spPr>
        <p:txBody>
          <a:bodyPr wrap="square">
            <a:spAutoFit/>
          </a:bodyPr>
          <a:lstStyle/>
          <a:p>
            <a:r>
              <a:rPr lang="en-US" altLang="en-US" sz="900" dirty="0">
                <a:latin typeface="Arial" panose="020B0604020202020204" pitchFamily="34" charset="0"/>
              </a:rPr>
              <a:t>Transmitting Cash Management activity daily helps reduce errors and allows for quicker financial review.</a:t>
            </a:r>
          </a:p>
          <a:p>
            <a:endParaRPr lang="en-US" altLang="en-US" sz="900" dirty="0">
              <a:latin typeface="Arial" panose="020B0604020202020204" pitchFamily="34" charset="0"/>
            </a:endParaRPr>
          </a:p>
          <a:p>
            <a:r>
              <a:rPr lang="en-US" altLang="en-US" sz="900" dirty="0">
                <a:latin typeface="Arial" panose="020B0604020202020204" pitchFamily="34" charset="0"/>
              </a:rPr>
              <a:t>Final Transmission for each month should be completed by 11:45 pm ET on BD+1.  For August month end, BD+1 is September 1</a:t>
            </a:r>
            <a:r>
              <a:rPr lang="en-US" altLang="en-US" sz="900" baseline="30000" dirty="0">
                <a:latin typeface="Arial" panose="020B0604020202020204" pitchFamily="34" charset="0"/>
              </a:rPr>
              <a:t>st</a:t>
            </a:r>
            <a:r>
              <a:rPr lang="en-US" altLang="en-US" sz="900" dirty="0">
                <a:latin typeface="Arial" panose="020B0604020202020204" pitchFamily="34" charset="0"/>
              </a:rPr>
              <a:t>.  That includes Cash Management activity and any UFS Invoicing or Billing Memos that are for August services.</a:t>
            </a:r>
          </a:p>
          <a:p>
            <a:endParaRPr lang="en-US" altLang="en-US" sz="900" dirty="0">
              <a:latin typeface="Arial" panose="020B0604020202020204" pitchFamily="34" charset="0"/>
            </a:endParaRPr>
          </a:p>
          <a:p>
            <a:r>
              <a:rPr lang="en-US" altLang="en-US" sz="900" dirty="0">
                <a:latin typeface="Arial" panose="020B0604020202020204" pitchFamily="34" charset="0"/>
              </a:rPr>
              <a:t>Unit-Managed Prepaid Liability logs need to be submitted by BD+2.  For August month end, BD+2 is Tuesday September 5</a:t>
            </a:r>
            <a:r>
              <a:rPr lang="en-US" altLang="en-US" sz="900" baseline="30000" dirty="0">
                <a:latin typeface="Arial" panose="020B0604020202020204" pitchFamily="34" charset="0"/>
              </a:rPr>
              <a:t>th</a:t>
            </a:r>
            <a:r>
              <a:rPr lang="en-US" altLang="en-US" sz="900" dirty="0">
                <a:latin typeface="Arial" panose="020B0604020202020204" pitchFamily="34" charset="0"/>
              </a:rPr>
              <a:t> </a:t>
            </a:r>
          </a:p>
          <a:p>
            <a:endParaRPr lang="en-US" altLang="en-US" sz="900" dirty="0">
              <a:latin typeface="Arial" panose="020B0604020202020204" pitchFamily="34" charset="0"/>
            </a:endParaRPr>
          </a:p>
          <a:p>
            <a:r>
              <a:rPr lang="en-US" altLang="en-US" sz="900" dirty="0" err="1">
                <a:latin typeface="Arial" panose="020B0604020202020204" pitchFamily="34" charset="0"/>
              </a:rPr>
              <a:t>Dynamify</a:t>
            </a:r>
            <a:r>
              <a:rPr lang="en-US" altLang="en-US" sz="900" dirty="0">
                <a:latin typeface="Arial" panose="020B0604020202020204" pitchFamily="34" charset="0"/>
              </a:rPr>
              <a:t>/Everyday is posted on a day delay, so the sales from August 31</a:t>
            </a:r>
            <a:r>
              <a:rPr lang="en-US" altLang="en-US" sz="900" baseline="30000" dirty="0">
                <a:latin typeface="Arial" panose="020B0604020202020204" pitchFamily="34" charset="0"/>
              </a:rPr>
              <a:t>st</a:t>
            </a:r>
            <a:r>
              <a:rPr lang="en-US" altLang="en-US" sz="900" dirty="0">
                <a:latin typeface="Arial" panose="020B0604020202020204" pitchFamily="34" charset="0"/>
              </a:rPr>
              <a:t> will be posted by September 1</a:t>
            </a:r>
            <a:r>
              <a:rPr lang="en-US" altLang="en-US" sz="900" baseline="30000" dirty="0">
                <a:latin typeface="Arial" panose="020B0604020202020204" pitchFamily="34" charset="0"/>
              </a:rPr>
              <a:t>st</a:t>
            </a:r>
            <a:endParaRPr lang="en-US" altLang="en-US" sz="900" dirty="0">
              <a:latin typeface="Arial" panose="020B0604020202020204" pitchFamily="34" charset="0"/>
            </a:endParaRPr>
          </a:p>
          <a:p>
            <a:pPr marL="165261" indent="-165261">
              <a:buFont typeface="Arial" panose="020B0604020202020204" pitchFamily="34" charset="0"/>
              <a:buChar char="•"/>
            </a:pPr>
            <a:r>
              <a:rPr lang="en-US" altLang="en-US" sz="900" dirty="0">
                <a:latin typeface="Arial" panose="020B0604020202020204" pitchFamily="34" charset="0"/>
              </a:rPr>
              <a:t>A reconciliation that compares all the daily posting activity to a monthly file and will post any adjustments by September 5</a:t>
            </a:r>
            <a:r>
              <a:rPr lang="en-US" altLang="en-US" sz="900" baseline="30000" dirty="0">
                <a:latin typeface="Arial" panose="020B0604020202020204" pitchFamily="34" charset="0"/>
              </a:rPr>
              <a:t>th</a:t>
            </a:r>
            <a:endParaRPr lang="en-US" altLang="en-US" sz="900" dirty="0">
              <a:latin typeface="Arial" panose="020B0604020202020204" pitchFamily="34" charset="0"/>
            </a:endParaRPr>
          </a:p>
          <a:p>
            <a:endParaRPr lang="en-US" altLang="en-US" sz="900" dirty="0">
              <a:latin typeface="Arial" panose="020B0604020202020204" pitchFamily="34" charset="0"/>
            </a:endParaRPr>
          </a:p>
          <a:p>
            <a:pPr defTabSz="914266"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703869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30</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1636680"/>
          </a:xfrm>
          <a:prstGeom prst="rect">
            <a:avLst/>
          </a:prstGeom>
        </p:spPr>
        <p:txBody>
          <a:bodyPr wrap="square">
            <a:spAutoFit/>
          </a:bodyPr>
          <a:lstStyle/>
          <a:p>
            <a:pPr eaLnBrk="1" hangingPunct="1"/>
            <a:r>
              <a:rPr lang="en-US" altLang="en-US" sz="900" dirty="0">
                <a:latin typeface="Arial" panose="020B0604020202020204" pitchFamily="34" charset="0"/>
              </a:rPr>
              <a:t>It is important to transmit an accurate ending inventory for the end of the fiscal year.  Cost centers with Sodexo Owned or Client Owned/Sodexo Managed Inventory that do not transmit an ending inventory, will have the prior ending inventory carried for PD 12.</a:t>
            </a:r>
          </a:p>
          <a:p>
            <a:pPr eaLnBrk="1" hangingPunct="1"/>
            <a:endParaRPr lang="en-US" altLang="en-US" sz="900" dirty="0">
              <a:latin typeface="Arial" panose="020B0604020202020204" pitchFamily="34" charset="0"/>
            </a:endParaRPr>
          </a:p>
          <a:p>
            <a:pPr eaLnBrk="1" hangingPunct="1"/>
            <a:r>
              <a:rPr lang="en-US" altLang="en-US" sz="900" dirty="0">
                <a:latin typeface="Arial" panose="020B0604020202020204" pitchFamily="34" charset="0"/>
              </a:rPr>
              <a:t>If your cost center has Client Owned Inventory (reported in statistical accounts), a variance of Beginning less Ending Inventory is posted.  Please review the variance to ensure the correct change in inventory is recorded.  </a:t>
            </a:r>
          </a:p>
          <a:p>
            <a:pPr eaLnBrk="1" hangingPunct="1"/>
            <a:endParaRPr lang="en-US" altLang="en-US" sz="900" dirty="0">
              <a:latin typeface="Arial" panose="020B0604020202020204" pitchFamily="34" charset="0"/>
            </a:endParaRPr>
          </a:p>
          <a:p>
            <a:pPr eaLnBrk="1" hangingPunct="1"/>
            <a:r>
              <a:rPr lang="en-US" altLang="en-US" sz="900" dirty="0">
                <a:latin typeface="Arial" panose="020B0604020202020204" pitchFamily="34" charset="0"/>
              </a:rPr>
              <a:t>Introduction for Mark</a:t>
            </a:r>
          </a:p>
          <a:p>
            <a:pPr defTabSz="914266"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29390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Script:</a:t>
            </a:r>
            <a:r>
              <a:rPr lang="en-US" sz="1200" b="0" dirty="0">
                <a:solidFill>
                  <a:srgbClr val="002060"/>
                </a:solidFill>
              </a:rPr>
              <a:t> </a:t>
            </a:r>
            <a:r>
              <a:rPr lang="en-GB" sz="1200" dirty="0"/>
              <a:t>Today’s safety moment will cover the origins, signs, and prevention methods regarding Lyme Disease. Especially with summer and warmer weather ahead of us, it’s extremely important to be cautious and careful when spending time outside. Here are a few tips to help you stay safe this summer!</a:t>
            </a:r>
            <a:endParaRPr lang="en-US" sz="1200" b="0" i="0" u="sng" kern="1200" dirty="0">
              <a:solidFill>
                <a:srgbClr val="FF0000"/>
              </a:solidFill>
              <a:effectLst/>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514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881390"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881390" fontAlgn="auto">
                <a:spcBef>
                  <a:spcPts val="0"/>
                </a:spcBef>
                <a:spcAft>
                  <a:spcPts val="0"/>
                </a:spcAft>
                <a:defRPr/>
              </a:pPr>
              <a:t>31</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680046" y="4317724"/>
            <a:ext cx="5446448" cy="1423669"/>
          </a:xfrm>
          <a:prstGeom prst="rect">
            <a:avLst/>
          </a:prstGeom>
        </p:spPr>
        <p:txBody>
          <a:bodyPr wrap="square">
            <a:spAutoFit/>
          </a:bodyPr>
          <a:lstStyle/>
          <a:p>
            <a:pPr marL="165261" indent="-165261">
              <a:buFontTx/>
              <a:buChar char="•"/>
              <a:defRPr/>
            </a:pPr>
            <a:r>
              <a:rPr lang="en-US" altLang="en-US" sz="900" dirty="0">
                <a:latin typeface="Arial" panose="020B0604020202020204" pitchFamily="34" charset="0"/>
              </a:rPr>
              <a:t>If there were any services done by Sodexo in FY 2023, and you did not generate a UFS invoice, make sure all UFS invoices are transmitted by 11:45 pm ET on September 1</a:t>
            </a:r>
            <a:r>
              <a:rPr lang="en-US" altLang="en-US" sz="900" baseline="30000" dirty="0">
                <a:latin typeface="Arial" panose="020B0604020202020204" pitchFamily="34" charset="0"/>
              </a:rPr>
              <a:t>st</a:t>
            </a:r>
            <a:r>
              <a:rPr lang="en-US" altLang="en-US" sz="900" dirty="0">
                <a:latin typeface="Arial" panose="020B0604020202020204" pitchFamily="34" charset="0"/>
              </a:rPr>
              <a:t> to ensure this revenue is accrued. If the deadline is missed transmit the UFS invoice and send the completed invoice with adjustment form to the Operations Accounting mailbox so your accountant of record can properly accrue this revenue within PD 12/2023. </a:t>
            </a:r>
          </a:p>
          <a:p>
            <a:pPr marL="165261" indent="-165261">
              <a:buFontTx/>
              <a:buChar char="•"/>
              <a:defRPr/>
            </a:pPr>
            <a:r>
              <a:rPr lang="en-US" altLang="en-US" sz="900" dirty="0">
                <a:latin typeface="Arial" panose="020B0604020202020204" pitchFamily="34" charset="0"/>
              </a:rPr>
              <a:t>Finalize any statistical billing within FIORI pertaining to FY 2023 by September 5</a:t>
            </a:r>
            <a:r>
              <a:rPr lang="en-US" altLang="en-US" sz="900" baseline="30000" dirty="0">
                <a:latin typeface="Arial" panose="020B0604020202020204" pitchFamily="34" charset="0"/>
              </a:rPr>
              <a:t>th</a:t>
            </a:r>
            <a:r>
              <a:rPr lang="en-US" altLang="en-US" sz="900" dirty="0">
                <a:latin typeface="Arial" panose="020B0604020202020204" pitchFamily="34" charset="0"/>
              </a:rPr>
              <a:t> at 5:00 pm. </a:t>
            </a:r>
          </a:p>
          <a:p>
            <a:pPr marL="165261" indent="-165261">
              <a:buFontTx/>
              <a:buChar char="•"/>
              <a:defRPr/>
            </a:pPr>
            <a:r>
              <a:rPr lang="en-US" altLang="en-US" sz="900" dirty="0">
                <a:latin typeface="Arial" panose="020B0604020202020204" pitchFamily="34" charset="0"/>
              </a:rPr>
              <a:t>If there is not supposed to be invoiced revenue for the last week of PD 12/2023 then do not forget to ‘skip’ the billing date. The “skip” stops the automatic accrual from calculating and recording an erroneous sales accrual to financial results.</a:t>
            </a:r>
          </a:p>
        </p:txBody>
      </p:sp>
    </p:spTree>
    <p:extLst>
      <p:ext uri="{BB962C8B-B14F-4D97-AF65-F5344CB8AC3E}">
        <p14:creationId xmlns:p14="http://schemas.microsoft.com/office/powerpoint/2010/main" val="900844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881390"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881390" fontAlgn="auto">
                <a:spcBef>
                  <a:spcPts val="0"/>
                </a:spcBef>
                <a:spcAft>
                  <a:spcPts val="0"/>
                </a:spcAft>
                <a:defRPr/>
              </a:pPr>
              <a:t>32</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680046" y="4317724"/>
            <a:ext cx="5446448" cy="232573"/>
          </a:xfrm>
          <a:prstGeom prst="rect">
            <a:avLst/>
          </a:prstGeom>
        </p:spPr>
        <p:txBody>
          <a:bodyPr wrap="square">
            <a:spAutoFit/>
          </a:bodyPr>
          <a:lstStyle/>
          <a:p>
            <a:pPr defTabSz="881390"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3411829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881390"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881390" fontAlgn="auto">
                <a:spcBef>
                  <a:spcPts val="0"/>
                </a:spcBef>
                <a:spcAft>
                  <a:spcPts val="0"/>
                </a:spcAft>
                <a:defRPr/>
              </a:pPr>
              <a:t>33</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680046" y="4317724"/>
            <a:ext cx="5446448" cy="786571"/>
          </a:xfrm>
          <a:prstGeom prst="rect">
            <a:avLst/>
          </a:prstGeom>
        </p:spPr>
        <p:txBody>
          <a:bodyPr wrap="square">
            <a:spAutoFit/>
          </a:bodyPr>
          <a:lstStyle/>
          <a:p>
            <a:pPr defTabSz="881390" eaLnBrk="1" fontAlgn="auto" hangingPunct="1">
              <a:spcBef>
                <a:spcPts val="0"/>
              </a:spcBef>
              <a:spcAft>
                <a:spcPts val="0"/>
              </a:spcAft>
              <a:defRPr/>
            </a:pPr>
            <a:r>
              <a:rPr lang="en-US" altLang="en-US" sz="900" dirty="0">
                <a:latin typeface="Arial" panose="020B0604020202020204" pitchFamily="34" charset="0"/>
              </a:rPr>
              <a:t>Cost centers need to make sure that all payroll is processed timely.  If any employee worked at another cost center, the employee will need to allocate their payroll to the correct cost center through the current payroll reporting method.  If an employee is not charged to the correct cost center through payroll, then a labor transfer needs to be completed in UFS, using the labor transfer module. </a:t>
            </a:r>
          </a:p>
          <a:p>
            <a:pPr defTabSz="881390"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3761902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881390"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881390" fontAlgn="auto">
                <a:spcBef>
                  <a:spcPts val="0"/>
                </a:spcBef>
                <a:spcAft>
                  <a:spcPts val="0"/>
                </a:spcAft>
                <a:defRPr/>
              </a:pPr>
              <a:t>34</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680046" y="4317724"/>
            <a:ext cx="5446448" cy="648072"/>
          </a:xfrm>
          <a:prstGeom prst="rect">
            <a:avLst/>
          </a:prstGeom>
        </p:spPr>
        <p:txBody>
          <a:bodyPr wrap="square">
            <a:spAutoFit/>
          </a:bodyPr>
          <a:lstStyle/>
          <a:p>
            <a:pPr defTabSz="881390" eaLnBrk="1" fontAlgn="auto" hangingPunct="1">
              <a:spcBef>
                <a:spcPts val="0"/>
              </a:spcBef>
              <a:spcAft>
                <a:spcPts val="0"/>
              </a:spcAft>
              <a:defRPr/>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4092768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881390"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881390" fontAlgn="auto">
                <a:spcBef>
                  <a:spcPts val="0"/>
                </a:spcBef>
                <a:spcAft>
                  <a:spcPts val="0"/>
                </a:spcAft>
                <a:defRPr/>
              </a:pPr>
              <a:t>35</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680046" y="4317724"/>
            <a:ext cx="5446448" cy="648072"/>
          </a:xfrm>
          <a:prstGeom prst="rect">
            <a:avLst/>
          </a:prstGeom>
        </p:spPr>
        <p:txBody>
          <a:bodyPr wrap="square">
            <a:spAutoFit/>
          </a:bodyPr>
          <a:lstStyle/>
          <a:p>
            <a:pPr defTabSz="881390" eaLnBrk="1" fontAlgn="auto" hangingPunct="1">
              <a:spcBef>
                <a:spcPts val="0"/>
              </a:spcBef>
              <a:spcAft>
                <a:spcPts val="0"/>
              </a:spcAft>
              <a:defRPr/>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3413707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36</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232573"/>
          </a:xfrm>
          <a:prstGeom prst="rect">
            <a:avLst/>
          </a:prstGeom>
        </p:spPr>
        <p:txBody>
          <a:bodyPr wrap="square">
            <a:spAutoFit/>
          </a:bodyPr>
          <a:lstStyle/>
          <a:p>
            <a:pPr defTabSz="914266" eaLnBrk="1" fontAlgn="auto" hangingPunct="1">
              <a:spcBef>
                <a:spcPts val="0"/>
              </a:spcBef>
              <a:spcAft>
                <a:spcPts val="0"/>
              </a:spcAft>
              <a:defRPr/>
            </a:pPr>
            <a:r>
              <a:rPr lang="en-US" altLang="en-US" sz="900" dirty="0">
                <a:latin typeface="Arial" panose="020B0604020202020204" pitchFamily="34" charset="0"/>
              </a:rPr>
              <a:t>Important items</a:t>
            </a:r>
          </a:p>
        </p:txBody>
      </p:sp>
    </p:spTree>
    <p:extLst>
      <p:ext uri="{BB962C8B-B14F-4D97-AF65-F5344CB8AC3E}">
        <p14:creationId xmlns:p14="http://schemas.microsoft.com/office/powerpoint/2010/main" val="1161339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266" fontAlgn="auto">
              <a:spcBef>
                <a:spcPts val="0"/>
              </a:spcBef>
              <a:spcAft>
                <a:spcPts val="0"/>
              </a:spcAft>
              <a:defRPr/>
            </a:pPr>
            <a:fld id="{4F1283DC-EF6E-48CB-A2D5-2A32EEFA4F6E}" type="slidenum">
              <a:rPr lang="en-GB" altLang="fr-FR">
                <a:solidFill>
                  <a:prstClr val="black"/>
                </a:solidFill>
                <a:latin typeface="Calibri" panose="020F0502020204030204"/>
                <a:cs typeface="+mn-cs"/>
              </a:rPr>
              <a:pPr defTabSz="914266" fontAlgn="auto">
                <a:spcBef>
                  <a:spcPts val="0"/>
                </a:spcBef>
                <a:spcAft>
                  <a:spcPts val="0"/>
                </a:spcAft>
                <a:defRPr/>
              </a:pPr>
              <a:t>37</a:t>
            </a:fld>
            <a:endParaRPr lang="en-GB" altLang="fr-FR" dirty="0">
              <a:solidFill>
                <a:prstClr val="black"/>
              </a:solidFill>
              <a:latin typeface="Calibri" panose="020F0502020204030204"/>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9"/>
            <a:ext cx="5683250" cy="232573"/>
          </a:xfrm>
          <a:prstGeom prst="rect">
            <a:avLst/>
          </a:prstGeom>
        </p:spPr>
        <p:txBody>
          <a:bodyPr wrap="square">
            <a:spAutoFit/>
          </a:bodyPr>
          <a:lstStyle/>
          <a:p>
            <a:pPr defTabSz="914266" eaLnBrk="1" fontAlgn="auto" hangingPunct="1">
              <a:spcBef>
                <a:spcPts val="0"/>
              </a:spcBef>
              <a:spcAft>
                <a:spcPts val="0"/>
              </a:spcAft>
              <a:defRPr/>
            </a:pPr>
            <a:endParaRPr lang="en-US" sz="900" dirty="0">
              <a:solidFill>
                <a:srgbClr val="002060"/>
              </a:solidFill>
            </a:endParaRPr>
          </a:p>
        </p:txBody>
      </p:sp>
    </p:spTree>
    <p:extLst>
      <p:ext uri="{BB962C8B-B14F-4D97-AF65-F5344CB8AC3E}">
        <p14:creationId xmlns:p14="http://schemas.microsoft.com/office/powerpoint/2010/main" val="3976816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41</a:t>
            </a:fld>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r>
              <a:rPr lang="en-US" b="0" dirty="0"/>
              <a:t>Lyme Disease is caused by a bacteria that is carried by ticks in the upper Midwestern, Northeastern, and mid-Atlantic states in the US as well as Europe and Canada. Humans are at risk of Lyme Disease if they are bitten by a tick that happens to carry the certain disease-causing bacteria. Ticks are most active during the warmer months of April-September and inhabit areas that are largely grassy, bushy, or wooded. </a:t>
            </a:r>
          </a:p>
          <a:p>
            <a:endParaRPr lang="en-US" b="0" dirty="0"/>
          </a:p>
          <a:p>
            <a:r>
              <a:rPr lang="en-US" b="0" dirty="0"/>
              <a:t>Precautions like avoiding high grass and walking in the center of trails can lower risk of being bitten. Additionally, usage of repellents that contain DEET, a chemical that works to repel ticks among other common insects like fleas and mosquitos, on skin, and permethrin on clothing and equipment are a proactive way to lessen the chance of tick bites.  After returning indoors, it’s important to check clothing, gear, pets, and skin for ticks. </a:t>
            </a:r>
          </a:p>
          <a:p>
            <a:endParaRPr lang="en-US" b="0" dirty="0"/>
          </a:p>
          <a:p>
            <a:r>
              <a:rPr lang="en-US" b="0" dirty="0"/>
              <a:t>If you are bitten by a tick, it’s crucial to look out for any Lyme Disease symptoms and changes in your body in the following days. The most common and distinctive symptom is a red, circular rash surrounding the tick bite. This rash is often described as resembling a bull’s eye on a dart board. If left untreated, long-term symptoms can include numbness in hands or legs, arthritis, and memory loss. Make sure you’re doing everything you can to ensure a safe, healthy, and fun summer!</a:t>
            </a:r>
            <a:endParaRPr lang="en-US" b="1" dirty="0"/>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4</a:t>
            </a:fld>
            <a:endParaRPr lang="en-US" altLang="en-US" dirty="0"/>
          </a:p>
        </p:txBody>
      </p:sp>
    </p:spTree>
    <p:extLst>
      <p:ext uri="{BB962C8B-B14F-4D97-AF65-F5344CB8AC3E}">
        <p14:creationId xmlns:p14="http://schemas.microsoft.com/office/powerpoint/2010/main" val="425391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Script:</a:t>
            </a:r>
            <a:r>
              <a:rPr lang="en-US" sz="1200" b="0" dirty="0">
                <a:solidFill>
                  <a:srgbClr val="002060"/>
                </a:solidFill>
              </a:rPr>
              <a:t> </a:t>
            </a:r>
            <a:r>
              <a:rPr lang="en-GB" sz="1200" dirty="0"/>
              <a:t>Today’s inclusion spotlight focuses on tribal nations in the United States, including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American Indian or Alaska Native (AIAN) tribes, bands, nations, pueblos, villages, or communities, according to the Federally Recognized Indian Tribe List Act of 1994.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focus is on the great number of </a:t>
            </a:r>
            <a:r>
              <a:rPr lang="en-US" sz="1200" b="0" i="0" dirty="0">
                <a:solidFill>
                  <a:srgbClr val="251F14"/>
                </a:solidFill>
                <a:effectLst/>
                <a:latin typeface="Lato" panose="020F0502020204030203" pitchFamily="34" charset="0"/>
              </a:rPr>
              <a:t>diverse tribal nations that exist throughout the United States, how many people those nations represent, and the size of tribal nation land. These statistics are a first step before we can fully honor and celebrate indigenous peoples, their rich cultural heritage, history, and contributions. What a missed opportunity for us all to be enriched when the tribal nations are often our neighbors.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51F14"/>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rgbClr val="FF0000"/>
                </a:solidFill>
                <a:effectLst/>
                <a:highlight>
                  <a:srgbClr val="FFFF00"/>
                </a:highlight>
                <a:latin typeface="+mn-lt"/>
                <a:ea typeface="+mn-ea"/>
                <a:cs typeface="+mn-cs"/>
              </a:rPr>
              <a:t>Should your team be inspired and/or need to engage in a deeper dialogue, please reach out to the Diversity, Equity &amp; Inclusion Team (dei.usa@sodexo.com) for support.</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Talking Points:</a:t>
            </a:r>
          </a:p>
          <a:p>
            <a:endParaRPr lang="en-US" b="1" i="0" dirty="0">
              <a:latin typeface="Calibri" panose="020F0502020204030204" pitchFamily="34" charset="0"/>
              <a:cs typeface="Calibri"/>
            </a:endParaRPr>
          </a:p>
          <a:p>
            <a:r>
              <a:rPr lang="en-US" sz="1200" dirty="0">
                <a:effectLst/>
                <a:latin typeface="Calibri" panose="020F0502020204030204" pitchFamily="34" charset="0"/>
                <a:cs typeface="Times New Roman" panose="02020603050405020304" pitchFamily="18" charset="0"/>
              </a:rPr>
              <a:t>The Native Americans and Alaska Natives demographic is growing, and currently accounts for more than 2% of the U.S. population. Does it surprise you that over 1.5 million of Native Americans reside in California, Oklahoma and Arizona alone…that 15 of 50 states have Native American populations of over 100,000…and that Alaska </a:t>
            </a:r>
            <a:r>
              <a:rPr lang="en-US" sz="1200" dirty="0">
                <a:effectLst/>
                <a:latin typeface="Calibri" panose="020F0502020204030204" pitchFamily="34" charset="0"/>
                <a:ea typeface="Calibri" panose="020F0502020204030204" pitchFamily="34" charset="0"/>
                <a:cs typeface="Times New Roman" panose="02020603050405020304" pitchFamily="18" charset="0"/>
              </a:rPr>
              <a:t>has the highest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relative</a:t>
            </a:r>
            <a:r>
              <a:rPr lang="en-US" sz="1200" dirty="0">
                <a:effectLst/>
                <a:latin typeface="Calibri" panose="020F0502020204030204" pitchFamily="34" charset="0"/>
                <a:ea typeface="Calibri" panose="020F0502020204030204" pitchFamily="34" charset="0"/>
                <a:cs typeface="Times New Roman" panose="02020603050405020304" pitchFamily="18" charset="0"/>
              </a:rPr>
              <a:t> population of Native Americans, who make up almost 20% of the state's total population</a:t>
            </a:r>
            <a:r>
              <a:rPr lang="en-US" sz="1200" dirty="0">
                <a:effectLst/>
                <a:latin typeface="Calibri" panose="020F0502020204030204" pitchFamily="34" charset="0"/>
                <a:cs typeface="Times New Roman" panose="02020603050405020304" pitchFamily="18" charset="0"/>
              </a:rPr>
              <a:t>?</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Of the 574 federally recognized tribal nations, the Navajo Nation and Cherokee Nation are the largest, with a combined population of almost 800,000.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Despite these substantial numbers, indigenous peoples are often seen as an “invisible minority” due to a lack of representation in history books, media and popular culture.</a:t>
            </a:r>
          </a:p>
          <a:p>
            <a:endParaRPr lang="en-US" dirty="0"/>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6</a:t>
            </a:fld>
            <a:endParaRPr lang="en-US" altLang="en-US" dirty="0"/>
          </a:p>
        </p:txBody>
      </p:sp>
    </p:spTree>
    <p:extLst>
      <p:ext uri="{BB962C8B-B14F-4D97-AF65-F5344CB8AC3E}">
        <p14:creationId xmlns:p14="http://schemas.microsoft.com/office/powerpoint/2010/main" val="35025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Talking Points:</a:t>
            </a:r>
          </a:p>
          <a:p>
            <a:endParaRPr lang="en-US" b="1" i="0" dirty="0">
              <a:latin typeface="Calibri" panose="020F0502020204030204" pitchFamily="34" charset="0"/>
              <a:cs typeface="Calibri"/>
            </a:endParaRPr>
          </a:p>
          <a:p>
            <a:pPr marL="0" marR="0">
              <a:lnSpc>
                <a:spcPct val="107000"/>
              </a:lnSpc>
              <a:spcBef>
                <a:spcPts val="0"/>
              </a:spcBef>
              <a:spcAft>
                <a:spcPts val="800"/>
              </a:spcAft>
            </a:pPr>
            <a:r>
              <a:rPr lang="en-US" b="0" i="0" dirty="0">
                <a:latin typeface="Calibri" panose="020F0502020204030204" pitchFamily="34" charset="0"/>
                <a:cs typeface="Calibri"/>
              </a:rPr>
              <a:t>Just as some might underestimate the size of the </a:t>
            </a:r>
            <a:r>
              <a:rPr lang="en-US" sz="1000" dirty="0">
                <a:effectLst/>
                <a:latin typeface="Calibri" panose="020F0502020204030204" pitchFamily="34" charset="0"/>
                <a:ea typeface="Calibri" panose="020F0502020204030204" pitchFamily="34" charset="0"/>
                <a:cs typeface="Times New Roman" panose="02020603050405020304" pitchFamily="18" charset="0"/>
              </a:rPr>
              <a:t>American Indian or Alaska Native (AIAN)</a:t>
            </a:r>
            <a:r>
              <a:rPr lang="en-US" b="0" i="0" dirty="0">
                <a:latin typeface="Calibri" panose="020F0502020204030204" pitchFamily="34" charset="0"/>
                <a:cs typeface="Calibri"/>
              </a:rPr>
              <a:t> population, the amount of tribal land in the U.S. may also be a surprise.</a:t>
            </a:r>
          </a:p>
          <a:p>
            <a:pPr marL="0" marR="0">
              <a:lnSpc>
                <a:spcPct val="107000"/>
              </a:lnSpc>
              <a:spcBef>
                <a:spcPts val="0"/>
              </a:spcBef>
              <a:spcAft>
                <a:spcPts val="800"/>
              </a:spcAft>
            </a:pPr>
            <a:endParaRPr lang="en-US" b="0" i="0" dirty="0">
              <a:latin typeface="Calibri" panose="020F0502020204030204" pitchFamily="34" charset="0"/>
              <a:cs typeface="Calibri"/>
            </a:endParaRPr>
          </a:p>
          <a:p>
            <a:pPr marL="0" marR="0">
              <a:lnSpc>
                <a:spcPct val="107000"/>
              </a:lnSpc>
              <a:spcBef>
                <a:spcPts val="0"/>
              </a:spcBef>
              <a:spcAft>
                <a:spcPts val="800"/>
              </a:spcAft>
            </a:pPr>
            <a:r>
              <a:rPr lang="en-US" b="0" i="0" dirty="0">
                <a:latin typeface="Calibri" panose="020F0502020204030204" pitchFamily="34" charset="0"/>
                <a:cs typeface="Calibri"/>
              </a:rPr>
              <a:t>The Navajo Nation is both the largest tribal nation by population, and also by total land. If it were its own state, it would be the 40</a:t>
            </a:r>
            <a:r>
              <a:rPr lang="en-US" b="0" i="0" baseline="30000" dirty="0">
                <a:latin typeface="Calibri" panose="020F0502020204030204" pitchFamily="34" charset="0"/>
                <a:cs typeface="Calibri"/>
              </a:rPr>
              <a:t>th</a:t>
            </a:r>
            <a:r>
              <a:rPr lang="en-US" b="0" i="0" dirty="0">
                <a:latin typeface="Calibri" panose="020F0502020204030204" pitchFamily="34" charset="0"/>
                <a:cs typeface="Calibri"/>
              </a:rPr>
              <a:t> largest in the nation. It is </a:t>
            </a:r>
            <a:r>
              <a:rPr lang="en-US" sz="1200" b="0" i="0" dirty="0">
                <a:effectLst/>
                <a:latin typeface="Calibri" panose="020F0502020204030204" pitchFamily="34" charset="0"/>
                <a:cs typeface="Times New Roman" panose="02020603050405020304" pitchFamily="18" charset="0"/>
              </a:rPr>
              <a:t>l</a:t>
            </a:r>
            <a:r>
              <a:rPr lang="en-US" sz="1200" dirty="0">
                <a:effectLst/>
                <a:latin typeface="Calibri" panose="020F0502020204030204" pitchFamily="34" charset="0"/>
                <a:ea typeface="Calibri" panose="020F0502020204030204" pitchFamily="34" charset="0"/>
                <a:cs typeface="Times New Roman" panose="02020603050405020304" pitchFamily="18" charset="0"/>
              </a:rPr>
              <a:t>arger than West Virginia and slightly smaller than South Carolina. Nineteen tribal nations have a land base larger than Rhode Island, and twelve have a land base larger than Delaware. However, s</a:t>
            </a:r>
            <a:r>
              <a:rPr lang="en-US" sz="1200" b="0" i="0" u="none" strike="noStrike" baseline="0" dirty="0">
                <a:solidFill>
                  <a:srgbClr val="000000"/>
                </a:solidFill>
                <a:latin typeface="ScalaSansPro"/>
              </a:rPr>
              <a:t>ome tribal lands are as small as a few acres, and some tribal nations hold no land at 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70% of the </a:t>
            </a:r>
            <a:r>
              <a:rPr lang="en-US" sz="1200" dirty="0">
                <a:latin typeface="Calibri" panose="020F0502020204030204" pitchFamily="34" charset="0"/>
                <a:cs typeface="Calibri"/>
              </a:rPr>
              <a:t>Native American and Alaska Native population lives outside of tribal lands, which can also be used for hunting, fishing, or as burial grounds.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7</a:t>
            </a:fld>
            <a:endParaRPr lang="en-US" altLang="en-US" dirty="0"/>
          </a:p>
        </p:txBody>
      </p:sp>
    </p:spTree>
    <p:extLst>
      <p:ext uri="{BB962C8B-B14F-4D97-AF65-F5344CB8AC3E}">
        <p14:creationId xmlns:p14="http://schemas.microsoft.com/office/powerpoint/2010/main" val="210604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 (will not read through script)  - Transition to Josh</a:t>
            </a:r>
          </a:p>
          <a:p>
            <a:endParaRPr lang="en-US" b="1" i="0" dirty="0"/>
          </a:p>
          <a:p>
            <a:r>
              <a:rPr lang="en-US" b="0" dirty="0"/>
              <a:t>Hopefully, these statistics about tribal nations are eye-opening. By understanding and appreciating these facts, we may be more prepared to engage in deeper conversations about the unique cultures and struggles of AIAN people. Here are some things we can do to learn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Engage with NAAC, the Native American and Aboriginal Council, a Sodexo Employee Business Resource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Watch </a:t>
            </a:r>
            <a:r>
              <a:rPr lang="en-US" b="0" i="0" dirty="0">
                <a:solidFill>
                  <a:srgbClr val="0F0F0F"/>
                </a:solidFill>
                <a:effectLst/>
                <a:latin typeface="YouTube Sans"/>
              </a:rPr>
              <a:t>Wendover Productions’ short documentary on the history of the Navajo Nation and the logistics of how the largest tribal nation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Utilize interactive maps to access detailed views of the locations of tribal lands.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Explore the works of various Native American speakers describing the unique and diverse experiences of various tribal 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F0F0F"/>
              </a:solidFill>
              <a:effectLst/>
              <a:latin typeface="YouTube 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The information in this spotlight was gathered from numerous notable publications and academic studies, referenced on the last slide.)</a:t>
            </a:r>
          </a:p>
          <a:p>
            <a:endParaRPr lang="en-US" dirty="0"/>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8</a:t>
            </a:fld>
            <a:endParaRPr lang="en-US" altLang="en-US" dirty="0"/>
          </a:p>
        </p:txBody>
      </p:sp>
    </p:spTree>
    <p:extLst>
      <p:ext uri="{BB962C8B-B14F-4D97-AF65-F5344CB8AC3E}">
        <p14:creationId xmlns:p14="http://schemas.microsoft.com/office/powerpoint/2010/main" val="362725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 for reference only.  </a:t>
            </a:r>
          </a:p>
          <a:p>
            <a:r>
              <a:rPr lang="en-US" dirty="0"/>
              <a:t>Greg to transition to Joshua</a:t>
            </a:r>
          </a:p>
        </p:txBody>
      </p:sp>
      <p:sp>
        <p:nvSpPr>
          <p:cNvPr id="4" name="Slide Number Placeholder 3"/>
          <p:cNvSpPr>
            <a:spLocks noGrp="1"/>
          </p:cNvSpPr>
          <p:nvPr>
            <p:ph type="sldNum" sz="quarter" idx="5"/>
          </p:nvPr>
        </p:nvSpPr>
        <p:spPr/>
        <p:txBody>
          <a:bodyPr/>
          <a:lstStyle/>
          <a:p>
            <a:pPr>
              <a:defRPr/>
            </a:pPr>
            <a:fld id="{08E5CB8E-653A-48E9-9A74-22B59DD28E4B}" type="slidenum">
              <a:rPr lang="en-US" altLang="en-US" smtClean="0"/>
              <a:pPr>
                <a:defRPr/>
              </a:pPr>
              <a:t>9</a:t>
            </a:fld>
            <a:endParaRPr lang="en-US" altLang="en-US"/>
          </a:p>
        </p:txBody>
      </p:sp>
    </p:spTree>
    <p:extLst>
      <p:ext uri="{BB962C8B-B14F-4D97-AF65-F5344CB8AC3E}">
        <p14:creationId xmlns:p14="http://schemas.microsoft.com/office/powerpoint/2010/main" val="1649161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4" name="Image 14">
            <a:extLst>
              <a:ext uri="{FF2B5EF4-FFF2-40B4-BE49-F238E27FC236}">
                <a16:creationId xmlns:a16="http://schemas.microsoft.com/office/drawing/2014/main" id="{9F5AF633-F9EC-458E-8799-4A16274BF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9">
            <a:extLst>
              <a:ext uri="{FF2B5EF4-FFF2-40B4-BE49-F238E27FC236}">
                <a16:creationId xmlns:a16="http://schemas.microsoft.com/office/drawing/2014/main" id="{C2F035ED-F9E7-489A-9494-BA3FC1AA2A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1413" y="1116013"/>
            <a:ext cx="26352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FA0D50C2-7A5B-46F0-B8BC-2963CD639F4E}"/>
              </a:ext>
            </a:extLst>
          </p:cNvPr>
          <p:cNvSpPr txBox="1">
            <a:spLocks noChangeArrowheads="1"/>
          </p:cNvSpPr>
          <p:nvPr/>
        </p:nvSpPr>
        <p:spPr bwMode="auto">
          <a:xfrm>
            <a:off x="-1731963" y="369888"/>
            <a:ext cx="1597025" cy="3446462"/>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fr-FR" altLang="en-US" sz="1400" b="1" dirty="0"/>
              <a:t>REPLACE</a:t>
            </a:r>
            <a:r>
              <a:rPr lang="fr-FR" altLang="en-US" sz="1400" dirty="0"/>
              <a:t> </a:t>
            </a:r>
            <a:r>
              <a:rPr lang="fr-FR" altLang="en-US" sz="1400" b="1" dirty="0"/>
              <a:t>THE IMAGE: </a:t>
            </a:r>
          </a:p>
          <a:p>
            <a:pPr algn="r" eaLnBrk="1" hangingPunct="1">
              <a:defRPr/>
            </a:pPr>
            <a:endParaRPr lang="fr-FR" altLang="en-US" sz="1400" b="1" dirty="0"/>
          </a:p>
          <a:p>
            <a:pPr algn="r" eaLnBrk="1" hangingPunct="1">
              <a:defRPr/>
            </a:pPr>
            <a:r>
              <a:rPr lang="en-US" altLang="en-US" sz="1400" dirty="0"/>
              <a:t>Right  click &gt; </a:t>
            </a:r>
            <a:r>
              <a:rPr lang="en-US" altLang="en-US" sz="1400" i="1" dirty="0"/>
              <a:t>Background layout…</a:t>
            </a:r>
          </a:p>
          <a:p>
            <a:pPr algn="r" eaLnBrk="1" hangingPunct="1">
              <a:defRPr/>
            </a:pPr>
            <a:endParaRPr lang="en-US" altLang="en-US" sz="1400" dirty="0"/>
          </a:p>
          <a:p>
            <a:pPr algn="r" eaLnBrk="1" hangingPunct="1">
              <a:defRPr/>
            </a:pPr>
            <a:r>
              <a:rPr lang="en-US" altLang="en-US" sz="1400" dirty="0"/>
              <a:t>Select </a:t>
            </a:r>
            <a:r>
              <a:rPr lang="en-US" altLang="en-US" sz="1400" i="1" dirty="0"/>
              <a:t>Filling with image or texture</a:t>
            </a:r>
          </a:p>
          <a:p>
            <a:pPr algn="r" eaLnBrk="1" hangingPunct="1">
              <a:defRPr/>
            </a:pPr>
            <a:endParaRPr lang="en-US" altLang="en-US" sz="1400" dirty="0"/>
          </a:p>
          <a:p>
            <a:pPr algn="r" eaLnBrk="1" hangingPunct="1">
              <a:defRPr/>
            </a:pPr>
            <a:r>
              <a:rPr lang="en-US" altLang="en-US" sz="1400" i="1" dirty="0"/>
              <a:t>Insert from… File</a:t>
            </a:r>
            <a:r>
              <a:rPr lang="en-US" altLang="en-US" sz="1400" dirty="0"/>
              <a:t> button</a:t>
            </a:r>
          </a:p>
          <a:p>
            <a:pPr algn="r" eaLnBrk="1" hangingPunct="1">
              <a:defRPr/>
            </a:pPr>
            <a:endParaRPr lang="en-US" altLang="en-US" sz="1400" dirty="0"/>
          </a:p>
          <a:p>
            <a:pPr algn="r" eaLnBrk="1" hangingPunct="1">
              <a:defRPr/>
            </a:pPr>
            <a:r>
              <a:rPr lang="en-US" altLang="en-US" sz="1400" dirty="0"/>
              <a:t>Select your picture</a:t>
            </a:r>
          </a:p>
          <a:p>
            <a:pPr algn="r" eaLnBrk="1" hangingPunct="1">
              <a:defRPr/>
            </a:pPr>
            <a:endParaRPr lang="en-US" altLang="en-US" sz="1400" dirty="0"/>
          </a:p>
          <a:p>
            <a:pPr algn="r" eaLnBrk="1" hangingPunct="1">
              <a:defRPr/>
            </a:pPr>
            <a:r>
              <a:rPr lang="en-US" altLang="en-US" sz="1400" dirty="0"/>
              <a:t>Close window</a:t>
            </a:r>
          </a:p>
        </p:txBody>
      </p:sp>
      <p:sp>
        <p:nvSpPr>
          <p:cNvPr id="9" name="ZoneTexte 10">
            <a:extLst>
              <a:ext uri="{FF2B5EF4-FFF2-40B4-BE49-F238E27FC236}">
                <a16:creationId xmlns:a16="http://schemas.microsoft.com/office/drawing/2014/main" id="{7D059F99-8F5C-4C25-A6D5-F7F90F84CBFB}"/>
              </a:ext>
            </a:extLst>
          </p:cNvPr>
          <p:cNvSpPr txBox="1">
            <a:spLocks noChangeArrowheads="1"/>
          </p:cNvSpPr>
          <p:nvPr/>
        </p:nvSpPr>
        <p:spPr bwMode="auto">
          <a:xfrm>
            <a:off x="-1731963" y="5583238"/>
            <a:ext cx="1597025" cy="862012"/>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400" b="1" dirty="0"/>
              <a:t>On a dark background remove the STOP Hunger color logo</a:t>
            </a:r>
            <a:endParaRPr lang="en-US" altLang="en-US" sz="1400" dirty="0"/>
          </a:p>
        </p:txBody>
      </p:sp>
      <p:pic>
        <p:nvPicPr>
          <p:cNvPr id="10" name="Image 11">
            <a:extLst>
              <a:ext uri="{FF2B5EF4-FFF2-40B4-BE49-F238E27FC236}">
                <a16:creationId xmlns:a16="http://schemas.microsoft.com/office/drawing/2014/main" id="{CE40ADD5-B3C8-4BA3-859C-8416176AD5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 y="6029325"/>
            <a:ext cx="7731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9D72AEC-3FD3-4633-A1E8-2CE314EFB1A7}"/>
              </a:ext>
            </a:extLst>
          </p:cNvPr>
          <p:cNvSpPr>
            <a:spLocks noChangeArrowheads="1"/>
          </p:cNvSpPr>
          <p:nvPr/>
        </p:nvSpPr>
        <p:spPr bwMode="auto">
          <a:xfrm>
            <a:off x="0" y="6642100"/>
            <a:ext cx="12192000" cy="21590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800" dirty="0">
                <a:solidFill>
                  <a:srgbClr val="2A295C"/>
                </a:solidFill>
              </a:rPr>
              <a:t>Confidential and proprietary to Sodexo. Do not share or post without proper consent.</a:t>
            </a:r>
          </a:p>
        </p:txBody>
      </p:sp>
      <p:sp>
        <p:nvSpPr>
          <p:cNvPr id="5" name="Titre 4"/>
          <p:cNvSpPr>
            <a:spLocks noGrp="1"/>
          </p:cNvSpPr>
          <p:nvPr>
            <p:ph type="title"/>
          </p:nvPr>
        </p:nvSpPr>
        <p:spPr bwMode="gray">
          <a:xfrm>
            <a:off x="565096" y="2613432"/>
            <a:ext cx="11040000" cy="553999"/>
          </a:xfrm>
          <a:noFill/>
        </p:spPr>
        <p:txBody>
          <a:bodyPr lIns="0" tIns="0" rIns="0" bIns="0"/>
          <a:lstStyle>
            <a:lvl1pPr>
              <a:defRPr sz="4000" b="1" baseline="0">
                <a:solidFill>
                  <a:schemeClr val="tx2"/>
                </a:solidFill>
              </a:defRPr>
            </a:lvl1pPr>
          </a:lstStyle>
          <a:p>
            <a:r>
              <a:rPr lang="en-US" noProof="0"/>
              <a:t>Click to edit Master title style</a:t>
            </a:r>
            <a:endParaRPr lang="en-US" noProof="0" dirty="0"/>
          </a:p>
        </p:txBody>
      </p:sp>
      <p:sp>
        <p:nvSpPr>
          <p:cNvPr id="8" name="Espace réservé du texte 7"/>
          <p:cNvSpPr>
            <a:spLocks noGrp="1"/>
          </p:cNvSpPr>
          <p:nvPr>
            <p:ph type="body" sz="quarter" idx="11"/>
          </p:nvPr>
        </p:nvSpPr>
        <p:spPr bwMode="gray">
          <a:xfrm>
            <a:off x="596900" y="3716710"/>
            <a:ext cx="10998200" cy="360363"/>
          </a:xfrm>
          <a:noFill/>
          <a:ln>
            <a:noFill/>
          </a:ln>
          <a:effectLst/>
        </p:spPr>
        <p:txBody>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pPr lvl="0"/>
            <a:r>
              <a:rPr lang="en-US" altLang="fr-FR" noProof="0"/>
              <a:t>Click to edit Master text styles</a:t>
            </a:r>
          </a:p>
        </p:txBody>
      </p:sp>
      <p:sp>
        <p:nvSpPr>
          <p:cNvPr id="12" name="Slide Number Placeholder 8">
            <a:extLst>
              <a:ext uri="{FF2B5EF4-FFF2-40B4-BE49-F238E27FC236}">
                <a16:creationId xmlns:a16="http://schemas.microsoft.com/office/drawing/2014/main" id="{E5BF116D-4AD3-4497-B702-821983BD6D09}"/>
              </a:ext>
            </a:extLst>
          </p:cNvPr>
          <p:cNvSpPr>
            <a:spLocks noGrp="1"/>
          </p:cNvSpPr>
          <p:nvPr>
            <p:ph type="sldNum" sz="quarter" idx="12"/>
          </p:nvPr>
        </p:nvSpPr>
        <p:spPr/>
        <p:txBody>
          <a:bodyPr/>
          <a:lstStyle>
            <a:lvl1pPr>
              <a:defRPr/>
            </a:lvl1pPr>
          </a:lstStyle>
          <a:p>
            <a:pPr>
              <a:defRPr/>
            </a:pPr>
            <a:fld id="{7376A57A-5A39-4FBE-B941-3895996D3111}" type="slidenum">
              <a:rPr lang="en-US" altLang="en-US"/>
              <a:pPr>
                <a:defRPr/>
              </a:pPr>
              <a:t>‹#›</a:t>
            </a:fld>
            <a:endParaRPr lang="en-US" altLang="en-US" dirty="0"/>
          </a:p>
        </p:txBody>
      </p:sp>
      <p:sp>
        <p:nvSpPr>
          <p:cNvPr id="13" name="Footer Placeholder 12">
            <a:extLst>
              <a:ext uri="{FF2B5EF4-FFF2-40B4-BE49-F238E27FC236}">
                <a16:creationId xmlns:a16="http://schemas.microsoft.com/office/drawing/2014/main" id="{1D6901EC-A84D-41AF-88B6-019BBE5BF31F}"/>
              </a:ext>
            </a:extLst>
          </p:cNvPr>
          <p:cNvSpPr>
            <a:spLocks noGrp="1"/>
          </p:cNvSpPr>
          <p:nvPr>
            <p:ph type="ftr" sz="quarter" idx="13"/>
          </p:nvPr>
        </p:nvSpPr>
        <p:spPr>
          <a:xfrm>
            <a:off x="914400" y="6388100"/>
            <a:ext cx="8159750" cy="317500"/>
          </a:xfrm>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303610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numéro de diapositive 1">
            <a:extLst>
              <a:ext uri="{FF2B5EF4-FFF2-40B4-BE49-F238E27FC236}">
                <a16:creationId xmlns:a16="http://schemas.microsoft.com/office/drawing/2014/main" id="{E34A11DF-24A1-451A-ADAA-8AC6CE006A63}"/>
              </a:ext>
            </a:extLst>
          </p:cNvPr>
          <p:cNvSpPr>
            <a:spLocks noGrp="1"/>
          </p:cNvSpPr>
          <p:nvPr>
            <p:ph type="sldNum" sz="quarter" idx="13"/>
          </p:nvPr>
        </p:nvSpPr>
        <p:spPr>
          <a:ln/>
        </p:spPr>
        <p:txBody>
          <a:bodyPr/>
          <a:lstStyle>
            <a:lvl1pPr>
              <a:defRPr/>
            </a:lvl1pPr>
          </a:lstStyle>
          <a:p>
            <a:pPr>
              <a:defRPr/>
            </a:pPr>
            <a:fld id="{0CA5E664-0B8D-4DB7-8ACC-855A5B4C92A2}" type="slidenum">
              <a:rPr lang="en-US" altLang="en-US"/>
              <a:pPr>
                <a:defRPr/>
              </a:pPr>
              <a:t>‹#›</a:t>
            </a:fld>
            <a:endParaRPr lang="en-US" altLang="en-US" dirty="0"/>
          </a:p>
        </p:txBody>
      </p:sp>
      <p:sp>
        <p:nvSpPr>
          <p:cNvPr id="5" name="Espace réservé du pied de page 2">
            <a:extLst>
              <a:ext uri="{FF2B5EF4-FFF2-40B4-BE49-F238E27FC236}">
                <a16:creationId xmlns:a16="http://schemas.microsoft.com/office/drawing/2014/main" id="{9A6C6986-5FD0-48B3-A2EC-391CDDC18FCA}"/>
              </a:ext>
            </a:extLst>
          </p:cNvPr>
          <p:cNvSpPr>
            <a:spLocks noGrp="1"/>
          </p:cNvSpPr>
          <p:nvPr>
            <p:ph type="ftr" sz="quarter" idx="14"/>
          </p:nvPr>
        </p:nvSpPr>
        <p:spPr>
          <a:ln/>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38209864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r>
              <a:rPr lang="en-US"/>
              <a:t>00 Month YYYY</a:t>
            </a:r>
            <a:endParaRPr lang="en-AU" dirty="0"/>
          </a:p>
        </p:txBody>
      </p:sp>
      <p:sp>
        <p:nvSpPr>
          <p:cNvPr id="5" name="Footer Placeholder 4"/>
          <p:cNvSpPr>
            <a:spLocks noGrp="1"/>
          </p:cNvSpPr>
          <p:nvPr>
            <p:ph type="ftr" sz="quarter" idx="16"/>
          </p:nvPr>
        </p:nvSpPr>
        <p:spPr/>
        <p:txBody>
          <a:bodyPr/>
          <a:lstStyle/>
          <a:p>
            <a:r>
              <a:rPr lang="en-AU"/>
              <a:t>Section title 1, Subtitle                                                     Sodexo. Presentation Title</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16231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Sodexo Fiscal Year Results 2016</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December 1, 2016</a:t>
            </a:r>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95507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December 1, 2016</a:t>
            </a:r>
            <a:endParaRPr lang="en-AU" dirty="0"/>
          </a:p>
        </p:txBody>
      </p:sp>
      <p:sp>
        <p:nvSpPr>
          <p:cNvPr id="8" name="Footer Placeholder 7"/>
          <p:cNvSpPr>
            <a:spLocks noGrp="1"/>
          </p:cNvSpPr>
          <p:nvPr>
            <p:ph type="ftr" sz="quarter" idx="11"/>
          </p:nvPr>
        </p:nvSpPr>
        <p:spPr/>
        <p:txBody>
          <a:bodyPr/>
          <a:lstStyle/>
          <a:p>
            <a:r>
              <a:rPr lang="en-AU"/>
              <a:t>Sodexo Fiscal Year Results 2016</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14850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21468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87961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04650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8910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9973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403092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r>
              <a:rPr lang="en-US"/>
              <a:t>00 Month YYYY</a:t>
            </a:r>
            <a:endParaRPr lang="en-AU" dirty="0"/>
          </a:p>
        </p:txBody>
      </p:sp>
      <p:sp>
        <p:nvSpPr>
          <p:cNvPr id="9" name="Footer Placeholder 8"/>
          <p:cNvSpPr>
            <a:spLocks noGrp="1"/>
          </p:cNvSpPr>
          <p:nvPr>
            <p:ph type="ftr" sz="quarter" idx="19"/>
          </p:nvPr>
        </p:nvSpPr>
        <p:spPr/>
        <p:txBody>
          <a:bodyPr/>
          <a:lstStyle/>
          <a:p>
            <a:r>
              <a:rPr lang="en-AU"/>
              <a:t>Section title 1, Subtitle                                                      Sodexo. Presentation Title</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768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6" name="ZoneTexte 10">
            <a:extLst>
              <a:ext uri="{FF2B5EF4-FFF2-40B4-BE49-F238E27FC236}">
                <a16:creationId xmlns:a16="http://schemas.microsoft.com/office/drawing/2014/main" id="{CB13AE60-370E-4A9A-8625-7D3C09319B70}"/>
              </a:ext>
            </a:extLst>
          </p:cNvPr>
          <p:cNvSpPr txBox="1">
            <a:spLocks noChangeArrowheads="1"/>
          </p:cNvSpPr>
          <p:nvPr/>
        </p:nvSpPr>
        <p:spPr bwMode="auto">
          <a:xfrm>
            <a:off x="12241213" y="701675"/>
            <a:ext cx="1487487" cy="31400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b="1" dirty="0"/>
              <a:t>TO</a:t>
            </a:r>
          </a:p>
          <a:p>
            <a:pP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eaLnBrk="1" hangingPunct="1">
              <a:defRPr/>
            </a:pPr>
            <a:endParaRPr lang="en-US" altLang="en-US" sz="1200" b="1" dirty="0"/>
          </a:p>
          <a:p>
            <a:pPr eaLnBrk="1" hangingPunct="1">
              <a:defRPr/>
            </a:pPr>
            <a:r>
              <a:rPr lang="en-US" altLang="en-US" sz="1200" dirty="0"/>
              <a:t>then click on the photo icon.</a:t>
            </a:r>
          </a:p>
          <a:p>
            <a:pPr eaLnBrk="1" hangingPunct="1">
              <a:defRPr/>
            </a:pPr>
            <a:endParaRPr lang="en-US" altLang="en-US" sz="1200" dirty="0"/>
          </a:p>
          <a:p>
            <a:pPr eaLnBrk="1" hangingPunct="1">
              <a:defRPr/>
            </a:pPr>
            <a:r>
              <a:rPr lang="en-US" altLang="en-US" sz="1200" dirty="0"/>
              <a:t>Select your photo and insert</a:t>
            </a:r>
          </a:p>
          <a:p>
            <a:pPr eaLnBrk="1" hangingPunct="1">
              <a:defRPr/>
            </a:pPr>
            <a:endParaRPr lang="en-US" altLang="en-US" sz="1200" dirty="0"/>
          </a:p>
          <a:p>
            <a:pPr eaLnBrk="1" hangingPunct="1">
              <a:defRPr/>
            </a:pPr>
            <a:r>
              <a:rPr lang="en-US" altLang="en-US" sz="1200" dirty="0"/>
              <a:t>Resize photo if needed by cropping and sliding it </a:t>
            </a:r>
          </a:p>
          <a:p>
            <a:pPr algn="r" eaLnBrk="1" hangingPunct="1">
              <a:defRPr/>
            </a:pPr>
            <a:endParaRPr lang="fr-FR" altLang="en-US" sz="1200" dirty="0"/>
          </a:p>
          <a:p>
            <a:pPr algn="r" eaLnBrk="1" hangingPunct="1">
              <a:defRPr/>
            </a:pPr>
            <a:endParaRPr lang="fr-FR" altLang="en-US" sz="1200" dirty="0"/>
          </a:p>
        </p:txBody>
      </p:sp>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lIns="91440" tIns="45720" rIns="91440" bIns="45720" spcCol="0" rtlCol="0" fromWordArt="0" anchor="ctr" forceAA="0">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pPr lvl="0"/>
            <a:r>
              <a:rPr lang="en-US" noProof="0" dirty="0"/>
              <a:t>Click icon to add picture</a:t>
            </a:r>
            <a:endParaRPr lang="fr-FR" noProof="0"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8" name="Espace réservé du numéro de diapositive 5">
            <a:extLst>
              <a:ext uri="{FF2B5EF4-FFF2-40B4-BE49-F238E27FC236}">
                <a16:creationId xmlns:a16="http://schemas.microsoft.com/office/drawing/2014/main" id="{2F51A12C-CEBC-47DE-9074-47ED3586EEF6}"/>
              </a:ext>
            </a:extLst>
          </p:cNvPr>
          <p:cNvSpPr>
            <a:spLocks noGrp="1"/>
          </p:cNvSpPr>
          <p:nvPr>
            <p:ph type="sldNum" sz="quarter" idx="17"/>
          </p:nvPr>
        </p:nvSpPr>
        <p:spPr/>
        <p:txBody>
          <a:bodyPr/>
          <a:lstStyle>
            <a:lvl1pPr>
              <a:defRPr/>
            </a:lvl1pPr>
          </a:lstStyle>
          <a:p>
            <a:pPr>
              <a:defRPr/>
            </a:pPr>
            <a:fld id="{79A7BB1E-D203-44FA-A8F5-D95F237CD804}" type="slidenum">
              <a:rPr lang="en-US" altLang="en-US"/>
              <a:pPr>
                <a:defRPr/>
              </a:pPr>
              <a:t>‹#›</a:t>
            </a:fld>
            <a:endParaRPr lang="en-US" altLang="en-US" dirty="0"/>
          </a:p>
        </p:txBody>
      </p:sp>
      <p:sp>
        <p:nvSpPr>
          <p:cNvPr id="11" name="Espace réservé du pied de page 1">
            <a:extLst>
              <a:ext uri="{FF2B5EF4-FFF2-40B4-BE49-F238E27FC236}">
                <a16:creationId xmlns:a16="http://schemas.microsoft.com/office/drawing/2014/main" id="{1A718698-4852-4DCE-9807-8A16A8D08963}"/>
              </a:ext>
            </a:extLst>
          </p:cNvPr>
          <p:cNvSpPr>
            <a:spLocks noGrp="1"/>
          </p:cNvSpPr>
          <p:nvPr>
            <p:ph type="ftr" sz="quarter" idx="18"/>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5403049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7662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4675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0936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064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8604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416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39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8942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853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4202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5" name="ZoneTexte 8">
            <a:extLst>
              <a:ext uri="{FF2B5EF4-FFF2-40B4-BE49-F238E27FC236}">
                <a16:creationId xmlns:a16="http://schemas.microsoft.com/office/drawing/2014/main" id="{4351BFB5-9AFA-4BE1-B831-34C203901833}"/>
              </a:ext>
            </a:extLst>
          </p:cNvPr>
          <p:cNvSpPr txBox="1">
            <a:spLocks noChangeArrowheads="1"/>
          </p:cNvSpPr>
          <p:nvPr/>
        </p:nvSpPr>
        <p:spPr bwMode="auto">
          <a:xfrm>
            <a:off x="-1585913" y="1871663"/>
            <a:ext cx="1489075" cy="2954337"/>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b="1" dirty="0"/>
              <a:t>TO</a:t>
            </a:r>
          </a:p>
          <a:p>
            <a:pPr algn="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algn="r" eaLnBrk="1" hangingPunct="1">
              <a:defRPr/>
            </a:pPr>
            <a:endParaRPr lang="en-US" altLang="en-US" sz="1200" b="1" dirty="0"/>
          </a:p>
          <a:p>
            <a:pPr algn="r" eaLnBrk="1" hangingPunct="1">
              <a:defRPr/>
            </a:pPr>
            <a:r>
              <a:rPr lang="en-US" altLang="en-US" sz="1200" dirty="0"/>
              <a:t>then click on the photo icon.</a:t>
            </a:r>
          </a:p>
          <a:p>
            <a:pPr algn="r" eaLnBrk="1" hangingPunct="1">
              <a:defRPr/>
            </a:pPr>
            <a:endParaRPr lang="en-US" altLang="en-US" sz="1200" dirty="0"/>
          </a:p>
          <a:p>
            <a:pPr algn="r" eaLnBrk="1" hangingPunct="1">
              <a:defRPr/>
            </a:pPr>
            <a:r>
              <a:rPr lang="en-US" altLang="en-US" sz="1200" dirty="0"/>
              <a:t>Select your photo and insert</a:t>
            </a:r>
          </a:p>
          <a:p>
            <a:pPr algn="r" eaLnBrk="1" hangingPunct="1">
              <a:defRPr/>
            </a:pPr>
            <a:endParaRPr lang="en-US" altLang="en-US" sz="1200" dirty="0"/>
          </a:p>
          <a:p>
            <a:pPr algn="r" eaLnBrk="1" hangingPunct="1">
              <a:defRPr/>
            </a:pPr>
            <a:r>
              <a:rPr lang="en-US" altLang="en-US" sz="1200" dirty="0"/>
              <a:t>Resize photo if needed by cropping and sliding it </a:t>
            </a:r>
          </a:p>
          <a:p>
            <a:pPr algn="r" eaLnBrk="1" hangingPunct="1">
              <a:defRPr/>
            </a:pPr>
            <a:endParaRPr lang="fr-FR" altLang="en-US" sz="1200" dirty="0"/>
          </a:p>
        </p:txBody>
      </p:sp>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pPr lvl="0"/>
            <a:r>
              <a:rPr lang="en-US" noProof="0" dirty="0"/>
              <a:t>Click icon to add picture</a:t>
            </a:r>
            <a:endParaRPr lang="fr-FR" noProof="0" dirty="0"/>
          </a:p>
        </p:txBody>
      </p:sp>
      <p:sp>
        <p:nvSpPr>
          <p:cNvPr id="6" name="Espace réservé du texte 5"/>
          <p:cNvSpPr>
            <a:spLocks noGrp="1"/>
          </p:cNvSpPr>
          <p:nvPr>
            <p:ph type="body" sz="quarter" idx="13"/>
          </p:nvPr>
        </p:nvSpPr>
        <p:spPr>
          <a:xfrm>
            <a:off x="4463818" y="954155"/>
            <a:ext cx="7131281" cy="5191200"/>
          </a:xfrm>
          <a:noFill/>
          <a:ln>
            <a:noFill/>
          </a:ln>
          <a:effectLst/>
        </p:spPr>
        <p:txBody>
          <a:bodyPr anchor="ct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Espace réservé du numéro de diapositive 2">
            <a:extLst>
              <a:ext uri="{FF2B5EF4-FFF2-40B4-BE49-F238E27FC236}">
                <a16:creationId xmlns:a16="http://schemas.microsoft.com/office/drawing/2014/main" id="{BB3925C4-E164-4998-B370-6C55DA5D20F2}"/>
              </a:ext>
            </a:extLst>
          </p:cNvPr>
          <p:cNvSpPr>
            <a:spLocks noGrp="1"/>
          </p:cNvSpPr>
          <p:nvPr>
            <p:ph type="sldNum" sz="quarter" idx="14"/>
          </p:nvPr>
        </p:nvSpPr>
        <p:spPr/>
        <p:txBody>
          <a:bodyPr/>
          <a:lstStyle>
            <a:lvl1pPr>
              <a:defRPr/>
            </a:lvl1pPr>
          </a:lstStyle>
          <a:p>
            <a:pPr>
              <a:defRPr/>
            </a:pPr>
            <a:fld id="{0B7DF818-D775-4B21-A661-C3C75A730ED1}" type="slidenum">
              <a:rPr lang="en-US" altLang="en-US"/>
              <a:pPr>
                <a:defRPr/>
              </a:pPr>
              <a:t>‹#›</a:t>
            </a:fld>
            <a:endParaRPr lang="en-US" altLang="en-US" dirty="0"/>
          </a:p>
        </p:txBody>
      </p:sp>
      <p:sp>
        <p:nvSpPr>
          <p:cNvPr id="9" name="Espace réservé du pied de page 3">
            <a:extLst>
              <a:ext uri="{FF2B5EF4-FFF2-40B4-BE49-F238E27FC236}">
                <a16:creationId xmlns:a16="http://schemas.microsoft.com/office/drawing/2014/main" id="{DEAE59C3-7623-4825-B005-29EA7EE9C519}"/>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34430228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8728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75727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3194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523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0167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dirty="0">
                <a:solidFill>
                  <a:schemeClr val="bg1"/>
                </a:solidFill>
              </a:rPr>
              <a:t> </a:t>
            </a:r>
            <a:r>
              <a:rPr lang="en-AU" sz="15333" dirty="0">
                <a:solidFill>
                  <a:schemeClr val="bg1"/>
                </a:solidFill>
              </a:rPr>
              <a:t>“”</a:t>
            </a:r>
            <a:endParaRPr lang="en-AU"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75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18352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41891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784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a:p>
        </p:txBody>
      </p:sp>
    </p:spTree>
    <p:extLst>
      <p:ext uri="{BB962C8B-B14F-4D97-AF65-F5344CB8AC3E}">
        <p14:creationId xmlns:p14="http://schemas.microsoft.com/office/powerpoint/2010/main" val="271705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6" name="Espace réservé du texte 5"/>
          <p:cNvSpPr>
            <a:spLocks noGrp="1"/>
          </p:cNvSpPr>
          <p:nvPr>
            <p:ph type="body" sz="quarter" idx="13"/>
          </p:nvPr>
        </p:nvSpPr>
        <p:spPr>
          <a:xfrm>
            <a:off x="4463818" y="954155"/>
            <a:ext cx="7131281" cy="5191200"/>
          </a:xfrm>
          <a:noFill/>
          <a:ln>
            <a:noFill/>
          </a:ln>
          <a:effectLst/>
        </p:spPr>
        <p:txBody>
          <a:bodyPr anchor="ct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lstStyle>
            <a:lvl1pPr marL="0" indent="0" algn="r">
              <a:buNone/>
              <a:defRPr/>
            </a:lvl1pPr>
          </a:lstStyle>
          <a:p>
            <a:pPr lvl="0"/>
            <a:r>
              <a:rPr lang="en-US" noProof="0"/>
              <a:t>Click to edit Master text styles</a:t>
            </a:r>
          </a:p>
        </p:txBody>
      </p:sp>
      <p:sp>
        <p:nvSpPr>
          <p:cNvPr id="7" name="Espace réservé du numéro de diapositive 1">
            <a:extLst>
              <a:ext uri="{FF2B5EF4-FFF2-40B4-BE49-F238E27FC236}">
                <a16:creationId xmlns:a16="http://schemas.microsoft.com/office/drawing/2014/main" id="{A0717961-E8CA-4F8D-AE64-EEA77CE6C8DB}"/>
              </a:ext>
            </a:extLst>
          </p:cNvPr>
          <p:cNvSpPr>
            <a:spLocks noGrp="1"/>
          </p:cNvSpPr>
          <p:nvPr>
            <p:ph type="sldNum" sz="quarter" idx="15"/>
          </p:nvPr>
        </p:nvSpPr>
        <p:spPr>
          <a:ln/>
        </p:spPr>
        <p:txBody>
          <a:bodyPr/>
          <a:lstStyle>
            <a:lvl1pPr>
              <a:defRPr/>
            </a:lvl1pPr>
          </a:lstStyle>
          <a:p>
            <a:pPr>
              <a:defRPr/>
            </a:pPr>
            <a:fld id="{0BEE96B5-B367-446D-B875-0844E261CEEA}" type="slidenum">
              <a:rPr lang="en-US" altLang="en-US"/>
              <a:pPr>
                <a:defRPr/>
              </a:pPr>
              <a:t>‹#›</a:t>
            </a:fld>
            <a:endParaRPr lang="en-US" altLang="en-US" dirty="0"/>
          </a:p>
        </p:txBody>
      </p:sp>
      <p:sp>
        <p:nvSpPr>
          <p:cNvPr id="8" name="Espace réservé du pied de page 2">
            <a:extLst>
              <a:ext uri="{FF2B5EF4-FFF2-40B4-BE49-F238E27FC236}">
                <a16:creationId xmlns:a16="http://schemas.microsoft.com/office/drawing/2014/main" id="{1DADA457-2D9C-48A7-A4C2-F6552ACA13EC}"/>
              </a:ext>
            </a:extLst>
          </p:cNvPr>
          <p:cNvSpPr>
            <a:spLocks noGrp="1"/>
          </p:cNvSpPr>
          <p:nvPr>
            <p:ph type="ftr" sz="quarter" idx="16"/>
          </p:nvPr>
        </p:nvSpPr>
        <p:spPr>
          <a:ln/>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32571483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16117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Fiscal 2015 Annual Results - November 19, 2015</a:t>
            </a:r>
            <a:endParaRPr lang="fr-FR" dirty="0">
              <a:solidFill>
                <a:srgbClr val="000000"/>
              </a:solidFill>
            </a:endParaRPr>
          </a:p>
        </p:txBody>
      </p:sp>
    </p:spTree>
    <p:extLst>
      <p:ext uri="{BB962C8B-B14F-4D97-AF65-F5344CB8AC3E}">
        <p14:creationId xmlns:p14="http://schemas.microsoft.com/office/powerpoint/2010/main" val="8793462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r>
              <a:rPr lang="en-US"/>
              <a:t>July 2021 Unit Controller Call</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5D195A9-3DF1-4705-956F-EEF4AB454311}" type="datetime1">
              <a:rPr lang="en-US" smtClean="0"/>
              <a:t>7/25/2023</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4335877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a:lnSpc>
                <a:spcPct val="90000"/>
              </a:lnSpc>
              <a:buClr>
                <a:schemeClr val="accent3"/>
              </a:buClr>
              <a:buSzPct val="120000"/>
              <a:tabLst>
                <a:tab pos="811986" algn="l"/>
                <a:tab pos="1212026" algn="l"/>
                <a:tab pos="1612066" algn="l"/>
                <a:tab pos="6057749" algn="r"/>
              </a:tabLst>
            </a:pPr>
            <a:fld id="{B0A9F6E7-FE5B-4861-9484-6E92718E32B1}" type="slidenum">
              <a:rPr lang="en-US" smtClean="0"/>
              <a:pPr>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a:lnSpc>
                <a:spcPct val="90000"/>
              </a:lnSpc>
              <a:buClr>
                <a:schemeClr val="accent3"/>
              </a:buClr>
              <a:buSzPct val="120000"/>
              <a:tabLst>
                <a:tab pos="811986" algn="l"/>
                <a:tab pos="1212026" algn="l"/>
                <a:tab pos="1612066" algn="l"/>
                <a:tab pos="6057749" algn="r"/>
              </a:tabLst>
            </a:pPr>
            <a:r>
              <a:rPr lang="en-US"/>
              <a:t>July 2021 Unit Controller Call</a:t>
            </a:r>
            <a:endParaRPr lang="en-US" dirty="0"/>
          </a:p>
        </p:txBody>
      </p:sp>
    </p:spTree>
    <p:extLst>
      <p:ext uri="{BB962C8B-B14F-4D97-AF65-F5344CB8AC3E}">
        <p14:creationId xmlns:p14="http://schemas.microsoft.com/office/powerpoint/2010/main" val="1909726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Unit Controller Call Series © Sodexo July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838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July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258799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July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4487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dirty="0"/>
              <a:t>Unit Controller Call Series © Sodexo July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1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dirty="0"/>
              <a:t>Unit Controller Call Series © Sodexo July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57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125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5" name="Espace réservé du numéro de diapositive 1">
            <a:extLst>
              <a:ext uri="{FF2B5EF4-FFF2-40B4-BE49-F238E27FC236}">
                <a16:creationId xmlns:a16="http://schemas.microsoft.com/office/drawing/2014/main" id="{D3B1FACF-6FFA-40D6-8E86-BBB4DB5F26F4}"/>
              </a:ext>
            </a:extLst>
          </p:cNvPr>
          <p:cNvSpPr>
            <a:spLocks noGrp="1"/>
          </p:cNvSpPr>
          <p:nvPr>
            <p:ph type="sldNum" sz="quarter" idx="15"/>
          </p:nvPr>
        </p:nvSpPr>
        <p:spPr>
          <a:ln/>
        </p:spPr>
        <p:txBody>
          <a:bodyPr/>
          <a:lstStyle>
            <a:lvl1pPr>
              <a:defRPr/>
            </a:lvl1pPr>
          </a:lstStyle>
          <a:p>
            <a:pPr>
              <a:defRPr/>
            </a:pPr>
            <a:fld id="{225F8CB3-BB65-4D22-946D-541EBDBEB6CA}" type="slidenum">
              <a:rPr lang="en-US" altLang="en-US"/>
              <a:pPr>
                <a:defRPr/>
              </a:pPr>
              <a:t>‹#›</a:t>
            </a:fld>
            <a:endParaRPr lang="en-US" altLang="en-US" dirty="0"/>
          </a:p>
        </p:txBody>
      </p:sp>
      <p:sp>
        <p:nvSpPr>
          <p:cNvPr id="6" name="Espace réservé du pied de page 2">
            <a:extLst>
              <a:ext uri="{FF2B5EF4-FFF2-40B4-BE49-F238E27FC236}">
                <a16:creationId xmlns:a16="http://schemas.microsoft.com/office/drawing/2014/main" id="{66E7BD04-F461-429A-83F4-ED51A01FCBCA}"/>
              </a:ext>
            </a:extLst>
          </p:cNvPr>
          <p:cNvSpPr>
            <a:spLocks noGrp="1"/>
          </p:cNvSpPr>
          <p:nvPr>
            <p:ph type="ftr" sz="quarter" idx="16"/>
          </p:nvPr>
        </p:nvSpPr>
        <p:spPr>
          <a:ln/>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21281297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206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362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4410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9042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8843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887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0640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619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9063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6585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numéro de diapositive 1">
            <a:extLst>
              <a:ext uri="{FF2B5EF4-FFF2-40B4-BE49-F238E27FC236}">
                <a16:creationId xmlns:a16="http://schemas.microsoft.com/office/drawing/2014/main" id="{F19AA691-CD62-4446-9DC1-DD5B90879962}"/>
              </a:ext>
            </a:extLst>
          </p:cNvPr>
          <p:cNvSpPr>
            <a:spLocks noGrp="1"/>
          </p:cNvSpPr>
          <p:nvPr>
            <p:ph type="sldNum" sz="quarter" idx="14"/>
          </p:nvPr>
        </p:nvSpPr>
        <p:spPr>
          <a:ln/>
        </p:spPr>
        <p:txBody>
          <a:bodyPr/>
          <a:lstStyle>
            <a:lvl1pPr>
              <a:defRPr/>
            </a:lvl1pPr>
          </a:lstStyle>
          <a:p>
            <a:pPr>
              <a:defRPr/>
            </a:pPr>
            <a:fld id="{EF56D1B8-C555-4319-B644-32EA105FF65C}" type="slidenum">
              <a:rPr lang="en-US" altLang="en-US"/>
              <a:pPr>
                <a:defRPr/>
              </a:pPr>
              <a:t>‹#›</a:t>
            </a:fld>
            <a:endParaRPr lang="en-US" altLang="en-US" dirty="0"/>
          </a:p>
        </p:txBody>
      </p:sp>
      <p:sp>
        <p:nvSpPr>
          <p:cNvPr id="6" name="Espace réservé du pied de page 2">
            <a:extLst>
              <a:ext uri="{FF2B5EF4-FFF2-40B4-BE49-F238E27FC236}">
                <a16:creationId xmlns:a16="http://schemas.microsoft.com/office/drawing/2014/main" id="{D4EB1558-F53A-45D5-8B4A-C8CBFA6F57E0}"/>
              </a:ext>
            </a:extLst>
          </p:cNvPr>
          <p:cNvSpPr>
            <a:spLocks noGrp="1"/>
          </p:cNvSpPr>
          <p:nvPr>
            <p:ph type="ftr" sz="quarter" idx="15"/>
          </p:nvPr>
        </p:nvSpPr>
        <p:spPr>
          <a:ln/>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3400768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3136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669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485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051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28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992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972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6758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July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3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7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6" name="ZoneTexte 9">
            <a:extLst>
              <a:ext uri="{FF2B5EF4-FFF2-40B4-BE49-F238E27FC236}">
                <a16:creationId xmlns:a16="http://schemas.microsoft.com/office/drawing/2014/main" id="{0154FE87-4168-4956-803A-16F867B40033}"/>
              </a:ext>
            </a:extLst>
          </p:cNvPr>
          <p:cNvSpPr txBox="1">
            <a:spLocks noChangeArrowheads="1"/>
          </p:cNvSpPr>
          <p:nvPr/>
        </p:nvSpPr>
        <p:spPr bwMode="auto">
          <a:xfrm>
            <a:off x="12285663" y="333375"/>
            <a:ext cx="1487487" cy="2770188"/>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b="1" dirty="0"/>
              <a:t>TO</a:t>
            </a:r>
          </a:p>
          <a:p>
            <a:pP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eaLnBrk="1" hangingPunct="1">
              <a:defRPr/>
            </a:pPr>
            <a:endParaRPr lang="en-US" altLang="en-US" sz="1200" b="1" dirty="0"/>
          </a:p>
          <a:p>
            <a:pPr eaLnBrk="1" hangingPunct="1">
              <a:defRPr/>
            </a:pPr>
            <a:r>
              <a:rPr lang="en-US" altLang="en-US" sz="1200" dirty="0"/>
              <a:t>then click on the photo icon.</a:t>
            </a:r>
          </a:p>
          <a:p>
            <a:pPr eaLnBrk="1" hangingPunct="1">
              <a:defRPr/>
            </a:pPr>
            <a:endParaRPr lang="en-US" altLang="en-US" sz="1200" dirty="0"/>
          </a:p>
          <a:p>
            <a:pPr eaLnBrk="1" hangingPunct="1">
              <a:defRPr/>
            </a:pPr>
            <a:r>
              <a:rPr lang="en-US" altLang="en-US" sz="1200" dirty="0"/>
              <a:t>Select your photo and insert</a:t>
            </a:r>
          </a:p>
          <a:p>
            <a:pPr eaLnBrk="1" hangingPunct="1">
              <a:defRPr/>
            </a:pPr>
            <a:endParaRPr lang="en-US" altLang="en-US" sz="1200" dirty="0"/>
          </a:p>
          <a:p>
            <a:pPr eaLnBrk="1" hangingPunct="1">
              <a:defRPr/>
            </a:pPr>
            <a:r>
              <a:rPr lang="en-US" altLang="en-US" sz="1200" dirty="0"/>
              <a:t>Resize photo if needed by cropping and sliding it </a:t>
            </a:r>
          </a:p>
        </p:txBody>
      </p:sp>
      <p:sp>
        <p:nvSpPr>
          <p:cNvPr id="2" name="Titre 1"/>
          <p:cNvSpPr>
            <a:spLocks noGrp="1"/>
          </p:cNvSpPr>
          <p:nvPr>
            <p:ph type="title"/>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Click to edit Master title style</a:t>
            </a:r>
            <a:endParaRPr lang="en-US" noProof="0"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pPr lvl="0"/>
            <a:r>
              <a:rPr lang="en-US" noProof="0" dirty="0"/>
              <a:t>Click icon to add picture</a:t>
            </a:r>
            <a:endParaRPr lang="fr-FR" noProof="0"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pPr lvl="0"/>
            <a:r>
              <a:rPr lang="en-US" noProof="0" dirty="0"/>
              <a:t>Click icon to add picture</a:t>
            </a:r>
            <a:endParaRPr lang="fr-FR" noProof="0" dirty="0"/>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7" name="Espace réservé du numéro de diapositive 2">
            <a:extLst>
              <a:ext uri="{FF2B5EF4-FFF2-40B4-BE49-F238E27FC236}">
                <a16:creationId xmlns:a16="http://schemas.microsoft.com/office/drawing/2014/main" id="{113CB311-0EFF-43BA-8EE5-FD4CF782DC05}"/>
              </a:ext>
            </a:extLst>
          </p:cNvPr>
          <p:cNvSpPr>
            <a:spLocks noGrp="1"/>
          </p:cNvSpPr>
          <p:nvPr>
            <p:ph type="sldNum" sz="quarter" idx="14"/>
          </p:nvPr>
        </p:nvSpPr>
        <p:spPr/>
        <p:txBody>
          <a:bodyPr/>
          <a:lstStyle>
            <a:lvl1pPr>
              <a:defRPr/>
            </a:lvl1pPr>
          </a:lstStyle>
          <a:p>
            <a:pPr>
              <a:defRPr/>
            </a:pPr>
            <a:fld id="{9EB37621-8F6C-40A1-BB95-BC3BA43BB00B}" type="slidenum">
              <a:rPr lang="en-US" altLang="en-US"/>
              <a:pPr>
                <a:defRPr/>
              </a:pPr>
              <a:t>‹#›</a:t>
            </a:fld>
            <a:endParaRPr lang="en-US" altLang="en-US" dirty="0"/>
          </a:p>
        </p:txBody>
      </p:sp>
      <p:sp>
        <p:nvSpPr>
          <p:cNvPr id="10" name="Espace réservé du pied de page 3">
            <a:extLst>
              <a:ext uri="{FF2B5EF4-FFF2-40B4-BE49-F238E27FC236}">
                <a16:creationId xmlns:a16="http://schemas.microsoft.com/office/drawing/2014/main" id="{19FA40F5-6FD8-460D-8376-D12E7C18A1BE}"/>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61882315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214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29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41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6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851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dirty="0"/>
              <a:t>Unit Controller Call Series © Sodexo July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444536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EE140C-979E-4050-8729-D1C7E91A7634}"/>
              </a:ext>
            </a:extLst>
          </p:cNvPr>
          <p:cNvSpPr>
            <a:spLocks noChangeArrowheads="1"/>
          </p:cNvSpPr>
          <p:nvPr/>
        </p:nvSpPr>
        <p:spPr bwMode="gray">
          <a:xfrm>
            <a:off x="601663" y="1268413"/>
            <a:ext cx="10993437" cy="4891087"/>
          </a:xfrm>
          <a:prstGeom prst="rect">
            <a:avLst/>
          </a:prstGeom>
          <a:solidFill>
            <a:schemeClr val="bg2"/>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en-US" dirty="0"/>
          </a:p>
        </p:txBody>
      </p:sp>
      <p:sp>
        <p:nvSpPr>
          <p:cNvPr id="6" name="ZoneTexte 9">
            <a:extLst>
              <a:ext uri="{FF2B5EF4-FFF2-40B4-BE49-F238E27FC236}">
                <a16:creationId xmlns:a16="http://schemas.microsoft.com/office/drawing/2014/main" id="{A87890BB-ABB4-4D97-8F57-BEC88FB21ACF}"/>
              </a:ext>
            </a:extLst>
          </p:cNvPr>
          <p:cNvSpPr txBox="1">
            <a:spLocks noChangeArrowheads="1"/>
          </p:cNvSpPr>
          <p:nvPr/>
        </p:nvSpPr>
        <p:spPr bwMode="auto">
          <a:xfrm>
            <a:off x="12285663" y="333375"/>
            <a:ext cx="1487487" cy="31400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b="1" dirty="0"/>
              <a:t>TO</a:t>
            </a:r>
          </a:p>
          <a:p>
            <a:pP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eaLnBrk="1" hangingPunct="1">
              <a:defRPr/>
            </a:pPr>
            <a:endParaRPr lang="en-US" altLang="en-US" sz="1200" b="1" dirty="0"/>
          </a:p>
          <a:p>
            <a:pPr eaLnBrk="1" hangingPunct="1">
              <a:defRPr/>
            </a:pPr>
            <a:r>
              <a:rPr lang="en-US" altLang="en-US" sz="1200" dirty="0"/>
              <a:t>then click on the photo icon.</a:t>
            </a:r>
          </a:p>
          <a:p>
            <a:pPr eaLnBrk="1" hangingPunct="1">
              <a:defRPr/>
            </a:pPr>
            <a:endParaRPr lang="en-US" altLang="en-US" sz="1200" dirty="0"/>
          </a:p>
          <a:p>
            <a:pPr eaLnBrk="1" hangingPunct="1">
              <a:defRPr/>
            </a:pPr>
            <a:r>
              <a:rPr lang="en-US" altLang="en-US" sz="1200" dirty="0"/>
              <a:t>Select your photo and insert</a:t>
            </a:r>
          </a:p>
          <a:p>
            <a:pPr eaLnBrk="1" hangingPunct="1">
              <a:defRPr/>
            </a:pPr>
            <a:endParaRPr lang="en-US" altLang="en-US" sz="1200" dirty="0"/>
          </a:p>
          <a:p>
            <a:pPr eaLnBrk="1" hangingPunct="1">
              <a:defRPr/>
            </a:pPr>
            <a:r>
              <a:rPr lang="en-US" altLang="en-US" sz="1200" dirty="0"/>
              <a:t>Resize photo if needed by cropping and sliding it </a:t>
            </a:r>
          </a:p>
          <a:p>
            <a:pPr eaLnBrk="1" hangingPunct="1">
              <a:defRPr/>
            </a:pPr>
            <a:endParaRPr lang="fr-FR" altLang="en-US" sz="1200" dirty="0"/>
          </a:p>
          <a:p>
            <a:pPr eaLnBrk="1" hangingPunct="1">
              <a:defRPr/>
            </a:pPr>
            <a:endParaRPr lang="fr-FR" altLang="en-US" sz="1200" dirty="0"/>
          </a:p>
        </p:txBody>
      </p:sp>
      <p:sp>
        <p:nvSpPr>
          <p:cNvPr id="2" name="Titre 1"/>
          <p:cNvSpPr>
            <a:spLocks noGrp="1"/>
          </p:cNvSpPr>
          <p:nvPr>
            <p:ph type="title"/>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Click to edit Master title style</a:t>
            </a:r>
            <a:endParaRPr lang="en-US" noProof="0"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pPr lvl="0"/>
            <a:r>
              <a:rPr lang="en-US" noProof="0" dirty="0"/>
              <a:t>Click icon to add picture</a:t>
            </a:r>
            <a:endParaRPr lang="fr-FR" noProof="0"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pPr lvl="0"/>
            <a:r>
              <a:rPr lang="en-US" noProof="0" dirty="0"/>
              <a:t>Click icon to add picture</a:t>
            </a:r>
            <a:endParaRPr lang="fr-FR" noProof="0" dirty="0"/>
          </a:p>
        </p:txBody>
      </p:sp>
      <p:sp>
        <p:nvSpPr>
          <p:cNvPr id="7" name="Espace réservé du numéro de diapositive 2">
            <a:extLst>
              <a:ext uri="{FF2B5EF4-FFF2-40B4-BE49-F238E27FC236}">
                <a16:creationId xmlns:a16="http://schemas.microsoft.com/office/drawing/2014/main" id="{0B4DB858-677A-4C74-8F4F-D06A7C6C1F1A}"/>
              </a:ext>
            </a:extLst>
          </p:cNvPr>
          <p:cNvSpPr>
            <a:spLocks noGrp="1"/>
          </p:cNvSpPr>
          <p:nvPr>
            <p:ph type="sldNum" sz="quarter" idx="13"/>
          </p:nvPr>
        </p:nvSpPr>
        <p:spPr/>
        <p:txBody>
          <a:bodyPr/>
          <a:lstStyle>
            <a:lvl1pPr>
              <a:defRPr/>
            </a:lvl1pPr>
          </a:lstStyle>
          <a:p>
            <a:pPr>
              <a:defRPr/>
            </a:pPr>
            <a:fld id="{E419A717-C5AE-462F-A73B-946C581BDC3A}" type="slidenum">
              <a:rPr lang="en-US" altLang="en-US"/>
              <a:pPr>
                <a:defRPr/>
              </a:pPr>
              <a:t>‹#›</a:t>
            </a:fld>
            <a:endParaRPr lang="en-US" altLang="en-US" dirty="0"/>
          </a:p>
        </p:txBody>
      </p:sp>
      <p:sp>
        <p:nvSpPr>
          <p:cNvPr id="10" name="Espace réservé du pied de page 4">
            <a:extLst>
              <a:ext uri="{FF2B5EF4-FFF2-40B4-BE49-F238E27FC236}">
                <a16:creationId xmlns:a16="http://schemas.microsoft.com/office/drawing/2014/main" id="{38EE5941-EDC2-46DA-B7BC-13F83E34BCAD}"/>
              </a:ext>
            </a:extLst>
          </p:cNvPr>
          <p:cNvSpPr>
            <a:spLocks noGrp="1"/>
          </p:cNvSpPr>
          <p:nvPr>
            <p:ph type="ftr" sz="quarter" idx="14"/>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21843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Cartouche">
            <a:extLst>
              <a:ext uri="{FF2B5EF4-FFF2-40B4-BE49-F238E27FC236}">
                <a16:creationId xmlns:a16="http://schemas.microsoft.com/office/drawing/2014/main" id="{B1D2FDFC-933B-4EDB-A4A1-F32E0EDBC3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988" y="1547813"/>
            <a:ext cx="845661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3">
            <a:extLst>
              <a:ext uri="{FF2B5EF4-FFF2-40B4-BE49-F238E27FC236}">
                <a16:creationId xmlns:a16="http://schemas.microsoft.com/office/drawing/2014/main" id="{C7A40326-27AA-43FD-96C8-B24A9E97D8A1}"/>
              </a:ext>
            </a:extLst>
          </p:cNvPr>
          <p:cNvSpPr>
            <a:spLocks/>
          </p:cNvSpPr>
          <p:nvPr userDrawn="1"/>
        </p:nvSpPr>
        <p:spPr bwMode="auto">
          <a:xfrm>
            <a:off x="820738" y="1644650"/>
            <a:ext cx="7861300" cy="3560763"/>
          </a:xfrm>
          <a:custGeom>
            <a:avLst/>
            <a:gdLst>
              <a:gd name="T0" fmla="*/ 2147483646 w 5282"/>
              <a:gd name="T1" fmla="*/ 2147483646 h 3192"/>
              <a:gd name="T2" fmla="*/ 2147483646 w 5282"/>
              <a:gd name="T3" fmla="*/ 2147483646 h 3192"/>
              <a:gd name="T4" fmla="*/ 0 w 5282"/>
              <a:gd name="T5" fmla="*/ 2147483646 h 3192"/>
              <a:gd name="T6" fmla="*/ 2147483646 w 5282"/>
              <a:gd name="T7" fmla="*/ 0 h 3192"/>
              <a:gd name="T8" fmla="*/ 2147483646 w 5282"/>
              <a:gd name="T9" fmla="*/ 2147483646 h 3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2" h="3192">
                <a:moveTo>
                  <a:pt x="5282" y="2203"/>
                </a:moveTo>
                <a:lnTo>
                  <a:pt x="450" y="3192"/>
                </a:lnTo>
                <a:lnTo>
                  <a:pt x="0" y="988"/>
                </a:lnTo>
                <a:lnTo>
                  <a:pt x="4832" y="0"/>
                </a:lnTo>
                <a:lnTo>
                  <a:pt x="5282" y="2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 name="Group 4">
            <a:extLst>
              <a:ext uri="{FF2B5EF4-FFF2-40B4-BE49-F238E27FC236}">
                <a16:creationId xmlns:a16="http://schemas.microsoft.com/office/drawing/2014/main" id="{3286C7CB-CF89-4C6C-9CCE-DE88EA76D54E}"/>
              </a:ext>
            </a:extLst>
          </p:cNvPr>
          <p:cNvGrpSpPr>
            <a:grpSpLocks/>
          </p:cNvGrpSpPr>
          <p:nvPr userDrawn="1"/>
        </p:nvGrpSpPr>
        <p:grpSpPr bwMode="auto">
          <a:xfrm>
            <a:off x="0" y="-6350"/>
            <a:ext cx="1779588" cy="6864350"/>
            <a:chOff x="0" y="-4"/>
            <a:chExt cx="841" cy="4324"/>
          </a:xfrm>
        </p:grpSpPr>
        <p:grpSp>
          <p:nvGrpSpPr>
            <p:cNvPr id="7" name="Group 5">
              <a:extLst>
                <a:ext uri="{FF2B5EF4-FFF2-40B4-BE49-F238E27FC236}">
                  <a16:creationId xmlns:a16="http://schemas.microsoft.com/office/drawing/2014/main" id="{AEA1F8FA-8C78-4FAA-970F-C765F23AAEFE}"/>
                </a:ext>
              </a:extLst>
            </p:cNvPr>
            <p:cNvGrpSpPr>
              <a:grpSpLocks/>
            </p:cNvGrpSpPr>
            <p:nvPr userDrawn="1"/>
          </p:nvGrpSpPr>
          <p:grpSpPr bwMode="auto">
            <a:xfrm>
              <a:off x="136" y="0"/>
              <a:ext cx="705" cy="4320"/>
              <a:chOff x="136" y="0"/>
              <a:chExt cx="705" cy="4320"/>
            </a:xfrm>
          </p:grpSpPr>
          <p:pic>
            <p:nvPicPr>
              <p:cNvPr id="14" name="Picture 6" descr="RubanOmbre3">
                <a:extLst>
                  <a:ext uri="{FF2B5EF4-FFF2-40B4-BE49-F238E27FC236}">
                    <a16:creationId xmlns:a16="http://schemas.microsoft.com/office/drawing/2014/main" id="{B5098140-4E60-4426-8F7A-0A2A719D89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4711"/>
              <a:stretch>
                <a:fillRect/>
              </a:stretch>
            </p:blipFill>
            <p:spPr bwMode="auto">
              <a:xfrm>
                <a:off x="288" y="0"/>
                <a:ext cx="55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7">
                <a:extLst>
                  <a:ext uri="{FF2B5EF4-FFF2-40B4-BE49-F238E27FC236}">
                    <a16:creationId xmlns:a16="http://schemas.microsoft.com/office/drawing/2014/main" id="{97FB08DA-5392-4AF3-B4A5-F92FE1418159}"/>
                  </a:ext>
                </a:extLst>
              </p:cNvPr>
              <p:cNvSpPr>
                <a:spLocks/>
              </p:cNvSpPr>
              <p:nvPr userDrawn="1"/>
            </p:nvSpPr>
            <p:spPr bwMode="auto">
              <a:xfrm>
                <a:off x="136" y="0"/>
                <a:ext cx="607" cy="4320"/>
              </a:xfrm>
              <a:custGeom>
                <a:avLst/>
                <a:gdLst>
                  <a:gd name="T0" fmla="*/ 1 w 864"/>
                  <a:gd name="T1" fmla="*/ 1 h 6148"/>
                  <a:gd name="T2" fmla="*/ 1 w 864"/>
                  <a:gd name="T3" fmla="*/ 1 h 6148"/>
                  <a:gd name="T4" fmla="*/ 0 w 864"/>
                  <a:gd name="T5" fmla="*/ 0 h 6148"/>
                  <a:gd name="T6" fmla="*/ 1 w 864"/>
                  <a:gd name="T7" fmla="*/ 0 h 6148"/>
                  <a:gd name="T8" fmla="*/ 1 w 864"/>
                  <a:gd name="T9" fmla="*/ 1 h 6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6148">
                    <a:moveTo>
                      <a:pt x="864" y="6148"/>
                    </a:moveTo>
                    <a:lnTo>
                      <a:pt x="604" y="6148"/>
                    </a:lnTo>
                    <a:lnTo>
                      <a:pt x="0" y="0"/>
                    </a:lnTo>
                    <a:lnTo>
                      <a:pt x="260" y="0"/>
                    </a:lnTo>
                    <a:lnTo>
                      <a:pt x="864" y="614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8" name="Group 8">
              <a:extLst>
                <a:ext uri="{FF2B5EF4-FFF2-40B4-BE49-F238E27FC236}">
                  <a16:creationId xmlns:a16="http://schemas.microsoft.com/office/drawing/2014/main" id="{F7216163-8F6B-4180-835A-59043DA15299}"/>
                </a:ext>
              </a:extLst>
            </p:cNvPr>
            <p:cNvGrpSpPr>
              <a:grpSpLocks/>
            </p:cNvGrpSpPr>
            <p:nvPr userDrawn="1"/>
          </p:nvGrpSpPr>
          <p:grpSpPr bwMode="auto">
            <a:xfrm>
              <a:off x="314" y="0"/>
              <a:ext cx="393" cy="4320"/>
              <a:chOff x="314" y="0"/>
              <a:chExt cx="393" cy="4320"/>
            </a:xfrm>
          </p:grpSpPr>
          <p:pic>
            <p:nvPicPr>
              <p:cNvPr id="12" name="Picture 9" descr="RubanOmbre2">
                <a:extLst>
                  <a:ext uri="{FF2B5EF4-FFF2-40B4-BE49-F238E27FC236}">
                    <a16:creationId xmlns:a16="http://schemas.microsoft.com/office/drawing/2014/main" id="{3935F061-D248-42EC-A864-CB8799A170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51773" r="16431"/>
              <a:stretch>
                <a:fillRect/>
              </a:stretch>
            </p:blipFill>
            <p:spPr bwMode="auto">
              <a:xfrm>
                <a:off x="438" y="0"/>
                <a:ext cx="26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0">
                <a:extLst>
                  <a:ext uri="{FF2B5EF4-FFF2-40B4-BE49-F238E27FC236}">
                    <a16:creationId xmlns:a16="http://schemas.microsoft.com/office/drawing/2014/main" id="{5140E77F-EAE0-4E45-A2B4-C6805920F626}"/>
                  </a:ext>
                </a:extLst>
              </p:cNvPr>
              <p:cNvSpPr>
                <a:spLocks/>
              </p:cNvSpPr>
              <p:nvPr userDrawn="1"/>
            </p:nvSpPr>
            <p:spPr bwMode="auto">
              <a:xfrm>
                <a:off x="314" y="0"/>
                <a:ext cx="285" cy="4320"/>
              </a:xfrm>
              <a:custGeom>
                <a:avLst/>
                <a:gdLst>
                  <a:gd name="T0" fmla="*/ 1 w 406"/>
                  <a:gd name="T1" fmla="*/ 1 h 6148"/>
                  <a:gd name="T2" fmla="*/ 0 w 406"/>
                  <a:gd name="T3" fmla="*/ 1 h 6148"/>
                  <a:gd name="T4" fmla="*/ 1 w 406"/>
                  <a:gd name="T5" fmla="*/ 0 h 6148"/>
                  <a:gd name="T6" fmla="*/ 1 w 406"/>
                  <a:gd name="T7" fmla="*/ 0 h 6148"/>
                  <a:gd name="T8" fmla="*/ 1 w 406"/>
                  <a:gd name="T9" fmla="*/ 1 h 6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6" h="6148">
                    <a:moveTo>
                      <a:pt x="258" y="6148"/>
                    </a:moveTo>
                    <a:lnTo>
                      <a:pt x="0" y="6148"/>
                    </a:lnTo>
                    <a:lnTo>
                      <a:pt x="148" y="0"/>
                    </a:lnTo>
                    <a:lnTo>
                      <a:pt x="406" y="0"/>
                    </a:lnTo>
                    <a:lnTo>
                      <a:pt x="258" y="614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9" name="Group 11">
              <a:extLst>
                <a:ext uri="{FF2B5EF4-FFF2-40B4-BE49-F238E27FC236}">
                  <a16:creationId xmlns:a16="http://schemas.microsoft.com/office/drawing/2014/main" id="{5B056240-5528-4346-87DC-3AB29EB3D7DD}"/>
                </a:ext>
              </a:extLst>
            </p:cNvPr>
            <p:cNvGrpSpPr>
              <a:grpSpLocks/>
            </p:cNvGrpSpPr>
            <p:nvPr userDrawn="1"/>
          </p:nvGrpSpPr>
          <p:grpSpPr bwMode="auto">
            <a:xfrm>
              <a:off x="0" y="-4"/>
              <a:ext cx="379" cy="4324"/>
              <a:chOff x="0" y="-4"/>
              <a:chExt cx="379" cy="4324"/>
            </a:xfrm>
          </p:grpSpPr>
          <p:pic>
            <p:nvPicPr>
              <p:cNvPr id="10" name="Picture 12" descr="RubanOmbre1">
                <a:extLst>
                  <a:ext uri="{FF2B5EF4-FFF2-40B4-BE49-F238E27FC236}">
                    <a16:creationId xmlns:a16="http://schemas.microsoft.com/office/drawing/2014/main" id="{C38040B7-4B2A-4952-BAB7-10323C91CD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5602" r="55202"/>
              <a:stretch>
                <a:fillRect/>
              </a:stretch>
            </p:blipFill>
            <p:spPr bwMode="auto">
              <a:xfrm>
                <a:off x="132" y="0"/>
                <a:ext cx="24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3">
                <a:extLst>
                  <a:ext uri="{FF2B5EF4-FFF2-40B4-BE49-F238E27FC236}">
                    <a16:creationId xmlns:a16="http://schemas.microsoft.com/office/drawing/2014/main" id="{66E13257-46E0-449C-A04F-40620405F228}"/>
                  </a:ext>
                </a:extLst>
              </p:cNvPr>
              <p:cNvSpPr>
                <a:spLocks/>
              </p:cNvSpPr>
              <p:nvPr userDrawn="1"/>
            </p:nvSpPr>
            <p:spPr bwMode="auto">
              <a:xfrm>
                <a:off x="0" y="-4"/>
                <a:ext cx="296" cy="4324"/>
              </a:xfrm>
              <a:custGeom>
                <a:avLst/>
                <a:gdLst>
                  <a:gd name="T0" fmla="*/ 296 w 296"/>
                  <a:gd name="T1" fmla="*/ 4324 h 4324"/>
                  <a:gd name="T2" fmla="*/ 109 w 296"/>
                  <a:gd name="T3" fmla="*/ 4324 h 4324"/>
                  <a:gd name="T4" fmla="*/ 4 w 296"/>
                  <a:gd name="T5" fmla="*/ 1109 h 4324"/>
                  <a:gd name="T6" fmla="*/ 0 w 296"/>
                  <a:gd name="T7" fmla="*/ 4 h 4324"/>
                  <a:gd name="T8" fmla="*/ 154 w 296"/>
                  <a:gd name="T9" fmla="*/ 0 h 4324"/>
                  <a:gd name="T10" fmla="*/ 296 w 296"/>
                  <a:gd name="T11" fmla="*/ 4324 h 4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4324">
                    <a:moveTo>
                      <a:pt x="296" y="4324"/>
                    </a:moveTo>
                    <a:lnTo>
                      <a:pt x="109" y="4324"/>
                    </a:lnTo>
                    <a:lnTo>
                      <a:pt x="4" y="1109"/>
                    </a:lnTo>
                    <a:lnTo>
                      <a:pt x="0" y="4"/>
                    </a:lnTo>
                    <a:lnTo>
                      <a:pt x="154" y="0"/>
                    </a:lnTo>
                    <a:lnTo>
                      <a:pt x="296" y="43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pic>
        <p:nvPicPr>
          <p:cNvPr id="16" name="Picture 17" descr="SHGR_LOGO_Wht">
            <a:extLst>
              <a:ext uri="{FF2B5EF4-FFF2-40B4-BE49-F238E27FC236}">
                <a16:creationId xmlns:a16="http://schemas.microsoft.com/office/drawing/2014/main" id="{F86BAB9F-2787-48C9-9D4A-3FD79C395D1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36263" y="6069013"/>
            <a:ext cx="8032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sdx_quality_right_white">
            <a:extLst>
              <a:ext uri="{FF2B5EF4-FFF2-40B4-BE49-F238E27FC236}">
                <a16:creationId xmlns:a16="http://schemas.microsoft.com/office/drawing/2014/main" id="{7F75D66E-0D6C-413F-AEEE-B905BF12032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31200" y="228600"/>
            <a:ext cx="3657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9" name="Rectangle 15"/>
          <p:cNvSpPr>
            <a:spLocks noGrp="1" noChangeArrowheads="1"/>
          </p:cNvSpPr>
          <p:nvPr>
            <p:ph type="ctrTitle"/>
          </p:nvPr>
        </p:nvSpPr>
        <p:spPr>
          <a:xfrm>
            <a:off x="1301751" y="2314575"/>
            <a:ext cx="6910916" cy="1403461"/>
          </a:xfrm>
        </p:spPr>
        <p:txBody>
          <a:bodyPr lIns="91440" tIns="91440" rIns="91440" bIns="91440"/>
          <a:lstStyle>
            <a:lvl1pPr algn="ctr">
              <a:defRPr sz="4400">
                <a:solidFill>
                  <a:schemeClr val="bg1"/>
                </a:solidFill>
              </a:defRPr>
            </a:lvl1pPr>
          </a:lstStyle>
          <a:p>
            <a:pPr lvl="0"/>
            <a:r>
              <a:rPr lang="en-US" noProof="0"/>
              <a:t>Click to edit Master title style</a:t>
            </a:r>
          </a:p>
        </p:txBody>
      </p:sp>
      <p:sp>
        <p:nvSpPr>
          <p:cNvPr id="62480" name="Rectangle 16"/>
          <p:cNvSpPr>
            <a:spLocks noGrp="1" noChangeArrowheads="1"/>
          </p:cNvSpPr>
          <p:nvPr>
            <p:ph type="subTitle" idx="1"/>
          </p:nvPr>
        </p:nvSpPr>
        <p:spPr>
          <a:xfrm>
            <a:off x="1437217" y="676276"/>
            <a:ext cx="3454400" cy="1228725"/>
          </a:xfrm>
        </p:spPr>
        <p:txBody>
          <a:bodyPr/>
          <a:lstStyle>
            <a:lvl1pPr marL="0" indent="0">
              <a:buFont typeface="Wingdings" pitchFamily="2" charset="2"/>
              <a:buNone/>
              <a:defRPr sz="1800" b="0">
                <a:solidFill>
                  <a:schemeClr val="tx1"/>
                </a:solidFill>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C9F714EB-2E10-4CCF-8884-4D5A0684A9D4}"/>
              </a:ext>
            </a:extLst>
          </p:cNvPr>
          <p:cNvSpPr>
            <a:spLocks noGrp="1" noChangeArrowheads="1"/>
          </p:cNvSpPr>
          <p:nvPr>
            <p:ph type="ftr" sz="quarter" idx="10"/>
          </p:nvPr>
        </p:nvSpPr>
        <p:spPr bwMode="auto">
          <a:xfrm>
            <a:off x="1930400" y="6443663"/>
            <a:ext cx="8331200" cy="301625"/>
          </a:xfrm>
        </p:spPr>
        <p:txBody>
          <a:bodyPr/>
          <a:lstStyle>
            <a:lvl1pPr algn="ctr" eaLnBrk="1" hangingPunct="1">
              <a:lnSpc>
                <a:spcPct val="100000"/>
              </a:lnSpc>
              <a:buClrTx/>
              <a:buSzTx/>
              <a:tabLst/>
              <a:defRPr sz="1400">
                <a:cs typeface="+mn-cs"/>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282192529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34DFDA86-E5C0-4EA9-B885-716065AFFF6A}"/>
              </a:ext>
            </a:extLst>
          </p:cNvPr>
          <p:cNvSpPr>
            <a:spLocks noGrp="1" noChangeArrowheads="1"/>
          </p:cNvSpPr>
          <p:nvPr>
            <p:ph type="sldNum" sz="quarter" idx="10"/>
          </p:nvPr>
        </p:nvSpPr>
        <p:spPr/>
        <p:txBody>
          <a:bodyPr/>
          <a:lstStyle>
            <a:lvl1pPr>
              <a:defRPr/>
            </a:lvl1pPr>
          </a:lstStyle>
          <a:p>
            <a:pPr>
              <a:defRPr/>
            </a:pPr>
            <a:fld id="{DEF6E21F-1F60-4E25-9783-C6F365317834}" type="slidenum">
              <a:rPr lang="en-US" altLang="en-US"/>
              <a:pPr>
                <a:defRPr/>
              </a:pPr>
              <a:t>‹#›</a:t>
            </a:fld>
            <a:endParaRPr lang="en-US" altLang="en-US" dirty="0"/>
          </a:p>
        </p:txBody>
      </p:sp>
    </p:spTree>
    <p:extLst>
      <p:ext uri="{BB962C8B-B14F-4D97-AF65-F5344CB8AC3E}">
        <p14:creationId xmlns:p14="http://schemas.microsoft.com/office/powerpoint/2010/main" val="1930829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760C9B49-0967-4E64-8B97-50CA40DBA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9">
            <a:extLst>
              <a:ext uri="{FF2B5EF4-FFF2-40B4-BE49-F238E27FC236}">
                <a16:creationId xmlns:a16="http://schemas.microsoft.com/office/drawing/2014/main" id="{7B89ADC2-4E12-4A15-B43E-5757A423F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1413" y="1116013"/>
            <a:ext cx="26352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1">
            <a:extLst>
              <a:ext uri="{FF2B5EF4-FFF2-40B4-BE49-F238E27FC236}">
                <a16:creationId xmlns:a16="http://schemas.microsoft.com/office/drawing/2014/main" id="{9E909C08-48BC-4AB9-A60A-B7FFF3D29A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 y="6029325"/>
            <a:ext cx="7731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DBBAE90-212A-471A-9A56-46F8B1840AF5}"/>
              </a:ext>
            </a:extLst>
          </p:cNvPr>
          <p:cNvSpPr>
            <a:spLocks noChangeArrowheads="1"/>
          </p:cNvSpPr>
          <p:nvPr/>
        </p:nvSpPr>
        <p:spPr bwMode="auto">
          <a:xfrm>
            <a:off x="0" y="6642100"/>
            <a:ext cx="12192000" cy="21590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800" dirty="0">
                <a:solidFill>
                  <a:schemeClr val="bg1"/>
                </a:solidFill>
              </a:rPr>
              <a:t>Confidential and proprietary to Sodexo. Do not share or post without proper consent.</a:t>
            </a:r>
          </a:p>
        </p:txBody>
      </p:sp>
      <p:sp>
        <p:nvSpPr>
          <p:cNvPr id="5" name="Titre 4"/>
          <p:cNvSpPr>
            <a:spLocks noGrp="1"/>
          </p:cNvSpPr>
          <p:nvPr>
            <p:ph type="title"/>
          </p:nvPr>
        </p:nvSpPr>
        <p:spPr>
          <a:xfrm>
            <a:off x="565096" y="2613431"/>
            <a:ext cx="11040000" cy="553998"/>
          </a:xfrm>
          <a:noFill/>
        </p:spPr>
        <p:txBody>
          <a:bodyPr lIns="0" tIns="0" rIns="0" bIns="0"/>
          <a:lstStyle>
            <a:lvl1pPr>
              <a:defRPr sz="4000" b="1" baseline="0">
                <a:solidFill>
                  <a:schemeClr val="bg1"/>
                </a:solidFill>
              </a:defRPr>
            </a:lvl1pPr>
          </a:lstStyle>
          <a:p>
            <a:r>
              <a:rPr lang="en-US" noProof="0"/>
              <a:t>Click to edit Master title style</a:t>
            </a:r>
            <a:endParaRPr lang="en-US" noProof="0" dirty="0"/>
          </a:p>
        </p:txBody>
      </p:sp>
      <p:sp>
        <p:nvSpPr>
          <p:cNvPr id="8" name="Espace réservé du texte 7"/>
          <p:cNvSpPr>
            <a:spLocks noGrp="1"/>
          </p:cNvSpPr>
          <p:nvPr>
            <p:ph type="body" sz="quarter" idx="11"/>
          </p:nvPr>
        </p:nvSpPr>
        <p:spPr>
          <a:xfrm>
            <a:off x="596900" y="3719651"/>
            <a:ext cx="10998200" cy="360363"/>
          </a:xfrm>
          <a:noFill/>
          <a:ln>
            <a:noFill/>
          </a:ln>
          <a:effectLst/>
        </p:spPr>
        <p:txBody>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pPr lvl="0"/>
            <a:r>
              <a:rPr lang="en-US" altLang="fr-FR" noProof="0"/>
              <a:t>Click to edit Master text styles</a:t>
            </a:r>
          </a:p>
          <a:p>
            <a:pPr lvl="1"/>
            <a:r>
              <a:rPr lang="en-US" altLang="fr-FR" noProof="0"/>
              <a:t>Second level</a:t>
            </a:r>
          </a:p>
        </p:txBody>
      </p:sp>
    </p:spTree>
    <p:extLst>
      <p:ext uri="{BB962C8B-B14F-4D97-AF65-F5344CB8AC3E}">
        <p14:creationId xmlns:p14="http://schemas.microsoft.com/office/powerpoint/2010/main" val="553953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B4B8BEC-1B8D-42FB-B991-F2E91426A8A2}"/>
              </a:ext>
            </a:extLst>
          </p:cNvPr>
          <p:cNvSpPr>
            <a:spLocks noGrp="1" noChangeArrowheads="1"/>
          </p:cNvSpPr>
          <p:nvPr>
            <p:ph type="sldNum" sz="quarter" idx="10"/>
          </p:nvPr>
        </p:nvSpPr>
        <p:spPr/>
        <p:txBody>
          <a:bodyPr/>
          <a:lstStyle>
            <a:lvl1pPr>
              <a:defRPr/>
            </a:lvl1pPr>
          </a:lstStyle>
          <a:p>
            <a:pPr>
              <a:defRPr/>
            </a:pPr>
            <a:fld id="{F6553BDC-BBEE-4D83-AF25-4C0DCA49843B}" type="slidenum">
              <a:rPr lang="en-US" altLang="en-US"/>
              <a:pPr>
                <a:defRPr/>
              </a:pPr>
              <a:t>‹#›</a:t>
            </a:fld>
            <a:endParaRPr lang="en-US" altLang="en-US" dirty="0"/>
          </a:p>
        </p:txBody>
      </p:sp>
    </p:spTree>
    <p:extLst>
      <p:ext uri="{BB962C8B-B14F-4D97-AF65-F5344CB8AC3E}">
        <p14:creationId xmlns:p14="http://schemas.microsoft.com/office/powerpoint/2010/main" val="275203257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8DFAE3B3-3D72-4AB6-8E49-68D655BB2E2D}"/>
              </a:ext>
            </a:extLst>
          </p:cNvPr>
          <p:cNvSpPr>
            <a:spLocks noGrp="1" noChangeArrowheads="1"/>
          </p:cNvSpPr>
          <p:nvPr>
            <p:ph type="sldNum" sz="quarter" idx="10"/>
          </p:nvPr>
        </p:nvSpPr>
        <p:spPr/>
        <p:txBody>
          <a:bodyPr/>
          <a:lstStyle>
            <a:lvl1pPr>
              <a:defRPr/>
            </a:lvl1pPr>
          </a:lstStyle>
          <a:p>
            <a:pPr>
              <a:defRPr/>
            </a:pPr>
            <a:fld id="{08657B46-4025-49D8-8804-03054DE39EB6}" type="slidenum">
              <a:rPr lang="en-US" altLang="en-US"/>
              <a:pPr>
                <a:defRPr/>
              </a:pPr>
              <a:t>‹#›</a:t>
            </a:fld>
            <a:endParaRPr lang="en-US" altLang="en-US" dirty="0"/>
          </a:p>
        </p:txBody>
      </p:sp>
    </p:spTree>
    <p:extLst>
      <p:ext uri="{BB962C8B-B14F-4D97-AF65-F5344CB8AC3E}">
        <p14:creationId xmlns:p14="http://schemas.microsoft.com/office/powerpoint/2010/main" val="286065744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28653" y="1625601"/>
            <a:ext cx="5778500" cy="4732867"/>
          </a:xfrm>
          <a:solidFill>
            <a:srgbClr val="FF0000"/>
          </a:solidFill>
        </p:spPr>
        <p:txBody>
          <a:bodyPr lIns="309600" tIns="309600" rIns="309600" bIns="309600">
            <a:noAutofit/>
          </a:bodyPr>
          <a:lstStyle>
            <a:lvl1pPr marL="342900" indent="-342900" algn="l">
              <a:lnSpc>
                <a:spcPct val="100000"/>
              </a:lnSpc>
              <a:spcBef>
                <a:spcPts val="0"/>
              </a:spcBef>
              <a:spcAft>
                <a:spcPts val="300"/>
              </a:spcAft>
              <a:buClr>
                <a:schemeClr val="bg1"/>
              </a:buClr>
              <a:buFont typeface="+mj-lt"/>
              <a:buAutoNum type="arabicPeriod"/>
              <a:defRPr sz="1800" b="0" cap="none" baseline="0">
                <a:solidFill>
                  <a:schemeClr val="bg1"/>
                </a:solidFill>
              </a:defRPr>
            </a:lvl1pPr>
          </a:lstStyle>
          <a:p>
            <a:pPr lvl="0"/>
            <a:r>
              <a:rPr lang="en-US" noProof="0"/>
              <a:t>Click to edit Master text styles</a:t>
            </a:r>
          </a:p>
        </p:txBody>
      </p:sp>
      <p:sp>
        <p:nvSpPr>
          <p:cNvPr id="5" name="Title 4"/>
          <p:cNvSpPr>
            <a:spLocks noGrp="1"/>
          </p:cNvSpPr>
          <p:nvPr>
            <p:ph type="title"/>
          </p:nvPr>
        </p:nvSpPr>
        <p:spPr>
          <a:xfrm>
            <a:off x="628653" y="355200"/>
            <a:ext cx="10941049" cy="590400"/>
          </a:xfrm>
        </p:spPr>
        <p:txBody>
          <a:bodyPr>
            <a:noAutofit/>
          </a:bodyPr>
          <a:lstStyle>
            <a:lvl1pPr marL="0" indent="0">
              <a:buClr>
                <a:schemeClr val="accent2"/>
              </a:buClr>
              <a:buFont typeface="+mj-lt"/>
              <a:buNone/>
              <a:defRPr sz="3200"/>
            </a:lvl1pPr>
          </a:lstStyle>
          <a:p>
            <a:r>
              <a:rPr lang="fr-FR" noProof="0"/>
              <a:t>Modifiez le style du titre</a:t>
            </a:r>
            <a:endParaRPr lang="en-AU" dirty="0"/>
          </a:p>
        </p:txBody>
      </p:sp>
    </p:spTree>
    <p:extLst>
      <p:ext uri="{BB962C8B-B14F-4D97-AF65-F5344CB8AC3E}">
        <p14:creationId xmlns:p14="http://schemas.microsoft.com/office/powerpoint/2010/main" val="351821240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1"/>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Content Placeholder 6"/>
          <p:cNvSpPr>
            <a:spLocks noGrp="1"/>
          </p:cNvSpPr>
          <p:nvPr>
            <p:ph sz="quarter" idx="14"/>
          </p:nvPr>
        </p:nvSpPr>
        <p:spPr>
          <a:xfrm>
            <a:off x="6203951" y="1584002"/>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5" name="Footer Placeholder 1">
            <a:extLst>
              <a:ext uri="{FF2B5EF4-FFF2-40B4-BE49-F238E27FC236}">
                <a16:creationId xmlns:a16="http://schemas.microsoft.com/office/drawing/2014/main" id="{CF450C7B-1A1A-4459-A67C-57A9F2DB5EB3}"/>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
        <p:nvSpPr>
          <p:cNvPr id="6" name="Slide Number Placeholder 6">
            <a:extLst>
              <a:ext uri="{FF2B5EF4-FFF2-40B4-BE49-F238E27FC236}">
                <a16:creationId xmlns:a16="http://schemas.microsoft.com/office/drawing/2014/main" id="{2FC89A58-F2C4-4E15-9872-2313F1B86B8E}"/>
              </a:ext>
            </a:extLst>
          </p:cNvPr>
          <p:cNvSpPr>
            <a:spLocks noGrp="1"/>
          </p:cNvSpPr>
          <p:nvPr>
            <p:ph type="sldNum" sz="quarter" idx="16"/>
          </p:nvPr>
        </p:nvSpPr>
        <p:spPr/>
        <p:txBody>
          <a:bodyPr/>
          <a:lstStyle>
            <a:lvl1pPr>
              <a:defRPr/>
            </a:lvl1pPr>
          </a:lstStyle>
          <a:p>
            <a:pPr>
              <a:defRPr/>
            </a:pPr>
            <a:fld id="{4342DCEB-75A7-4222-9F65-4903B5C45743}" type="slidenum">
              <a:rPr lang="en-AU"/>
              <a:pPr>
                <a:defRPr/>
              </a:pPr>
              <a:t>‹#›</a:t>
            </a:fld>
            <a:endParaRPr lang="en-AU" dirty="0"/>
          </a:p>
        </p:txBody>
      </p:sp>
    </p:spTree>
    <p:extLst>
      <p:ext uri="{BB962C8B-B14F-4D97-AF65-F5344CB8AC3E}">
        <p14:creationId xmlns:p14="http://schemas.microsoft.com/office/powerpoint/2010/main" val="49804171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3" y="3655174"/>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3" y="3655174"/>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p:nvPr>
        </p:nvSpPr>
        <p:spPr>
          <a:xfrm>
            <a:off x="628800" y="945600"/>
            <a:ext cx="10939200" cy="289560"/>
          </a:xfrm>
        </p:spPr>
        <p:txBody>
          <a:bodyPr>
            <a:noAutofit/>
          </a:bodyPr>
          <a:lstStyle>
            <a:lvl1pPr marL="0" indent="0">
              <a:buNone/>
              <a:defRPr sz="1800" b="1">
                <a:solidFill>
                  <a:schemeClr val="tx2"/>
                </a:solidFill>
              </a:defRPr>
            </a:lvl1pPr>
          </a:lstStyle>
          <a:p>
            <a:pPr lvl="0"/>
            <a:r>
              <a:rPr lang="en-US" noProof="0"/>
              <a:t>Click to edit Master text styles</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7" name="Footer Placeholder 1">
            <a:extLst>
              <a:ext uri="{FF2B5EF4-FFF2-40B4-BE49-F238E27FC236}">
                <a16:creationId xmlns:a16="http://schemas.microsoft.com/office/drawing/2014/main" id="{A8ED323D-8E4B-47D7-BCA2-6AA8643D8F52}"/>
              </a:ext>
            </a:extLst>
          </p:cNvPr>
          <p:cNvSpPr>
            <a:spLocks noGrp="1"/>
          </p:cNvSpPr>
          <p:nvPr>
            <p:ph type="ftr" sz="quarter" idx="23"/>
          </p:nvPr>
        </p:nvSpPr>
        <p:spPr/>
        <p:txBody>
          <a:bodyPr/>
          <a:lstStyle>
            <a:lvl1pPr>
              <a:defRPr/>
            </a:lvl1pPr>
          </a:lstStyle>
          <a:p>
            <a:pPr>
              <a:defRPr/>
            </a:pPr>
            <a:r>
              <a:rPr lang="en-US" dirty="0"/>
              <a:t>District Call Series © Sodexo July 2023. All rights Reserved</a:t>
            </a:r>
          </a:p>
        </p:txBody>
      </p:sp>
      <p:sp>
        <p:nvSpPr>
          <p:cNvPr id="8" name="Slide Number Placeholder 7">
            <a:extLst>
              <a:ext uri="{FF2B5EF4-FFF2-40B4-BE49-F238E27FC236}">
                <a16:creationId xmlns:a16="http://schemas.microsoft.com/office/drawing/2014/main" id="{B21F6436-8F25-45AE-A4B3-9DD6A145DB62}"/>
              </a:ext>
            </a:extLst>
          </p:cNvPr>
          <p:cNvSpPr>
            <a:spLocks noGrp="1"/>
          </p:cNvSpPr>
          <p:nvPr>
            <p:ph type="sldNum" sz="quarter" idx="24"/>
          </p:nvPr>
        </p:nvSpPr>
        <p:spPr/>
        <p:txBody>
          <a:bodyPr/>
          <a:lstStyle>
            <a:lvl1pPr>
              <a:defRPr/>
            </a:lvl1pPr>
          </a:lstStyle>
          <a:p>
            <a:pPr>
              <a:defRPr/>
            </a:pPr>
            <a:fld id="{254B24CE-9930-4596-9FE2-9494E8C2DC5C}" type="slidenum">
              <a:rPr lang="en-AU"/>
              <a:pPr>
                <a:defRPr/>
              </a:pPr>
              <a:t>‹#›</a:t>
            </a:fld>
            <a:endParaRPr lang="en-AU" dirty="0"/>
          </a:p>
        </p:txBody>
      </p:sp>
    </p:spTree>
    <p:extLst>
      <p:ext uri="{BB962C8B-B14F-4D97-AF65-F5344CB8AC3E}">
        <p14:creationId xmlns:p14="http://schemas.microsoft.com/office/powerpoint/2010/main" val="341341283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7953-2E9B-4F03-ADBD-2D7B61426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C7E4B8-38A7-492F-9117-6D2C00353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29562-3204-4B77-91C3-D1672A5378C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DA7B55-C75E-473D-8B9C-BA6C8D6BFC47}"/>
              </a:ext>
            </a:extLst>
          </p:cNvPr>
          <p:cNvSpPr>
            <a:spLocks noGrp="1"/>
          </p:cNvSpPr>
          <p:nvPr>
            <p:ph type="ftr" sz="quarter" idx="11"/>
          </p:nvPr>
        </p:nvSpPr>
        <p:spPr/>
        <p:txBody>
          <a:body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A8E76962-B0E3-4B23-81F8-DDF0CA1296AA}"/>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287460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9439-1B4A-44C2-8E5C-C8D8DB801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883C2-6363-447D-B18B-DF1B6B0610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8C0A0-437A-4FE8-B2FD-DFCDC203089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E48110D-B85B-4CB9-8E26-B134C4A625CE}"/>
              </a:ext>
            </a:extLst>
          </p:cNvPr>
          <p:cNvSpPr>
            <a:spLocks noGrp="1"/>
          </p:cNvSpPr>
          <p:nvPr>
            <p:ph type="ftr" sz="quarter" idx="11"/>
          </p:nvPr>
        </p:nvSpPr>
        <p:spPr/>
        <p:txBody>
          <a:body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D2B136AD-C109-4A2C-9264-D24E8122FE6A}"/>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2074670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1252-60AF-4D3B-BD9A-D4CB37297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601FFA-6F70-4B88-A113-9C9F45B27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FE84B-C0B5-4264-8880-8CDB7E7D21C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D933089-3DD3-4A33-9D21-A030644D277B}"/>
              </a:ext>
            </a:extLst>
          </p:cNvPr>
          <p:cNvSpPr>
            <a:spLocks noGrp="1"/>
          </p:cNvSpPr>
          <p:nvPr>
            <p:ph type="ftr" sz="quarter" idx="11"/>
          </p:nvPr>
        </p:nvSpPr>
        <p:spPr/>
        <p:txBody>
          <a:body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D94A7200-AE8D-46A2-87FE-60129D32F680}"/>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291575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50EE-CA2F-4EAF-8416-AF42BA69F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F0DC1-3EE3-480F-B5EA-8C2AFCC15D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55ACE-DF87-4683-AD28-9D2BA3CC4B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006F8A-9CC2-441F-A07B-982E865DE1B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23EE50D-DC13-4233-A0FA-3F9923D7EBE8}"/>
              </a:ext>
            </a:extLst>
          </p:cNvPr>
          <p:cNvSpPr>
            <a:spLocks noGrp="1"/>
          </p:cNvSpPr>
          <p:nvPr>
            <p:ph type="ftr" sz="quarter" idx="11"/>
          </p:nvPr>
        </p:nvSpPr>
        <p:spPr/>
        <p:txBody>
          <a:bodyPr/>
          <a:lstStyle/>
          <a:p>
            <a:r>
              <a:rPr lang="en-US" dirty="0"/>
              <a:t>District Call Series © Sodexo July 2023. All rights Reserved</a:t>
            </a:r>
          </a:p>
        </p:txBody>
      </p:sp>
      <p:sp>
        <p:nvSpPr>
          <p:cNvPr id="7" name="Slide Number Placeholder 6">
            <a:extLst>
              <a:ext uri="{FF2B5EF4-FFF2-40B4-BE49-F238E27FC236}">
                <a16:creationId xmlns:a16="http://schemas.microsoft.com/office/drawing/2014/main" id="{DD061E38-A8E6-4DB6-8F6A-383E20DBFB33}"/>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3610192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E016-6B3D-4DD8-9125-3F16CCFD76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103D4-A852-4ACD-BE30-03F5EF186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4788C-5A81-4214-AA8B-3E797A38AE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C13163-12A9-49F7-9991-F49009068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DA544-BFBC-4393-BEEB-1288B0009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33C21-C7DF-4188-AD02-6367F888A90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3CE545F-D24C-4976-BFDB-CEF47E64301D}"/>
              </a:ext>
            </a:extLst>
          </p:cNvPr>
          <p:cNvSpPr>
            <a:spLocks noGrp="1"/>
          </p:cNvSpPr>
          <p:nvPr>
            <p:ph type="ftr" sz="quarter" idx="11"/>
          </p:nvPr>
        </p:nvSpPr>
        <p:spPr/>
        <p:txBody>
          <a:bodyPr/>
          <a:lstStyle/>
          <a:p>
            <a:r>
              <a:rPr lang="en-US" dirty="0"/>
              <a:t>District Call Series © Sodexo July 2023. All rights Reserved</a:t>
            </a:r>
          </a:p>
        </p:txBody>
      </p:sp>
      <p:sp>
        <p:nvSpPr>
          <p:cNvPr id="9" name="Slide Number Placeholder 8">
            <a:extLst>
              <a:ext uri="{FF2B5EF4-FFF2-40B4-BE49-F238E27FC236}">
                <a16:creationId xmlns:a16="http://schemas.microsoft.com/office/drawing/2014/main" id="{61742B03-151C-4FCA-9F57-8D3A8A564028}"/>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379136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5" name="ZoneTexte 11">
            <a:extLst>
              <a:ext uri="{FF2B5EF4-FFF2-40B4-BE49-F238E27FC236}">
                <a16:creationId xmlns:a16="http://schemas.microsoft.com/office/drawing/2014/main" id="{B7FE5932-D33D-427D-A325-C9EAA5790A6F}"/>
              </a:ext>
            </a:extLst>
          </p:cNvPr>
          <p:cNvSpPr txBox="1">
            <a:spLocks noChangeArrowheads="1"/>
          </p:cNvSpPr>
          <p:nvPr/>
        </p:nvSpPr>
        <p:spPr bwMode="auto">
          <a:xfrm>
            <a:off x="-1585913" y="1871663"/>
            <a:ext cx="1489075" cy="31400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endParaRPr lang="en-US" altLang="en-US" sz="1200" dirty="0"/>
          </a:p>
          <a:p>
            <a:pPr algn="r" eaLnBrk="1" hangingPunct="1">
              <a:defRPr/>
            </a:pPr>
            <a:r>
              <a:rPr lang="en-US" altLang="en-US" sz="1200" b="1" dirty="0"/>
              <a:t>TO</a:t>
            </a:r>
          </a:p>
          <a:p>
            <a:pPr algn="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algn="r" eaLnBrk="1" hangingPunct="1">
              <a:defRPr/>
            </a:pPr>
            <a:endParaRPr lang="en-US" altLang="en-US" sz="1200" b="1" dirty="0"/>
          </a:p>
          <a:p>
            <a:pPr algn="r" eaLnBrk="1" hangingPunct="1">
              <a:defRPr/>
            </a:pPr>
            <a:r>
              <a:rPr lang="en-US" altLang="en-US" sz="1200" dirty="0"/>
              <a:t>then click on the photo icon.</a:t>
            </a:r>
          </a:p>
          <a:p>
            <a:pPr algn="r" eaLnBrk="1" hangingPunct="1">
              <a:defRPr/>
            </a:pPr>
            <a:endParaRPr lang="en-US" altLang="en-US" sz="1200" dirty="0"/>
          </a:p>
          <a:p>
            <a:pPr algn="r" eaLnBrk="1" hangingPunct="1">
              <a:defRPr/>
            </a:pPr>
            <a:r>
              <a:rPr lang="en-US" altLang="en-US" sz="1200" dirty="0"/>
              <a:t>Select your photo and insert</a:t>
            </a:r>
          </a:p>
          <a:p>
            <a:pPr algn="r" eaLnBrk="1" hangingPunct="1">
              <a:defRPr/>
            </a:pPr>
            <a:endParaRPr lang="en-US" altLang="en-US" sz="1200" dirty="0"/>
          </a:p>
          <a:p>
            <a:pPr algn="r" eaLnBrk="1" hangingPunct="1">
              <a:defRPr/>
            </a:pPr>
            <a:r>
              <a:rPr lang="en-US" altLang="en-US" sz="1200" dirty="0"/>
              <a:t>Resize photo if needed by cropping and sliding it </a:t>
            </a:r>
          </a:p>
          <a:p>
            <a:pPr algn="r" eaLnBrk="1" hangingPunct="1">
              <a:defRPr/>
            </a:pPr>
            <a:endParaRPr lang="fr-FR" altLang="en-US" sz="1200" dirty="0"/>
          </a:p>
        </p:txBody>
      </p:sp>
      <p:sp>
        <p:nvSpPr>
          <p:cNvPr id="6" name="Espace réservé du texte 5"/>
          <p:cNvSpPr>
            <a:spLocks noGrp="1"/>
          </p:cNvSpPr>
          <p:nvPr>
            <p:ph type="body" sz="quarter" idx="13"/>
          </p:nvPr>
        </p:nvSpPr>
        <p:spPr>
          <a:xfrm>
            <a:off x="4463818" y="954156"/>
            <a:ext cx="7131281" cy="5202000"/>
          </a:xfrm>
          <a:solidFill>
            <a:schemeClr val="bg1"/>
          </a:solidFill>
          <a:ln>
            <a:solidFill>
              <a:srgbClr val="2A295C"/>
            </a:solidFill>
          </a:ln>
        </p:spPr>
        <p:txBody>
          <a:bodyPr lIns="72000" anchor="ctr"/>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p:nvPr>
        </p:nvSpPr>
        <p:spPr bwMode="gray">
          <a:xfrm>
            <a:off x="596900" y="352425"/>
            <a:ext cx="10998200" cy="550508"/>
          </a:xfrm>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pPr lvl="0"/>
            <a:r>
              <a:rPr lang="en-US" noProof="0" dirty="0"/>
              <a:t>Click icon to add picture</a:t>
            </a:r>
            <a:endParaRPr lang="fr-FR" noProof="0" dirty="0"/>
          </a:p>
        </p:txBody>
      </p:sp>
      <p:sp>
        <p:nvSpPr>
          <p:cNvPr id="7" name="Espace réservé du numéro de diapositive 2">
            <a:extLst>
              <a:ext uri="{FF2B5EF4-FFF2-40B4-BE49-F238E27FC236}">
                <a16:creationId xmlns:a16="http://schemas.microsoft.com/office/drawing/2014/main" id="{A4DBDB70-F317-4D1E-810E-8CF9B12125D4}"/>
              </a:ext>
            </a:extLst>
          </p:cNvPr>
          <p:cNvSpPr>
            <a:spLocks noGrp="1"/>
          </p:cNvSpPr>
          <p:nvPr>
            <p:ph type="sldNum" sz="quarter" idx="14"/>
          </p:nvPr>
        </p:nvSpPr>
        <p:spPr/>
        <p:txBody>
          <a:bodyPr/>
          <a:lstStyle>
            <a:lvl1pPr>
              <a:defRPr/>
            </a:lvl1pPr>
          </a:lstStyle>
          <a:p>
            <a:pPr>
              <a:defRPr/>
            </a:pPr>
            <a:fld id="{43C4D063-C74F-49CD-BDEB-8BA38696CB98}" type="slidenum">
              <a:rPr lang="en-US" altLang="en-US"/>
              <a:pPr>
                <a:defRPr/>
              </a:pPr>
              <a:t>‹#›</a:t>
            </a:fld>
            <a:endParaRPr lang="en-US" altLang="en-US" dirty="0"/>
          </a:p>
        </p:txBody>
      </p:sp>
      <p:sp>
        <p:nvSpPr>
          <p:cNvPr id="8" name="Espace réservé du pied de page 1">
            <a:extLst>
              <a:ext uri="{FF2B5EF4-FFF2-40B4-BE49-F238E27FC236}">
                <a16:creationId xmlns:a16="http://schemas.microsoft.com/office/drawing/2014/main" id="{FF5C9B18-EFBB-4188-B738-CEB631483544}"/>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3251103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D7B3-AAB1-48B8-92B1-A8F9805F3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1440A-2A82-466C-87B1-699E5C498E2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734000E-9E0B-43CF-A9FD-E194E033A85E}"/>
              </a:ext>
            </a:extLst>
          </p:cNvPr>
          <p:cNvSpPr>
            <a:spLocks noGrp="1"/>
          </p:cNvSpPr>
          <p:nvPr>
            <p:ph type="ftr" sz="quarter" idx="11"/>
          </p:nvPr>
        </p:nvSpPr>
        <p:spPr/>
        <p:txBody>
          <a:bodyPr/>
          <a:lstStyle/>
          <a:p>
            <a:r>
              <a:rPr lang="en-US" dirty="0"/>
              <a:t>District Call Series © Sodexo July 2023. All rights Reserved</a:t>
            </a:r>
          </a:p>
        </p:txBody>
      </p:sp>
      <p:sp>
        <p:nvSpPr>
          <p:cNvPr id="5" name="Slide Number Placeholder 4">
            <a:extLst>
              <a:ext uri="{FF2B5EF4-FFF2-40B4-BE49-F238E27FC236}">
                <a16:creationId xmlns:a16="http://schemas.microsoft.com/office/drawing/2014/main" id="{4B241824-6849-4FB5-AF16-3BA9D5D0A5E9}"/>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449325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CE4E7-0D10-4716-B33C-BE575FB6A6D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0DA1911-582B-4CCD-9D41-42EBF51796EB}"/>
              </a:ext>
            </a:extLst>
          </p:cNvPr>
          <p:cNvSpPr>
            <a:spLocks noGrp="1"/>
          </p:cNvSpPr>
          <p:nvPr>
            <p:ph type="ftr" sz="quarter" idx="11"/>
          </p:nvPr>
        </p:nvSpPr>
        <p:spPr/>
        <p:txBody>
          <a:bodyPr/>
          <a:lstStyle/>
          <a:p>
            <a:r>
              <a:rPr lang="en-US" dirty="0"/>
              <a:t>District Call Series © Sodexo July 2023. All rights Reserved</a:t>
            </a:r>
          </a:p>
        </p:txBody>
      </p:sp>
      <p:sp>
        <p:nvSpPr>
          <p:cNvPr id="4" name="Slide Number Placeholder 3">
            <a:extLst>
              <a:ext uri="{FF2B5EF4-FFF2-40B4-BE49-F238E27FC236}">
                <a16:creationId xmlns:a16="http://schemas.microsoft.com/office/drawing/2014/main" id="{D4CED34C-43D8-44BE-BE46-C4DC85D4986C}"/>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1033348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D7CB-B363-42DE-9D7D-2F365C6F5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A8709-12FA-4E55-96A7-27EECC2C3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F2F666-7B38-4135-9C21-3C70C5C8E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624B8-CC39-40D9-8909-0A8F2E2869B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8FC6D48-A577-4AD8-BD17-163A1C1C72CA}"/>
              </a:ext>
            </a:extLst>
          </p:cNvPr>
          <p:cNvSpPr>
            <a:spLocks noGrp="1"/>
          </p:cNvSpPr>
          <p:nvPr>
            <p:ph type="ftr" sz="quarter" idx="11"/>
          </p:nvPr>
        </p:nvSpPr>
        <p:spPr/>
        <p:txBody>
          <a:bodyPr/>
          <a:lstStyle/>
          <a:p>
            <a:r>
              <a:rPr lang="en-US" dirty="0"/>
              <a:t>District Call Series © Sodexo July 2023. All rights Reserved</a:t>
            </a:r>
          </a:p>
        </p:txBody>
      </p:sp>
      <p:sp>
        <p:nvSpPr>
          <p:cNvPr id="7" name="Slide Number Placeholder 6">
            <a:extLst>
              <a:ext uri="{FF2B5EF4-FFF2-40B4-BE49-F238E27FC236}">
                <a16:creationId xmlns:a16="http://schemas.microsoft.com/office/drawing/2014/main" id="{0375994B-238E-4E6F-A1D4-2FD3917C184E}"/>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3562477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AB76-43E7-433E-B340-F531233D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3D6D5-43F0-4D59-B3B1-D9C07F576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153533-432C-4418-9165-453B3CEB1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CDD23-4CB2-4BE5-83CB-FA222E30909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1DE937E-7AD6-4858-96FF-391609681F47}"/>
              </a:ext>
            </a:extLst>
          </p:cNvPr>
          <p:cNvSpPr>
            <a:spLocks noGrp="1"/>
          </p:cNvSpPr>
          <p:nvPr>
            <p:ph type="ftr" sz="quarter" idx="11"/>
          </p:nvPr>
        </p:nvSpPr>
        <p:spPr/>
        <p:txBody>
          <a:bodyPr/>
          <a:lstStyle/>
          <a:p>
            <a:r>
              <a:rPr lang="en-US" dirty="0"/>
              <a:t>District Call Series © Sodexo July 2023. All rights Reserved</a:t>
            </a:r>
          </a:p>
        </p:txBody>
      </p:sp>
      <p:sp>
        <p:nvSpPr>
          <p:cNvPr id="7" name="Slide Number Placeholder 6">
            <a:extLst>
              <a:ext uri="{FF2B5EF4-FFF2-40B4-BE49-F238E27FC236}">
                <a16:creationId xmlns:a16="http://schemas.microsoft.com/office/drawing/2014/main" id="{492A20FA-F7BE-4C1D-BAB0-DF96346AD4A4}"/>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3498222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02B-118B-4FBA-A619-C6516A295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734BE-E629-4B02-B323-3E95EF3C3D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6DDB6-984E-475A-BE40-2FD8DAE6933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01AFF99-2C71-408D-AE15-58646306D07E}"/>
              </a:ext>
            </a:extLst>
          </p:cNvPr>
          <p:cNvSpPr>
            <a:spLocks noGrp="1"/>
          </p:cNvSpPr>
          <p:nvPr>
            <p:ph type="ftr" sz="quarter" idx="11"/>
          </p:nvPr>
        </p:nvSpPr>
        <p:spPr/>
        <p:txBody>
          <a:body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45953E37-34CC-4AE7-B2A6-5C0324149A38}"/>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2777417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65D83-D4E7-4EDE-BCCE-82C24EA83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82C77D-122C-4457-800E-CD7BF9ACF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A659F-DFF0-44EC-980D-C0FCA6B2D52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16EAF66-4A8B-4552-A210-CE5B2E2528D6}"/>
              </a:ext>
            </a:extLst>
          </p:cNvPr>
          <p:cNvSpPr>
            <a:spLocks noGrp="1"/>
          </p:cNvSpPr>
          <p:nvPr>
            <p:ph type="ftr" sz="quarter" idx="11"/>
          </p:nvPr>
        </p:nvSpPr>
        <p:spPr/>
        <p:txBody>
          <a:body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2651628F-6FF6-473C-9E15-D346F462F383}"/>
              </a:ext>
            </a:extLst>
          </p:cNvPr>
          <p:cNvSpPr>
            <a:spLocks noGrp="1"/>
          </p:cNvSpPr>
          <p:nvPr>
            <p:ph type="sldNum" sz="quarter" idx="12"/>
          </p:nvPr>
        </p:nvSpPr>
        <p:spPr/>
        <p:txBody>
          <a:bodyPr/>
          <a:lstStyle/>
          <a:p>
            <a:fld id="{9C81CA20-C662-4ACB-8192-B9CFC4515757}" type="slidenum">
              <a:rPr lang="en-US" smtClean="0"/>
              <a:t>‹#›</a:t>
            </a:fld>
            <a:endParaRPr lang="en-US" dirty="0"/>
          </a:p>
        </p:txBody>
      </p:sp>
    </p:spTree>
    <p:extLst>
      <p:ext uri="{BB962C8B-B14F-4D97-AF65-F5344CB8AC3E}">
        <p14:creationId xmlns:p14="http://schemas.microsoft.com/office/powerpoint/2010/main" val="3472097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28654" y="403201"/>
            <a:ext cx="10941049" cy="824292"/>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dirty="0"/>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5"/>
            <a:ext cx="1487432" cy="2769989"/>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dirty="0"/>
              <a:t>District Call Series © Sodexo July 2023. All rights Reserved</a:t>
            </a:r>
          </a:p>
        </p:txBody>
      </p:sp>
    </p:spTree>
    <p:extLst>
      <p:ext uri="{BB962C8B-B14F-4D97-AF65-F5344CB8AC3E}">
        <p14:creationId xmlns:p14="http://schemas.microsoft.com/office/powerpoint/2010/main" val="576848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District Call Series © Sodexo July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147059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dirty="0"/>
              <a:t>District Call Series © Sodexo July 2023. All rights Reserved</a:t>
            </a:r>
          </a:p>
        </p:txBody>
      </p:sp>
    </p:spTree>
    <p:extLst>
      <p:ext uri="{BB962C8B-B14F-4D97-AF65-F5344CB8AC3E}">
        <p14:creationId xmlns:p14="http://schemas.microsoft.com/office/powerpoint/2010/main" val="101559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9415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3008A0D-7703-4BB0-BFC5-F54E1EE5DFE7}"/>
              </a:ext>
            </a:extLst>
          </p:cNvPr>
          <p:cNvSpPr>
            <a:spLocks noChangeArrowheads="1"/>
          </p:cNvSpPr>
          <p:nvPr/>
        </p:nvSpPr>
        <p:spPr bwMode="auto">
          <a:xfrm>
            <a:off x="601133" y="352426"/>
            <a:ext cx="2040467" cy="5813425"/>
          </a:xfrm>
          <a:prstGeom prst="rect">
            <a:avLst/>
          </a:prstGeom>
          <a:solidFill>
            <a:schemeClr val="bg1"/>
          </a:solidFill>
          <a:ln>
            <a:solidFill>
              <a:srgbClr val="2A295C"/>
            </a:solidFill>
          </a:ln>
          <a:effectLst/>
        </p:spPr>
        <p:txBody>
          <a:bodyPr vert="wordArtVert" lIns="0" rIns="72000" anchor="ctr"/>
          <a:lstStyle/>
          <a:p>
            <a:pPr algn="ctr" eaLnBrk="1" hangingPunct="1">
              <a:defRPr/>
            </a:pPr>
            <a:r>
              <a:rPr lang="en-US" sz="5400" dirty="0">
                <a:solidFill>
                  <a:srgbClr val="2A295C"/>
                </a:solidFill>
                <a:latin typeface="Arial" charset="0"/>
                <a:cs typeface="Arial" charset="0"/>
              </a:rPr>
              <a:t>AGENDA</a:t>
            </a: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4" name="Espace réservé du numéro de diapositive 2">
            <a:extLst>
              <a:ext uri="{FF2B5EF4-FFF2-40B4-BE49-F238E27FC236}">
                <a16:creationId xmlns:a16="http://schemas.microsoft.com/office/drawing/2014/main" id="{300A7EC8-CAEA-4C5D-9828-0150E980BC51}"/>
              </a:ext>
            </a:extLst>
          </p:cNvPr>
          <p:cNvSpPr>
            <a:spLocks noGrp="1"/>
          </p:cNvSpPr>
          <p:nvPr>
            <p:ph type="sldNum" sz="quarter" idx="14"/>
          </p:nvPr>
        </p:nvSpPr>
        <p:spPr/>
        <p:txBody>
          <a:bodyPr/>
          <a:lstStyle>
            <a:lvl1pPr>
              <a:defRPr/>
            </a:lvl1pPr>
          </a:lstStyle>
          <a:p>
            <a:pPr>
              <a:defRPr/>
            </a:pPr>
            <a:fld id="{EB9E739D-64C6-4A9C-9EDF-E80025CB3894}" type="slidenum">
              <a:rPr lang="en-US" altLang="en-US"/>
              <a:pPr>
                <a:defRPr/>
              </a:pPr>
              <a:t>‹#›</a:t>
            </a:fld>
            <a:endParaRPr lang="en-US" altLang="en-US" dirty="0"/>
          </a:p>
        </p:txBody>
      </p:sp>
      <p:sp>
        <p:nvSpPr>
          <p:cNvPr id="5" name="Espace réservé du pied de page 1">
            <a:extLst>
              <a:ext uri="{FF2B5EF4-FFF2-40B4-BE49-F238E27FC236}">
                <a16:creationId xmlns:a16="http://schemas.microsoft.com/office/drawing/2014/main" id="{E78ACA6C-B52D-4DC7-A202-321672D9FEBD}"/>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1813217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District Call Series © Sodexo July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766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dirty="0"/>
              <a:t>District Call Series © Sodexo July 2023. All rights Reserved</a:t>
            </a:r>
          </a:p>
        </p:txBody>
      </p:sp>
    </p:spTree>
    <p:extLst>
      <p:ext uri="{BB962C8B-B14F-4D97-AF65-F5344CB8AC3E}">
        <p14:creationId xmlns:p14="http://schemas.microsoft.com/office/powerpoint/2010/main" val="22268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3080-718C-0ECC-B4B8-77F65698C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B95C20-B000-8FEB-78FA-00A40FABB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0FE85-68FE-C5FD-085C-97A223D9D40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2674845-D479-A52A-1343-2C21E41537C2}"/>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6" name="Slide Number Placeholder 5">
            <a:extLst>
              <a:ext uri="{FF2B5EF4-FFF2-40B4-BE49-F238E27FC236}">
                <a16:creationId xmlns:a16="http://schemas.microsoft.com/office/drawing/2014/main" id="{A9455826-EE9D-E389-E5F5-469A3A9FD55E}"/>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583221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7A89-BB19-029B-B38B-E53DF7664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BB141-A64F-3A99-63D0-A50EA8EEA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8811C-940D-4960-A286-59855791862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6AC3A2CC-3236-A6D4-9BE5-C382A5501E97}"/>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6" name="Slide Number Placeholder 5">
            <a:extLst>
              <a:ext uri="{FF2B5EF4-FFF2-40B4-BE49-F238E27FC236}">
                <a16:creationId xmlns:a16="http://schemas.microsoft.com/office/drawing/2014/main" id="{FF206D81-3CEB-6C32-C6C6-0C772ABB7292}"/>
              </a:ext>
            </a:extLst>
          </p:cNvPr>
          <p:cNvSpPr>
            <a:spLocks noGrp="1"/>
          </p:cNvSpPr>
          <p:nvPr>
            <p:ph type="sldNum" sz="quarter" idx="12"/>
          </p:nvPr>
        </p:nvSpPr>
        <p:spPr/>
        <p:txBody>
          <a:bodyPr/>
          <a:lstStyle/>
          <a:p>
            <a:pPr>
              <a:defRPr/>
            </a:pPr>
            <a:fld id="{BA961097-495A-48BD-AAE5-297765782FB8}" type="slidenum">
              <a:rPr lang="en-US" altLang="en-US" smtClean="0"/>
              <a:pPr>
                <a:defRPr/>
              </a:pPr>
              <a:t>‹#›</a:t>
            </a:fld>
            <a:endParaRPr lang="en-US" altLang="en-US" dirty="0"/>
          </a:p>
        </p:txBody>
      </p:sp>
    </p:spTree>
    <p:extLst>
      <p:ext uri="{BB962C8B-B14F-4D97-AF65-F5344CB8AC3E}">
        <p14:creationId xmlns:p14="http://schemas.microsoft.com/office/powerpoint/2010/main" val="41514653"/>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BD5F-42A0-87BC-3653-323BC8BB0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51235-D633-25B8-D715-A14668D6B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EE719-B383-3FA8-7801-080B63B4FDC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1F9A3F-1E1D-089E-7DB2-89FC7C6271FA}"/>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6" name="Slide Number Placeholder 5">
            <a:extLst>
              <a:ext uri="{FF2B5EF4-FFF2-40B4-BE49-F238E27FC236}">
                <a16:creationId xmlns:a16="http://schemas.microsoft.com/office/drawing/2014/main" id="{BEF127CD-4FB2-AAC5-7F56-7031B5288610}"/>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3241118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1B37-9AFC-08E0-FBF7-FE9F8337B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68EE4-BD50-FBCC-4DEC-9F869735F4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ABF9-9255-C21E-305F-FCB17535DF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F90BF-854D-A99E-74A9-3C81E06A3C3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94DEBBD-C405-ECDA-9384-153E3C0417A3}"/>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7" name="Slide Number Placeholder 6">
            <a:extLst>
              <a:ext uri="{FF2B5EF4-FFF2-40B4-BE49-F238E27FC236}">
                <a16:creationId xmlns:a16="http://schemas.microsoft.com/office/drawing/2014/main" id="{E21B0FE3-A32E-EDF2-B297-3B8316BE3EDF}"/>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4189308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A240-A814-BFD3-06B8-397F4A9D1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AAAD4-24F2-BA1E-E811-E4145A35B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E1FC91-C797-3F28-4A09-401F6FF26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038BF-BAE7-E356-5F96-FC4AEDE4A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5C406-459D-6E36-C5FE-DD15247D5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611334-EEBC-109E-DC2F-20FB11C1F69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270F2184-3B7F-57FC-54D8-55A8D793898E}"/>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9" name="Slide Number Placeholder 8">
            <a:extLst>
              <a:ext uri="{FF2B5EF4-FFF2-40B4-BE49-F238E27FC236}">
                <a16:creationId xmlns:a16="http://schemas.microsoft.com/office/drawing/2014/main" id="{D8267D2D-C7AB-D9DE-9733-2D59EA1939C9}"/>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3364102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739F-5998-CA26-AC4B-7758C28F43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5E6D9-0548-D958-885C-A81B94FB40A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99B5695-A54F-5C42-8507-DB074DA955F7}"/>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5" name="Slide Number Placeholder 4">
            <a:extLst>
              <a:ext uri="{FF2B5EF4-FFF2-40B4-BE49-F238E27FC236}">
                <a16:creationId xmlns:a16="http://schemas.microsoft.com/office/drawing/2014/main" id="{D86AB2DA-EDD4-594E-6581-434D57DE2732}"/>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464903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1811E-9131-24D0-8313-7F026FAFC34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D8F35B7-FA42-3BCA-C2D1-CC2AF413326A}"/>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4" name="Slide Number Placeholder 3">
            <a:extLst>
              <a:ext uri="{FF2B5EF4-FFF2-40B4-BE49-F238E27FC236}">
                <a16:creationId xmlns:a16="http://schemas.microsoft.com/office/drawing/2014/main" id="{48A83E98-D652-85B1-FB58-424A693BF0D5}"/>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4214582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BB02-8B89-2BAE-525D-28D9DCDE1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A05786-37F8-531E-C38B-32FF9E2A4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EA0DA-AD23-632E-52D0-106CCA10E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C46F3-4E3F-E2A4-865F-99938EC3328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27AB5EF-05CA-4A71-CF34-BAB0F74E6024}"/>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7" name="Slide Number Placeholder 6">
            <a:extLst>
              <a:ext uri="{FF2B5EF4-FFF2-40B4-BE49-F238E27FC236}">
                <a16:creationId xmlns:a16="http://schemas.microsoft.com/office/drawing/2014/main" id="{D40CDC4C-77DC-4995-74A0-74797B6E0A61}"/>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371077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FC7C68-192C-4572-AA76-DA149B9B9D61}"/>
              </a:ext>
            </a:extLst>
          </p:cNvPr>
          <p:cNvSpPr>
            <a:spLocks noChangeArrowheads="1"/>
          </p:cNvSpPr>
          <p:nvPr/>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eaLnBrk="1" hangingPunct="1">
              <a:defRPr/>
            </a:pPr>
            <a:r>
              <a:rPr lang="en-US" sz="5400" dirty="0">
                <a:solidFill>
                  <a:srgbClr val="2A295C"/>
                </a:solidFill>
                <a:latin typeface="Arial" charset="0"/>
                <a:cs typeface="Arial" charset="0"/>
              </a:rPr>
              <a:t>AGENDA</a:t>
            </a:r>
          </a:p>
        </p:txBody>
      </p:sp>
      <p:sp>
        <p:nvSpPr>
          <p:cNvPr id="6" name="Espace réservé du texte 5"/>
          <p:cNvSpPr>
            <a:spLocks noGrp="1"/>
          </p:cNvSpPr>
          <p:nvPr>
            <p:ph type="body" sz="quarter" idx="13"/>
          </p:nvPr>
        </p:nvSpPr>
        <p:spPr bwMode="ltGray">
          <a:xfrm>
            <a:off x="2743200" y="304801"/>
            <a:ext cx="8851899" cy="5803729"/>
          </a:xfrm>
          <a:solidFill>
            <a:schemeClr val="bg1"/>
          </a:solidFill>
          <a:ln>
            <a:solidFill>
              <a:srgbClr val="2A295C"/>
            </a:solidFill>
          </a:ln>
        </p:spPr>
        <p:txBody>
          <a:bodyPr lIns="72000" anchor="ctr"/>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4" name="Espace réservé du numéro de diapositive 2">
            <a:extLst>
              <a:ext uri="{FF2B5EF4-FFF2-40B4-BE49-F238E27FC236}">
                <a16:creationId xmlns:a16="http://schemas.microsoft.com/office/drawing/2014/main" id="{46246642-45B9-4611-A736-798B5DB89022}"/>
              </a:ext>
            </a:extLst>
          </p:cNvPr>
          <p:cNvSpPr>
            <a:spLocks noGrp="1"/>
          </p:cNvSpPr>
          <p:nvPr>
            <p:ph type="sldNum" sz="quarter" idx="14"/>
          </p:nvPr>
        </p:nvSpPr>
        <p:spPr/>
        <p:txBody>
          <a:bodyPr/>
          <a:lstStyle>
            <a:lvl1pPr>
              <a:defRPr/>
            </a:lvl1pPr>
          </a:lstStyle>
          <a:p>
            <a:pPr>
              <a:defRPr/>
            </a:pPr>
            <a:fld id="{44287506-B638-48CD-B7FB-4C441D9E3091}" type="slidenum">
              <a:rPr lang="en-US" altLang="en-US"/>
              <a:pPr>
                <a:defRPr/>
              </a:pPr>
              <a:t>‹#›</a:t>
            </a:fld>
            <a:endParaRPr lang="en-US" altLang="en-US" dirty="0"/>
          </a:p>
        </p:txBody>
      </p:sp>
      <p:sp>
        <p:nvSpPr>
          <p:cNvPr id="5" name="Espace réservé du pied de page 1">
            <a:extLst>
              <a:ext uri="{FF2B5EF4-FFF2-40B4-BE49-F238E27FC236}">
                <a16:creationId xmlns:a16="http://schemas.microsoft.com/office/drawing/2014/main" id="{DA594927-B329-42D1-BD1D-120F079FFF37}"/>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164458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81C9-CCF1-F2EE-1A52-C81319C00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888029-8B0A-A77F-BCE8-3432D1CB7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165648-330B-A9A8-B6FD-3EC02E32D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51B31-F1F5-0F78-E73C-927C4C49AF8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77AEAD0-4FA2-5C1E-6FD2-C605FC15FC69}"/>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7" name="Slide Number Placeholder 6">
            <a:extLst>
              <a:ext uri="{FF2B5EF4-FFF2-40B4-BE49-F238E27FC236}">
                <a16:creationId xmlns:a16="http://schemas.microsoft.com/office/drawing/2014/main" id="{634D525D-00D0-4914-8B72-68B9B108CD86}"/>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731935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C36F-E0D9-05C7-4D09-E923F0CD1B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4AD756-E77B-35BE-C9D4-9AC4772853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16F29-3211-9322-162D-B0E44FB13C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3EF93C8-C4E6-1F01-7DF0-95C5FE9B91F4}"/>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6" name="Slide Number Placeholder 5">
            <a:extLst>
              <a:ext uri="{FF2B5EF4-FFF2-40B4-BE49-F238E27FC236}">
                <a16:creationId xmlns:a16="http://schemas.microsoft.com/office/drawing/2014/main" id="{67EE6762-395D-50F1-4A93-6C40E4BCCF22}"/>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3239487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4849D-B980-1C35-19C1-DFC8CB7318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B7719-E02A-B25C-A8C5-C03163898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91ABD-D4C3-5BD3-8C4D-1A0AEB13863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80EB95-A4C3-F6CD-32BC-1B069EFA5B4F}"/>
              </a:ext>
            </a:extLst>
          </p:cNvPr>
          <p:cNvSpPr>
            <a:spLocks noGrp="1"/>
          </p:cNvSpPr>
          <p:nvPr>
            <p:ph type="ftr" sz="quarter" idx="11"/>
          </p:nvPr>
        </p:nvSpPr>
        <p:spPr/>
        <p:txBody>
          <a:bodyPr/>
          <a:lstStyle/>
          <a:p>
            <a:pPr>
              <a:defRPr/>
            </a:pPr>
            <a:r>
              <a:rPr lang="en-US" dirty="0"/>
              <a:t>District Call Series © Sodexo July 2023. All rights Reserved</a:t>
            </a:r>
          </a:p>
        </p:txBody>
      </p:sp>
      <p:sp>
        <p:nvSpPr>
          <p:cNvPr id="6" name="Slide Number Placeholder 5">
            <a:extLst>
              <a:ext uri="{FF2B5EF4-FFF2-40B4-BE49-F238E27FC236}">
                <a16:creationId xmlns:a16="http://schemas.microsoft.com/office/drawing/2014/main" id="{9BA08874-CAA8-6DE0-3C7E-C5D9379BEB6E}"/>
              </a:ext>
            </a:extLst>
          </p:cNvPr>
          <p:cNvSpPr>
            <a:spLocks noGrp="1"/>
          </p:cNvSpPr>
          <p:nvPr>
            <p:ph type="sldNum" sz="quarter" idx="12"/>
          </p:nvPr>
        </p:nvSpPr>
        <p:spPr/>
        <p:txBody>
          <a:bodyPr/>
          <a:lstStyle/>
          <a:p>
            <a:pPr>
              <a:defRPr/>
            </a:pPr>
            <a:fld id="{F3F50AAF-4084-4D50-8D2B-DAB633381C4E}" type="slidenum">
              <a:rPr lang="en-US" altLang="en-US" smtClean="0"/>
              <a:pPr>
                <a:defRPr/>
              </a:pPr>
              <a:t>‹#›</a:t>
            </a:fld>
            <a:endParaRPr lang="en-US" altLang="en-US" dirty="0"/>
          </a:p>
        </p:txBody>
      </p:sp>
    </p:spTree>
    <p:extLst>
      <p:ext uri="{BB962C8B-B14F-4D97-AF65-F5344CB8AC3E}">
        <p14:creationId xmlns:p14="http://schemas.microsoft.com/office/powerpoint/2010/main" val="2398570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District Call Series © Sodexo July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68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District Call Series © Sodexo July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006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Cover Bleu">
    <p:bg>
      <p:bgPr>
        <a:solidFill>
          <a:schemeClr val="accent1"/>
        </a:solidFill>
        <a:effectLst/>
      </p:bgPr>
    </p:bg>
    <p:spTree>
      <p:nvGrpSpPr>
        <p:cNvPr id="1" name=""/>
        <p:cNvGrpSpPr/>
        <p:nvPr/>
      </p:nvGrpSpPr>
      <p:grpSpPr>
        <a:xfrm>
          <a:off x="0" y="0"/>
          <a:ext cx="0" cy="0"/>
          <a:chOff x="0" y="0"/>
          <a:chExt cx="0" cy="0"/>
        </a:xfrm>
      </p:grpSpPr>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dirty="0"/>
              <a:t>District Call Series © Sodexo July 2023. All rights Reserved</a:t>
            </a:r>
          </a:p>
        </p:txBody>
      </p:sp>
    </p:spTree>
    <p:extLst>
      <p:ext uri="{BB962C8B-B14F-4D97-AF65-F5344CB8AC3E}">
        <p14:creationId xmlns:p14="http://schemas.microsoft.com/office/powerpoint/2010/main" val="29013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lstStyle>
            <a:lvl1pPr marL="0" indent="0" algn="l" rtl="0" eaLnBrk="1" fontAlgn="base" hangingPunct="1">
              <a:lnSpc>
                <a:spcPct val="90000"/>
              </a:lnSpc>
              <a:spcBef>
                <a:spcPts val="675"/>
              </a:spcBef>
              <a:spcAft>
                <a:spcPts val="675"/>
              </a:spcAft>
              <a:buClr>
                <a:schemeClr val="tx2"/>
              </a:buClr>
              <a:buSzPct val="100000"/>
              <a:buFont typeface="+mj-lt"/>
              <a:buNone/>
              <a:tabLst>
                <a:tab pos="812006" algn="l"/>
                <a:tab pos="1212056" algn="l"/>
                <a:tab pos="1612106" algn="l"/>
                <a:tab pos="6057900" algn="r"/>
              </a:tabLst>
              <a:defRPr lang="fr-FR" sz="3000" b="1" dirty="0" smtClean="0">
                <a:solidFill>
                  <a:srgbClr val="2A295C"/>
                </a:solidFill>
                <a:latin typeface="+mn-lt"/>
                <a:ea typeface="+mn-ea"/>
                <a:cs typeface="+mn-cs"/>
              </a:defRPr>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tIns="45720" bIns="45720" spcCol="0" rtlCol="0" fromWordArt="0" anchor="ctr" forceAA="0">
            <a:noAutofit/>
          </a:bodyPr>
          <a:lstStyle>
            <a:lvl1pPr marL="0" indent="0" algn="ctr">
              <a:defRPr kumimoji="0" lang="fr-FR" sz="405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lvl="0"/>
            <a:r>
              <a:rPr lang="en-US" noProof="0"/>
              <a:t>Click to edit Master text styles</a:t>
            </a:r>
          </a:p>
        </p:txBody>
      </p:sp>
      <p:sp>
        <p:nvSpPr>
          <p:cNvPr id="4" name="Espace réservé du numéro de diapositive 2">
            <a:extLst>
              <a:ext uri="{FF2B5EF4-FFF2-40B4-BE49-F238E27FC236}">
                <a16:creationId xmlns:a16="http://schemas.microsoft.com/office/drawing/2014/main" id="{ACFCE425-8D3E-4AC4-9F10-B40EA0654D3F}"/>
              </a:ext>
            </a:extLst>
          </p:cNvPr>
          <p:cNvSpPr>
            <a:spLocks noGrp="1"/>
          </p:cNvSpPr>
          <p:nvPr>
            <p:ph type="sldNum" sz="quarter" idx="15"/>
          </p:nvPr>
        </p:nvSpPr>
        <p:spPr/>
        <p:txBody>
          <a:bodyPr/>
          <a:lstStyle>
            <a:lvl1pPr>
              <a:defRPr/>
            </a:lvl1pPr>
          </a:lstStyle>
          <a:p>
            <a:pPr>
              <a:defRPr/>
            </a:pPr>
            <a:fld id="{B53C1ADB-240C-41DF-A72D-EB77EF26BF75}" type="slidenum">
              <a:rPr lang="en-US" altLang="en-US"/>
              <a:pPr>
                <a:defRPr/>
              </a:pPr>
              <a:t>‹#›</a:t>
            </a:fld>
            <a:endParaRPr lang="en-US" altLang="en-US" dirty="0"/>
          </a:p>
        </p:txBody>
      </p:sp>
      <p:sp>
        <p:nvSpPr>
          <p:cNvPr id="5" name="Espace réservé du pied de page 1">
            <a:extLst>
              <a:ext uri="{FF2B5EF4-FFF2-40B4-BE49-F238E27FC236}">
                <a16:creationId xmlns:a16="http://schemas.microsoft.com/office/drawing/2014/main" id="{AA4894AF-A012-4F8B-8F80-58E54448A360}"/>
              </a:ext>
            </a:extLst>
          </p:cNvPr>
          <p:cNvSpPr>
            <a:spLocks noGrp="1"/>
          </p:cNvSpPr>
          <p:nvPr>
            <p:ph type="ftr" sz="quarter" idx="16"/>
          </p:nvPr>
        </p:nvSpPr>
        <p:spPr/>
        <p:txBody>
          <a:bodyPr/>
          <a:lstStyle>
            <a:lvl1pPr>
              <a:defRPr>
                <a:latin typeface="Arial" panose="020B0604020202020204" pitchFamily="34" charset="0"/>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2677078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471488" indent="-200025">
              <a:buClr>
                <a:schemeClr val="accent1"/>
              </a:buClr>
              <a:tabLst>
                <a:tab pos="1212056" algn="l"/>
                <a:tab pos="1747838" algn="l"/>
                <a:tab pos="6057900" algn="r"/>
              </a:tabLst>
              <a:defRPr b="0">
                <a:solidFill>
                  <a:schemeClr val="tx2"/>
                </a:solidFill>
              </a:defRPr>
            </a:lvl2pPr>
            <a:lvl3pPr marL="672704" indent="-132160">
              <a:buClr>
                <a:schemeClr val="bg2"/>
              </a:buClr>
              <a:tabLst>
                <a:tab pos="812006" algn="l"/>
                <a:tab pos="1612106" algn="l"/>
                <a:tab pos="6057900" algn="r"/>
              </a:tabLst>
              <a:defRPr>
                <a:solidFill>
                  <a:schemeClr val="tx1"/>
                </a:solidFill>
              </a:defRPr>
            </a:lvl3pPr>
            <a:lvl4pPr marL="1212056" indent="-134541">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numéro de diapositive 5">
            <a:extLst>
              <a:ext uri="{FF2B5EF4-FFF2-40B4-BE49-F238E27FC236}">
                <a16:creationId xmlns:a16="http://schemas.microsoft.com/office/drawing/2014/main" id="{8ED6E227-8CE7-463E-9692-D771E6F46E15}"/>
              </a:ext>
            </a:extLst>
          </p:cNvPr>
          <p:cNvSpPr>
            <a:spLocks noGrp="1"/>
          </p:cNvSpPr>
          <p:nvPr>
            <p:ph type="sldNum" sz="quarter" idx="13"/>
          </p:nvPr>
        </p:nvSpPr>
        <p:spPr/>
        <p:txBody>
          <a:bodyPr/>
          <a:lstStyle>
            <a:lvl1pPr>
              <a:defRPr/>
            </a:lvl1pPr>
          </a:lstStyle>
          <a:p>
            <a:pPr>
              <a:defRPr/>
            </a:pPr>
            <a:fld id="{68C91F14-1393-449E-8309-4411DFCC3055}" type="slidenum">
              <a:rPr lang="en-US" altLang="en-US"/>
              <a:pPr>
                <a:defRPr/>
              </a:pPr>
              <a:t>‹#›</a:t>
            </a:fld>
            <a:endParaRPr lang="en-US" altLang="en-US" dirty="0"/>
          </a:p>
        </p:txBody>
      </p:sp>
      <p:sp>
        <p:nvSpPr>
          <p:cNvPr id="5" name="Espace réservé du pied de page 2">
            <a:extLst>
              <a:ext uri="{FF2B5EF4-FFF2-40B4-BE49-F238E27FC236}">
                <a16:creationId xmlns:a16="http://schemas.microsoft.com/office/drawing/2014/main" id="{ACA5B3DA-45BA-43D7-AAAC-548D9831E16F}"/>
              </a:ext>
            </a:extLst>
          </p:cNvPr>
          <p:cNvSpPr>
            <a:spLocks noGrp="1"/>
          </p:cNvSpPr>
          <p:nvPr>
            <p:ph type="ftr" sz="quarter" idx="14"/>
          </p:nvPr>
        </p:nvSpPr>
        <p:spPr/>
        <p:txBody>
          <a:bodyPr/>
          <a:lstStyle>
            <a:lvl1pPr>
              <a:lnSpc>
                <a:spcPct val="100000"/>
              </a:lnSpc>
              <a:buClrTx/>
              <a:buSzTx/>
              <a:tabLst/>
              <a:defRPr>
                <a:solidFill>
                  <a:schemeClr val="tx1"/>
                </a:solidFill>
                <a:latin typeface="Arial" panose="020B0604020202020204" pitchFamily="34" charset="0"/>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696026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fld id="{7A3A4FAC-3D11-4888-BE94-69290AF3260C}" type="datetime2">
              <a:rPr lang="en-US" smtClean="0"/>
              <a:t>Tuesday, July 25, 2023</a:t>
            </a:fld>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dirty="0"/>
              <a:t>Name presentation © Sodexo 2021. All rights Reserved</a:t>
            </a:r>
          </a:p>
        </p:txBody>
      </p:sp>
    </p:spTree>
    <p:extLst>
      <p:ext uri="{BB962C8B-B14F-4D97-AF65-F5344CB8AC3E}">
        <p14:creationId xmlns:p14="http://schemas.microsoft.com/office/powerpoint/2010/main" val="414424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fld id="{88EE6F67-BF63-40A4-9484-364C4A55ADF7}" type="datetime2">
              <a:rPr lang="en-US" smtClean="0"/>
              <a:t>Tuesday, July 25, 2023</a:t>
            </a:fld>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dirty="0"/>
              <a:t>Name presentation © Sodexo 2021. All rights Reserved</a:t>
            </a:r>
          </a:p>
        </p:txBody>
      </p:sp>
    </p:spTree>
    <p:extLst>
      <p:ext uri="{BB962C8B-B14F-4D97-AF65-F5344CB8AC3E}">
        <p14:creationId xmlns:p14="http://schemas.microsoft.com/office/powerpoint/2010/main" val="380875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5" name="ZoneTexte 9">
            <a:extLst>
              <a:ext uri="{FF2B5EF4-FFF2-40B4-BE49-F238E27FC236}">
                <a16:creationId xmlns:a16="http://schemas.microsoft.com/office/drawing/2014/main" id="{70DAD8B9-D5A6-4816-AE11-CE38E73F9437}"/>
              </a:ext>
            </a:extLst>
          </p:cNvPr>
          <p:cNvSpPr txBox="1">
            <a:spLocks noChangeArrowheads="1"/>
          </p:cNvSpPr>
          <p:nvPr/>
        </p:nvSpPr>
        <p:spPr bwMode="auto">
          <a:xfrm>
            <a:off x="-1585913" y="1871663"/>
            <a:ext cx="1489075" cy="31400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b="1" dirty="0"/>
              <a:t>TO</a:t>
            </a:r>
          </a:p>
          <a:p>
            <a:pPr algn="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algn="r" eaLnBrk="1" hangingPunct="1">
              <a:defRPr/>
            </a:pPr>
            <a:endParaRPr lang="en-US" altLang="en-US" sz="1200" b="1" dirty="0"/>
          </a:p>
          <a:p>
            <a:pPr algn="r" eaLnBrk="1" hangingPunct="1">
              <a:defRPr/>
            </a:pPr>
            <a:r>
              <a:rPr lang="en-US" altLang="en-US" sz="1200" dirty="0"/>
              <a:t>then click on the photo icon.</a:t>
            </a:r>
          </a:p>
          <a:p>
            <a:pPr algn="r" eaLnBrk="1" hangingPunct="1">
              <a:defRPr/>
            </a:pPr>
            <a:endParaRPr lang="en-US" altLang="en-US" sz="1200" dirty="0"/>
          </a:p>
          <a:p>
            <a:pPr algn="r" eaLnBrk="1" hangingPunct="1">
              <a:defRPr/>
            </a:pPr>
            <a:r>
              <a:rPr lang="en-US" altLang="en-US" sz="1200" dirty="0"/>
              <a:t>Select your photo and insert</a:t>
            </a:r>
          </a:p>
          <a:p>
            <a:pPr algn="r" eaLnBrk="1" hangingPunct="1">
              <a:defRPr/>
            </a:pPr>
            <a:endParaRPr lang="en-US" altLang="en-US" sz="1200" dirty="0"/>
          </a:p>
          <a:p>
            <a:pPr algn="r" eaLnBrk="1" hangingPunct="1">
              <a:defRPr/>
            </a:pPr>
            <a:r>
              <a:rPr lang="en-US" altLang="en-US" sz="1200" dirty="0"/>
              <a:t>Resize photo if needed by cropping and sliding it </a:t>
            </a:r>
          </a:p>
          <a:p>
            <a:pPr algn="r" eaLnBrk="1" hangingPunct="1">
              <a:defRPr/>
            </a:pPr>
            <a:endParaRPr lang="fr-FR" altLang="en-US" sz="1200" dirty="0"/>
          </a:p>
          <a:p>
            <a:pPr algn="r" eaLnBrk="1" hangingPunct="1">
              <a:defRPr/>
            </a:pPr>
            <a:endParaRPr lang="fr-FR" altLang="en-US" sz="1200" dirty="0"/>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pPr lvl="0"/>
            <a:r>
              <a:rPr lang="en-US" noProof="0" dirty="0"/>
              <a:t>Click icon to add picture</a:t>
            </a:r>
            <a:endParaRPr lang="fr-FR" noProof="0" dirty="0"/>
          </a:p>
        </p:txBody>
      </p:sp>
      <p:sp>
        <p:nvSpPr>
          <p:cNvPr id="6" name="Espace réservé du texte 5"/>
          <p:cNvSpPr>
            <a:spLocks noGrp="1"/>
          </p:cNvSpPr>
          <p:nvPr>
            <p:ph type="body" sz="quarter" idx="13"/>
          </p:nvPr>
        </p:nvSpPr>
        <p:spPr bwMode="ltGray">
          <a:xfrm>
            <a:off x="601135" y="3212977"/>
            <a:ext cx="10993965" cy="2943178"/>
          </a:xfrm>
          <a:solidFill>
            <a:schemeClr val="bg1"/>
          </a:solidFill>
          <a:ln>
            <a:solidFill>
              <a:srgbClr val="2A295C"/>
            </a:solidFill>
          </a:ln>
        </p:spPr>
        <p:txBody>
          <a:bodyPr lIns="108000" tIns="10800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a:p>
            <a:pPr lvl="1"/>
            <a:r>
              <a:rPr lang="en-US" noProof="0"/>
              <a:t>Second level</a:t>
            </a:r>
          </a:p>
        </p:txBody>
      </p:sp>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a:t>Click to edit Master title style</a:t>
            </a:r>
            <a:endParaRPr lang="fr-FR" dirty="0"/>
          </a:p>
        </p:txBody>
      </p:sp>
      <p:sp>
        <p:nvSpPr>
          <p:cNvPr id="8" name="Espace réservé du numéro de diapositive 2">
            <a:extLst>
              <a:ext uri="{FF2B5EF4-FFF2-40B4-BE49-F238E27FC236}">
                <a16:creationId xmlns:a16="http://schemas.microsoft.com/office/drawing/2014/main" id="{728CB6B7-E5E7-4E2E-90C3-5241B8DE7414}"/>
              </a:ext>
            </a:extLst>
          </p:cNvPr>
          <p:cNvSpPr>
            <a:spLocks noGrp="1"/>
          </p:cNvSpPr>
          <p:nvPr>
            <p:ph type="sldNum" sz="quarter" idx="14"/>
          </p:nvPr>
        </p:nvSpPr>
        <p:spPr/>
        <p:txBody>
          <a:bodyPr/>
          <a:lstStyle>
            <a:lvl1pPr>
              <a:defRPr/>
            </a:lvl1pPr>
          </a:lstStyle>
          <a:p>
            <a:pPr>
              <a:defRPr/>
            </a:pPr>
            <a:fld id="{E2489978-B83B-46D3-841F-1FE7C4B0632C}" type="slidenum">
              <a:rPr lang="en-US" altLang="en-US"/>
              <a:pPr>
                <a:defRPr/>
              </a:pPr>
              <a:t>‹#›</a:t>
            </a:fld>
            <a:endParaRPr lang="en-US" altLang="en-US" dirty="0"/>
          </a:p>
        </p:txBody>
      </p:sp>
      <p:sp>
        <p:nvSpPr>
          <p:cNvPr id="9" name="Espace réservé du pied de page 3">
            <a:extLst>
              <a:ext uri="{FF2B5EF4-FFF2-40B4-BE49-F238E27FC236}">
                <a16:creationId xmlns:a16="http://schemas.microsoft.com/office/drawing/2014/main" id="{62809FF2-046D-4C89-A1E3-4657495FD193}"/>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181380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dirty="0"/>
              <a:t>Name presentation © Sodexo 2021.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11490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dirty="0"/>
              <a:t>Name presentation © Sodexo 2021.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8735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dirty="0"/>
              <a:t>Name presentation © Sodexo 2021.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48595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dirty="0"/>
              <a:t>Name presentation © Sodexo 2021.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9028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dirty="0"/>
              <a:t>Name presentation © Sodexo 2021.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5400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dirty="0"/>
              <a:t>Name presentation © Sodexo 2021.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8754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5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359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1078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4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5" name="ZoneTexte 9">
            <a:extLst>
              <a:ext uri="{FF2B5EF4-FFF2-40B4-BE49-F238E27FC236}">
                <a16:creationId xmlns:a16="http://schemas.microsoft.com/office/drawing/2014/main" id="{B946D4D9-8D88-4708-B799-090F9BD88501}"/>
              </a:ext>
            </a:extLst>
          </p:cNvPr>
          <p:cNvSpPr txBox="1">
            <a:spLocks noChangeArrowheads="1"/>
          </p:cNvSpPr>
          <p:nvPr/>
        </p:nvSpPr>
        <p:spPr bwMode="auto">
          <a:xfrm>
            <a:off x="-1585913" y="1871663"/>
            <a:ext cx="1489075" cy="31400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b="1" dirty="0"/>
              <a:t>TO</a:t>
            </a:r>
          </a:p>
          <a:p>
            <a:pPr algn="r" eaLnBrk="1" hangingPunct="1">
              <a:defRPr/>
            </a:pPr>
            <a:r>
              <a:rPr lang="en-US" altLang="en-US" sz="1200" b="1" dirty="0"/>
              <a:t>REPLACE</a:t>
            </a:r>
            <a:r>
              <a:rPr lang="en-US" altLang="en-US" sz="1200" dirty="0"/>
              <a:t> </a:t>
            </a:r>
            <a:br>
              <a:rPr lang="en-US" altLang="en-US" sz="1200" dirty="0"/>
            </a:br>
            <a:r>
              <a:rPr lang="en-US" altLang="en-US" sz="1200" dirty="0"/>
              <a:t>AN IMAGE: </a:t>
            </a:r>
            <a:r>
              <a:rPr lang="en-US" altLang="en-US" sz="1200" b="1" dirty="0"/>
              <a:t>Click on the image and delete </a:t>
            </a:r>
          </a:p>
          <a:p>
            <a:pPr algn="r" eaLnBrk="1" hangingPunct="1">
              <a:defRPr/>
            </a:pPr>
            <a:endParaRPr lang="en-US" altLang="en-US" sz="1200" b="1" dirty="0"/>
          </a:p>
          <a:p>
            <a:pPr algn="r" eaLnBrk="1" hangingPunct="1">
              <a:defRPr/>
            </a:pPr>
            <a:r>
              <a:rPr lang="en-US" altLang="en-US" sz="1200" dirty="0"/>
              <a:t>then click on the photo icon.</a:t>
            </a:r>
          </a:p>
          <a:p>
            <a:pPr algn="r" eaLnBrk="1" hangingPunct="1">
              <a:defRPr/>
            </a:pPr>
            <a:endParaRPr lang="en-US" altLang="en-US" sz="1200" dirty="0"/>
          </a:p>
          <a:p>
            <a:pPr algn="r" eaLnBrk="1" hangingPunct="1">
              <a:defRPr/>
            </a:pPr>
            <a:r>
              <a:rPr lang="en-US" altLang="en-US" sz="1200" dirty="0"/>
              <a:t>Select your photo and insert</a:t>
            </a:r>
          </a:p>
          <a:p>
            <a:pPr algn="r" eaLnBrk="1" hangingPunct="1">
              <a:defRPr/>
            </a:pPr>
            <a:endParaRPr lang="en-US" altLang="en-US" sz="1200" dirty="0"/>
          </a:p>
          <a:p>
            <a:pPr algn="r" eaLnBrk="1" hangingPunct="1">
              <a:defRPr/>
            </a:pPr>
            <a:r>
              <a:rPr lang="en-US" altLang="en-US" sz="1200" dirty="0"/>
              <a:t>Resize photo if needed by cropping and sliding it </a:t>
            </a:r>
          </a:p>
          <a:p>
            <a:pPr algn="r" eaLnBrk="1" hangingPunct="1">
              <a:defRPr/>
            </a:pPr>
            <a:endParaRPr lang="fr-FR" altLang="en-US" sz="1200" dirty="0"/>
          </a:p>
          <a:p>
            <a:pPr algn="r" eaLnBrk="1" hangingPunct="1">
              <a:defRPr/>
            </a:pPr>
            <a:endParaRPr lang="fr-FR" altLang="en-US" sz="1200" dirty="0"/>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pPr lvl="0"/>
            <a:r>
              <a:rPr lang="en-US" noProof="0" dirty="0"/>
              <a:t>Click icon to add picture</a:t>
            </a:r>
            <a:endParaRPr lang="fr-FR" noProof="0" dirty="0"/>
          </a:p>
        </p:txBody>
      </p:sp>
      <p:sp>
        <p:nvSpPr>
          <p:cNvPr id="6" name="Espace réservé du texte 5"/>
          <p:cNvSpPr>
            <a:spLocks noGrp="1"/>
          </p:cNvSpPr>
          <p:nvPr>
            <p:ph type="body" sz="quarter" idx="13"/>
          </p:nvPr>
        </p:nvSpPr>
        <p:spPr bwMode="ltGray">
          <a:xfrm>
            <a:off x="4464050" y="954155"/>
            <a:ext cx="7131049" cy="5202000"/>
          </a:xfrm>
          <a:solidFill>
            <a:schemeClr val="bg2"/>
          </a:solidFill>
        </p:spPr>
        <p:txBody>
          <a:bodyPr lIns="72000" anchor="ctr"/>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en-US" noProof="0"/>
              <a:t>Click to edit Master title style</a:t>
            </a:r>
            <a:endParaRPr lang="en-US" noProof="0" dirty="0"/>
          </a:p>
        </p:txBody>
      </p:sp>
      <p:sp>
        <p:nvSpPr>
          <p:cNvPr id="8" name="Espace réservé du numéro de diapositive 2">
            <a:extLst>
              <a:ext uri="{FF2B5EF4-FFF2-40B4-BE49-F238E27FC236}">
                <a16:creationId xmlns:a16="http://schemas.microsoft.com/office/drawing/2014/main" id="{724E376E-2F6F-41EC-B488-CF0EBD71B729}"/>
              </a:ext>
            </a:extLst>
          </p:cNvPr>
          <p:cNvSpPr>
            <a:spLocks noGrp="1"/>
          </p:cNvSpPr>
          <p:nvPr>
            <p:ph type="sldNum" sz="quarter" idx="14"/>
          </p:nvPr>
        </p:nvSpPr>
        <p:spPr/>
        <p:txBody>
          <a:bodyPr/>
          <a:lstStyle>
            <a:lvl1pPr>
              <a:defRPr/>
            </a:lvl1pPr>
          </a:lstStyle>
          <a:p>
            <a:pPr>
              <a:defRPr/>
            </a:pPr>
            <a:fld id="{5CB5A6CA-7FFC-4F5F-9392-6390D1059A1D}" type="slidenum">
              <a:rPr lang="en-US" altLang="en-US"/>
              <a:pPr>
                <a:defRPr/>
              </a:pPr>
              <a:t>‹#›</a:t>
            </a:fld>
            <a:endParaRPr lang="en-US" altLang="en-US" dirty="0"/>
          </a:p>
        </p:txBody>
      </p:sp>
      <p:sp>
        <p:nvSpPr>
          <p:cNvPr id="9" name="Espace réservé du pied de page 3">
            <a:extLst>
              <a:ext uri="{FF2B5EF4-FFF2-40B4-BE49-F238E27FC236}">
                <a16:creationId xmlns:a16="http://schemas.microsoft.com/office/drawing/2014/main" id="{9D3E8602-5CC7-4193-B023-DB9474BFB3CE}"/>
              </a:ext>
            </a:extLst>
          </p:cNvPr>
          <p:cNvSpPr>
            <a:spLocks noGrp="1"/>
          </p:cNvSpPr>
          <p:nvPr>
            <p:ph type="ftr" sz="quarter" idx="15"/>
          </p:nvPr>
        </p:nvSpPr>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1020854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408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41254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69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7561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791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1254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005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35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Name presentation © Sodexo 2021.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25020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9504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p:spPr>
        <p:txBody>
          <a:bodyPr rot="0" spcFirstLastPara="0" vertOverflow="overflow" horzOverflow="overflow" tIns="45720" bIns="45720" spcCol="0" rtlCol="0" fromWordArt="0" anchor="ctr" forceAA="0">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lvl="0"/>
            <a:r>
              <a:rPr lang="en-US"/>
              <a:t>Click to edit Master text styles</a:t>
            </a:r>
          </a:p>
        </p:txBody>
      </p:sp>
      <p:sp>
        <p:nvSpPr>
          <p:cNvPr id="4" name="Espace réservé du numéro de diapositive 1">
            <a:extLst>
              <a:ext uri="{FF2B5EF4-FFF2-40B4-BE49-F238E27FC236}">
                <a16:creationId xmlns:a16="http://schemas.microsoft.com/office/drawing/2014/main" id="{103B90EF-0227-4086-9D18-F1E44D702C2F}"/>
              </a:ext>
            </a:extLst>
          </p:cNvPr>
          <p:cNvSpPr>
            <a:spLocks noGrp="1"/>
          </p:cNvSpPr>
          <p:nvPr>
            <p:ph type="sldNum" sz="quarter" idx="15"/>
          </p:nvPr>
        </p:nvSpPr>
        <p:spPr>
          <a:ln/>
        </p:spPr>
        <p:txBody>
          <a:bodyPr/>
          <a:lstStyle>
            <a:lvl1pPr>
              <a:defRPr/>
            </a:lvl1pPr>
          </a:lstStyle>
          <a:p>
            <a:pPr>
              <a:defRPr/>
            </a:pPr>
            <a:fld id="{4BDC0029-0E9C-43C0-A493-B52276DD4D11}" type="slidenum">
              <a:rPr lang="en-US" altLang="en-US"/>
              <a:pPr>
                <a:defRPr/>
              </a:pPr>
              <a:t>‹#›</a:t>
            </a:fld>
            <a:endParaRPr lang="en-US" altLang="en-US" dirty="0"/>
          </a:p>
        </p:txBody>
      </p:sp>
      <p:sp>
        <p:nvSpPr>
          <p:cNvPr id="5" name="Espace réservé du pied de page 2">
            <a:extLst>
              <a:ext uri="{FF2B5EF4-FFF2-40B4-BE49-F238E27FC236}">
                <a16:creationId xmlns:a16="http://schemas.microsoft.com/office/drawing/2014/main" id="{FFFBB0B2-333D-49D0-BF41-494F3494E9AF}"/>
              </a:ext>
            </a:extLst>
          </p:cNvPr>
          <p:cNvSpPr>
            <a:spLocks noGrp="1"/>
          </p:cNvSpPr>
          <p:nvPr>
            <p:ph type="ftr" sz="quarter" idx="16"/>
          </p:nvPr>
        </p:nvSpPr>
        <p:spPr>
          <a:ln/>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2508960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3772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305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643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Name presentation © Sodexo 2021.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982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Name presentation © Sodexo 2021.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35866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76887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25202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8887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3527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13608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tIns="45720" bIns="45720" spcCol="0" rtlCol="0" fromWordArt="0" anchor="ctr" forceAA="0">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lvl="0"/>
            <a:r>
              <a:rPr lang="en-US" noProof="0"/>
              <a:t>Click to edit Master text styles</a:t>
            </a:r>
          </a:p>
        </p:txBody>
      </p:sp>
      <p:sp>
        <p:nvSpPr>
          <p:cNvPr id="4" name="Espace réservé du numéro de diapositive 1">
            <a:extLst>
              <a:ext uri="{FF2B5EF4-FFF2-40B4-BE49-F238E27FC236}">
                <a16:creationId xmlns:a16="http://schemas.microsoft.com/office/drawing/2014/main" id="{6E844B60-94BE-4F06-8EB8-922A144326A8}"/>
              </a:ext>
            </a:extLst>
          </p:cNvPr>
          <p:cNvSpPr>
            <a:spLocks noGrp="1"/>
          </p:cNvSpPr>
          <p:nvPr>
            <p:ph type="sldNum" sz="quarter" idx="15"/>
          </p:nvPr>
        </p:nvSpPr>
        <p:spPr>
          <a:ln/>
        </p:spPr>
        <p:txBody>
          <a:bodyPr/>
          <a:lstStyle>
            <a:lvl1pPr>
              <a:defRPr/>
            </a:lvl1pPr>
          </a:lstStyle>
          <a:p>
            <a:pPr>
              <a:defRPr/>
            </a:pPr>
            <a:fld id="{F4F743D2-D29F-4CAA-A83C-67EF536139B4}" type="slidenum">
              <a:rPr lang="en-US" altLang="en-US"/>
              <a:pPr>
                <a:defRPr/>
              </a:pPr>
              <a:t>‹#›</a:t>
            </a:fld>
            <a:endParaRPr lang="en-US" altLang="en-US" dirty="0"/>
          </a:p>
        </p:txBody>
      </p:sp>
      <p:sp>
        <p:nvSpPr>
          <p:cNvPr id="5" name="Espace réservé du pied de page 2">
            <a:extLst>
              <a:ext uri="{FF2B5EF4-FFF2-40B4-BE49-F238E27FC236}">
                <a16:creationId xmlns:a16="http://schemas.microsoft.com/office/drawing/2014/main" id="{4C1BDD02-602E-40DE-BB7C-57F670DF5983}"/>
              </a:ext>
            </a:extLst>
          </p:cNvPr>
          <p:cNvSpPr>
            <a:spLocks noGrp="1"/>
          </p:cNvSpPr>
          <p:nvPr>
            <p:ph type="ftr" sz="quarter" idx="16"/>
          </p:nvPr>
        </p:nvSpPr>
        <p:spPr>
          <a:ln/>
        </p:spPr>
        <p:txBody>
          <a:bodyPr/>
          <a:lstStyle>
            <a:lvl1pPr>
              <a:defRPr/>
            </a:lvl1pPr>
          </a:lstStyle>
          <a:p>
            <a:pPr>
              <a:defRPr/>
            </a:pPr>
            <a:r>
              <a:rPr lang="en-US" dirty="0"/>
              <a:t>District Call Series © Sodexo July 2023. All rights Reserved</a:t>
            </a:r>
          </a:p>
        </p:txBody>
      </p:sp>
    </p:spTree>
    <p:extLst>
      <p:ext uri="{BB962C8B-B14F-4D97-AF65-F5344CB8AC3E}">
        <p14:creationId xmlns:p14="http://schemas.microsoft.com/office/powerpoint/2010/main" val="29081863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53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t>Title </a:t>
            </a:r>
            <a:br>
              <a:rPr lang="en-US" sz="1400" dirty="0"/>
            </a:br>
            <a:r>
              <a:rPr lang="en-US" sz="1400" dirty="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chemeClr val="accent1"/>
                </a:solidFill>
              </a:rPr>
              <a:t>Title </a:t>
            </a:r>
            <a:br>
              <a:rPr lang="en-US" sz="1400" dirty="0">
                <a:solidFill>
                  <a:schemeClr val="accent1"/>
                </a:solidFill>
              </a:rPr>
            </a:br>
            <a:r>
              <a:rPr lang="en-US" sz="1400" dirty="0">
                <a:solidFill>
                  <a:schemeClr val="accent1"/>
                </a:solidFill>
              </a:rPr>
              <a:t>lorem ipsum</a:t>
            </a:r>
          </a:p>
          <a:p>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853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587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26013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263400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393941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1346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r>
              <a:rPr lang="en-US"/>
              <a:t>00 Month YYYY</a:t>
            </a:r>
            <a:endParaRPr lang="en-AU" dirty="0"/>
          </a:p>
        </p:txBody>
      </p:sp>
      <p:sp>
        <p:nvSpPr>
          <p:cNvPr id="6" name="Footer Placeholder 5"/>
          <p:cNvSpPr>
            <a:spLocks noGrp="1"/>
          </p:cNvSpPr>
          <p:nvPr>
            <p:ph type="ftr" sz="quarter" idx="12"/>
          </p:nvPr>
        </p:nvSpPr>
        <p:spPr/>
        <p:txBody>
          <a:bodyPr/>
          <a:lstStyle/>
          <a:p>
            <a:r>
              <a:rPr lang="en-AU"/>
              <a:t>Section title 1, Subtitle                                                      Sodexo. Presentation Title</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307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65925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56447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image" Target="../media/image14.png"/><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image" Target="../media/image17.pn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theme" Target="../theme/theme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theme" Target="../theme/theme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41" Type="http://schemas.openxmlformats.org/officeDocument/2006/relationships/slideLayout" Target="../slideLayouts/slideLayout133.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image" Target="../media/image17.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theme" Target="../theme/theme7.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a:extLst>
              <a:ext uri="{FF2B5EF4-FFF2-40B4-BE49-F238E27FC236}">
                <a16:creationId xmlns:a16="http://schemas.microsoft.com/office/drawing/2014/main" id="{5CAAB3A4-1D80-4B87-8FF1-C4C51F00CF44}"/>
              </a:ext>
            </a:extLst>
          </p:cNvPr>
          <p:cNvSpPr>
            <a:spLocks noGrp="1" noChangeArrowheads="1"/>
          </p:cNvSpPr>
          <p:nvPr>
            <p:ph type="title"/>
          </p:nvPr>
        </p:nvSpPr>
        <p:spPr bwMode="gray">
          <a:xfrm>
            <a:off x="596900" y="352425"/>
            <a:ext cx="10998200" cy="550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72000" bIns="108000" numCol="1" anchor="t" anchorCtr="0" compatLnSpc="1">
            <a:prstTxWarp prst="textNoShape">
              <a:avLst/>
            </a:prstTxWarp>
            <a:spAutoFit/>
          </a:bodyPr>
          <a:lstStyle/>
          <a:p>
            <a:pPr lvl="0"/>
            <a:r>
              <a:rPr lang="en-US" altLang="fr-FR"/>
              <a:t>Slide Title – Click to Modify, Arial 24</a:t>
            </a:r>
          </a:p>
        </p:txBody>
      </p:sp>
      <p:sp>
        <p:nvSpPr>
          <p:cNvPr id="2051" name="Rectangle 10">
            <a:extLst>
              <a:ext uri="{FF2B5EF4-FFF2-40B4-BE49-F238E27FC236}">
                <a16:creationId xmlns:a16="http://schemas.microsoft.com/office/drawing/2014/main" id="{798BF3E2-7061-4E1B-8CFA-458B11597E41}"/>
              </a:ext>
            </a:extLst>
          </p:cNvPr>
          <p:cNvSpPr>
            <a:spLocks noGrp="1" noChangeArrowheads="1"/>
          </p:cNvSpPr>
          <p:nvPr>
            <p:ph type="body" idx="1"/>
          </p:nvPr>
        </p:nvSpPr>
        <p:spPr bwMode="gray">
          <a:xfrm>
            <a:off x="554038" y="1573213"/>
            <a:ext cx="11087100" cy="4586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Arial 22, BOLD</a:t>
            </a:r>
          </a:p>
          <a:p>
            <a:pPr lvl="1"/>
            <a:r>
              <a:rPr lang="en-US" altLang="fr-FR"/>
              <a:t>Arial 18</a:t>
            </a:r>
          </a:p>
          <a:p>
            <a:pPr lvl="2"/>
            <a:r>
              <a:rPr lang="en-US" altLang="fr-FR"/>
              <a:t>Arial 14</a:t>
            </a:r>
          </a:p>
          <a:p>
            <a:pPr lvl="3"/>
            <a:r>
              <a:rPr lang="en-US" altLang="fr-FR"/>
              <a:t>Arial 14</a:t>
            </a:r>
          </a:p>
        </p:txBody>
      </p:sp>
      <p:cxnSp>
        <p:nvCxnSpPr>
          <p:cNvPr id="2052" name="Connecteur droit 3">
            <a:extLst>
              <a:ext uri="{FF2B5EF4-FFF2-40B4-BE49-F238E27FC236}">
                <a16:creationId xmlns:a16="http://schemas.microsoft.com/office/drawing/2014/main" id="{3B59D454-AB34-4871-BB09-0A509DD0CAA9}"/>
              </a:ext>
            </a:extLst>
          </p:cNvPr>
          <p:cNvCxnSpPr>
            <a:cxnSpLocks noChangeShapeType="1"/>
          </p:cNvCxnSpPr>
          <p:nvPr/>
        </p:nvCxnSpPr>
        <p:spPr bwMode="auto">
          <a:xfrm flipH="1">
            <a:off x="596900" y="6227763"/>
            <a:ext cx="10998200" cy="0"/>
          </a:xfrm>
          <a:prstGeom prst="line">
            <a:avLst/>
          </a:prstGeom>
          <a:noFill/>
          <a:ln w="50800" algn="ctr">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3" name="Image 6">
            <a:extLst>
              <a:ext uri="{FF2B5EF4-FFF2-40B4-BE49-F238E27FC236}">
                <a16:creationId xmlns:a16="http://schemas.microsoft.com/office/drawing/2014/main" id="{1F44DDAA-0158-4EC1-A6B1-E416C5190BEC}"/>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096500" y="61944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8A79A09C-ADC7-4739-A5D0-856FD2E4678F}"/>
              </a:ext>
            </a:extLst>
          </p:cNvPr>
          <p:cNvSpPr>
            <a:spLocks noGrp="1"/>
          </p:cNvSpPr>
          <p:nvPr>
            <p:ph type="sldNum" sz="quarter" idx="4"/>
          </p:nvPr>
        </p:nvSpPr>
        <p:spPr>
          <a:xfrm>
            <a:off x="579438" y="6388100"/>
            <a:ext cx="962025" cy="192088"/>
          </a:xfrm>
          <a:prstGeom prst="rect">
            <a:avLst/>
          </a:prstGeom>
          <a:noFill/>
          <a:ln>
            <a:noFill/>
          </a:ln>
          <a:effectLst/>
        </p:spPr>
        <p:txBody>
          <a:bodyPr vert="horz" wrap="square" lIns="0" tIns="0" rIns="0" bIns="0" numCol="1" anchor="t" anchorCtr="0" compatLnSpc="1">
            <a:prstTxWarp prst="textNoShape">
              <a:avLst/>
            </a:prstTxWarp>
          </a:bodyPr>
          <a:lstStyle>
            <a:lvl1pPr eaLnBrk="1" hangingPunct="1">
              <a:defRPr sz="900"/>
            </a:lvl1pPr>
          </a:lstStyle>
          <a:p>
            <a:pPr>
              <a:defRPr/>
            </a:pPr>
            <a:fld id="{BB649F8C-A7FC-48FC-B7C2-D16F2A743B0E}" type="slidenum">
              <a:rPr lang="en-US" altLang="en-US"/>
              <a:pPr>
                <a:defRPr/>
              </a:pPr>
              <a:t>‹#›</a:t>
            </a:fld>
            <a:endParaRPr lang="en-US" altLang="en-US" dirty="0"/>
          </a:p>
        </p:txBody>
      </p:sp>
      <p:cxnSp>
        <p:nvCxnSpPr>
          <p:cNvPr id="2055" name="Connecteur droit 7">
            <a:extLst>
              <a:ext uri="{FF2B5EF4-FFF2-40B4-BE49-F238E27FC236}">
                <a16:creationId xmlns:a16="http://schemas.microsoft.com/office/drawing/2014/main" id="{98016255-54C5-4A6C-AC17-1FD3755EA2A8}"/>
              </a:ext>
            </a:extLst>
          </p:cNvPr>
          <p:cNvCxnSpPr>
            <a:cxnSpLocks noChangeShapeType="1"/>
          </p:cNvCxnSpPr>
          <p:nvPr/>
        </p:nvCxnSpPr>
        <p:spPr bwMode="gray">
          <a:xfrm flipH="1">
            <a:off x="596900" y="6227763"/>
            <a:ext cx="10998200" cy="0"/>
          </a:xfrm>
          <a:prstGeom prst="line">
            <a:avLst/>
          </a:prstGeom>
          <a:noFill/>
          <a:ln w="50800" algn="ctr">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6" name="Image 8">
            <a:extLst>
              <a:ext uri="{FF2B5EF4-FFF2-40B4-BE49-F238E27FC236}">
                <a16:creationId xmlns:a16="http://schemas.microsoft.com/office/drawing/2014/main" id="{ACFDAEED-0001-41F5-9C4F-8D71A4BA5D05}"/>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096500" y="61944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F32A3706-0949-4671-AD76-F8EE0FE822DA}"/>
              </a:ext>
            </a:extLst>
          </p:cNvPr>
          <p:cNvSpPr>
            <a:spLocks noGrp="1"/>
          </p:cNvSpPr>
          <p:nvPr>
            <p:ph type="ftr" sz="quarter" idx="3"/>
          </p:nvPr>
        </p:nvSpPr>
        <p:spPr>
          <a:xfrm>
            <a:off x="914400" y="6388100"/>
            <a:ext cx="8159750" cy="184150"/>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75" algn="l"/>
                <a:tab pos="1616075" algn="l"/>
                <a:tab pos="2149475" algn="l"/>
                <a:tab pos="8077200" algn="r"/>
              </a:tabLst>
              <a:defRPr lang="fr-FR" sz="900" b="0">
                <a:latin typeface="Arial" charset="0"/>
                <a:cs typeface="Arial" charset="0"/>
              </a:defRPr>
            </a:lvl1pPr>
          </a:lstStyle>
          <a:p>
            <a:pPr>
              <a:defRPr/>
            </a:pPr>
            <a:r>
              <a:rPr lang="en-US" dirty="0"/>
              <a:t>District Call Series © Sodexo July 2023. All rights Reserved</a:t>
            </a:r>
          </a:p>
        </p:txBody>
      </p:sp>
    </p:spTree>
  </p:cSld>
  <p:clrMap bg1="lt1" tx1="dk1" bg2="lt2" tx2="dk2" accent1="accent1" accent2="accent2" accent3="accent3" accent4="accent4" accent5="accent5" accent6="accent6" hlink="hlink" folHlink="folHlink"/>
  <p:sldLayoutIdLst>
    <p:sldLayoutId id="2147508249" r:id="rId1"/>
    <p:sldLayoutId id="2147508250" r:id="rId2"/>
    <p:sldLayoutId id="2147508251" r:id="rId3"/>
    <p:sldLayoutId id="2147508252" r:id="rId4"/>
    <p:sldLayoutId id="2147508253" r:id="rId5"/>
    <p:sldLayoutId id="2147508254" r:id="rId6"/>
    <p:sldLayoutId id="2147508255" r:id="rId7"/>
    <p:sldLayoutId id="2147508224" r:id="rId8"/>
    <p:sldLayoutId id="2147508225" r:id="rId9"/>
    <p:sldLayoutId id="2147508226" r:id="rId10"/>
    <p:sldLayoutId id="2147508256" r:id="rId11"/>
    <p:sldLayoutId id="2147508257" r:id="rId12"/>
    <p:sldLayoutId id="2147508227" r:id="rId13"/>
    <p:sldLayoutId id="2147508228" r:id="rId14"/>
    <p:sldLayoutId id="2147508229" r:id="rId15"/>
    <p:sldLayoutId id="2147508258" r:id="rId16"/>
    <p:sldLayoutId id="2147508259" r:id="rId17"/>
    <p:sldLayoutId id="2147508260" r:id="rId18"/>
    <p:sldLayoutId id="2147508261" r:id="rId19"/>
    <p:sldLayoutId id="2147508262" r:id="rId20"/>
    <p:sldLayoutId id="2147508263" r:id="rId21"/>
    <p:sldLayoutId id="2147508264" r:id="rId22"/>
    <p:sldLayoutId id="2147508265" r:id="rId23"/>
    <p:sldLayoutId id="2147508266" r:id="rId24"/>
  </p:sldLayoutIdLst>
  <p:transition>
    <p:wipe dir="r"/>
  </p:transition>
  <p:hf hdr="0" dt="0"/>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algn="l" rtl="0" eaLnBrk="0" fontAlgn="base" hangingPunct="0">
        <a:lnSpc>
          <a:spcPct val="90000"/>
        </a:lnSpc>
        <a:spcBef>
          <a:spcPts val="600"/>
        </a:spcBef>
        <a:spcAft>
          <a:spcPts val="600"/>
        </a:spcAft>
        <a:buClr>
          <a:schemeClr val="accent1"/>
        </a:buClr>
        <a:buSzPct val="120000"/>
        <a:buFont typeface="Arial" panose="020B0604020202020204" pitchFamily="34" charset="0"/>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0" fontAlgn="base" hangingPunct="0">
        <a:lnSpc>
          <a:spcPct val="90000"/>
        </a:lnSpc>
        <a:spcBef>
          <a:spcPts val="600"/>
        </a:spcBef>
        <a:spcAft>
          <a:spcPts val="600"/>
        </a:spcAft>
        <a:buClr>
          <a:schemeClr val="accent1"/>
        </a:buClr>
        <a:buSzPct val="120000"/>
        <a:buFont typeface="Arial" panose="020B0604020202020204" pitchFamily="34" charset="0"/>
        <a:buChar char="■"/>
        <a:tabLst>
          <a:tab pos="1616075" algn="l"/>
          <a:tab pos="2330450" algn="l"/>
          <a:tab pos="8077200" algn="r"/>
        </a:tabLst>
        <a:defRPr>
          <a:solidFill>
            <a:schemeClr val="tx2"/>
          </a:solidFill>
          <a:latin typeface="+mn-lt"/>
        </a:defRPr>
      </a:lvl2pPr>
      <a:lvl3pPr marL="1258888" indent="-176213" algn="l" rtl="0" eaLnBrk="0" fontAlgn="base" hangingPunct="0">
        <a:lnSpc>
          <a:spcPct val="90000"/>
        </a:lnSpc>
        <a:spcBef>
          <a:spcPts val="600"/>
        </a:spcBef>
        <a:spcAft>
          <a:spcPts val="600"/>
        </a:spcAft>
        <a:buClr>
          <a:schemeClr val="bg2"/>
        </a:buClr>
        <a:buSzPct val="120000"/>
        <a:buBlip>
          <a:blip r:embed="rId27"/>
        </a:buBlip>
        <a:tabLst>
          <a:tab pos="1082675" algn="l"/>
          <a:tab pos="2149475" algn="l"/>
          <a:tab pos="8077200" algn="r"/>
        </a:tabLst>
        <a:defRPr sz="1400">
          <a:solidFill>
            <a:schemeClr val="tx1"/>
          </a:solidFill>
          <a:latin typeface="+mn-lt"/>
        </a:defRPr>
      </a:lvl3pPr>
      <a:lvl4pPr marL="1787525" indent="-179388" algn="l" rtl="0" eaLnBrk="0" fontAlgn="base" hangingPunct="0">
        <a:lnSpc>
          <a:spcPct val="90000"/>
        </a:lnSpc>
        <a:spcBef>
          <a:spcPts val="600"/>
        </a:spcBef>
        <a:spcAft>
          <a:spcPts val="600"/>
        </a:spcAft>
        <a:buClr>
          <a:schemeClr val="bg2"/>
        </a:buClr>
        <a:buSzPct val="120000"/>
        <a:buBlip>
          <a:blip r:embed="rId27"/>
        </a:buBlip>
        <a:tabLst>
          <a:tab pos="1082675" algn="l"/>
          <a:tab pos="1616075" algn="l"/>
          <a:tab pos="2149475" algn="l"/>
          <a:tab pos="8077200" algn="r"/>
        </a:tabLst>
        <a:defRPr sz="1400">
          <a:solidFill>
            <a:schemeClr val="tx1"/>
          </a:solidFill>
          <a:latin typeface="+mn-lt"/>
        </a:defRPr>
      </a:lvl4pPr>
      <a:lvl5pPr marL="2420938" algn="l" rtl="0" eaLnBrk="0" fontAlgn="base" hangingPunct="0">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AB7D4-32DB-4178-A346-AF2EFB777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52EFD2-D72A-4549-BCAC-C0DE84CD2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9F3A2-29A9-4586-808F-57B969737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ADBD2EF-765F-42C3-979A-7C1C40F75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7E7907C7-70F9-4F43-AA95-FEA510ED4D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1CA20-C662-4ACB-8192-B9CFC4515757}" type="slidenum">
              <a:rPr lang="en-US" smtClean="0"/>
              <a:t>‹#›</a:t>
            </a:fld>
            <a:endParaRPr lang="en-US" dirty="0"/>
          </a:p>
        </p:txBody>
      </p:sp>
    </p:spTree>
    <p:extLst>
      <p:ext uri="{BB962C8B-B14F-4D97-AF65-F5344CB8AC3E}">
        <p14:creationId xmlns:p14="http://schemas.microsoft.com/office/powerpoint/2010/main" val="1582760824"/>
      </p:ext>
    </p:extLst>
  </p:cSld>
  <p:clrMap bg1="lt1" tx1="dk1" bg2="lt2" tx2="dk2" accent1="accent1" accent2="accent2" accent3="accent3" accent4="accent4" accent5="accent5" accent6="accent6" hlink="hlink" folHlink="folHlink"/>
  <p:sldLayoutIdLst>
    <p:sldLayoutId id="2147508865" r:id="rId1"/>
    <p:sldLayoutId id="2147508866" r:id="rId2"/>
    <p:sldLayoutId id="2147508867" r:id="rId3"/>
    <p:sldLayoutId id="2147508868" r:id="rId4"/>
    <p:sldLayoutId id="2147508869" r:id="rId5"/>
    <p:sldLayoutId id="2147508870" r:id="rId6"/>
    <p:sldLayoutId id="2147508871" r:id="rId7"/>
    <p:sldLayoutId id="2147508872" r:id="rId8"/>
    <p:sldLayoutId id="2147508873" r:id="rId9"/>
    <p:sldLayoutId id="2147508874" r:id="rId10"/>
    <p:sldLayoutId id="2147508875" r:id="rId11"/>
    <p:sldLayoutId id="2147508876" r:id="rId12"/>
    <p:sldLayoutId id="2147508934" r:id="rId13"/>
    <p:sldLayoutId id="2147508971" r:id="rId14"/>
    <p:sldLayoutId id="214750897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District Call Series © Sodexo July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974432"/>
      </p:ext>
    </p:extLst>
  </p:cSld>
  <p:clrMap bg1="lt1" tx1="dk1" bg2="lt2" tx2="dk2" accent1="accent1" accent2="accent2" accent3="accent3" accent4="accent4" accent5="accent5" accent6="accent6" hlink="hlink" folHlink="folHlink"/>
  <p:sldLayoutIdLst>
    <p:sldLayoutId id="2147483837" r:id="rId1"/>
    <p:sldLayoutId id="214750893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EDD0E-8DCF-CEF7-4E19-75496925B0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A1CEDC-9489-A277-FB6D-5F66977E9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AB371-E7AB-3ED2-E63F-4A1CD8982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1FC8214-D850-C96E-5B9E-F44198ABB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District Call Series © Sodexo July 2023. All rights Reserved</a:t>
            </a:r>
          </a:p>
        </p:txBody>
      </p:sp>
      <p:sp>
        <p:nvSpPr>
          <p:cNvPr id="6" name="Slide Number Placeholder 5">
            <a:extLst>
              <a:ext uri="{FF2B5EF4-FFF2-40B4-BE49-F238E27FC236}">
                <a16:creationId xmlns:a16="http://schemas.microsoft.com/office/drawing/2014/main" id="{B48D262C-EB1A-3D0C-E02E-3B8E2C819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4E5FFE-9A9C-41E8-8428-098A499B579D}" type="slidenum">
              <a:rPr lang="en-US" altLang="en-US" smtClean="0"/>
              <a:pPr>
                <a:defRPr/>
              </a:pPr>
              <a:t>‹#›</a:t>
            </a:fld>
            <a:endParaRPr lang="en-US" altLang="en-US" dirty="0"/>
          </a:p>
        </p:txBody>
      </p:sp>
    </p:spTree>
    <p:extLst>
      <p:ext uri="{BB962C8B-B14F-4D97-AF65-F5344CB8AC3E}">
        <p14:creationId xmlns:p14="http://schemas.microsoft.com/office/powerpoint/2010/main" val="132281881"/>
      </p:ext>
    </p:extLst>
  </p:cSld>
  <p:clrMap bg1="lt1" tx1="dk1" bg2="lt2" tx2="dk2" accent1="accent1" accent2="accent2" accent3="accent3" accent4="accent4" accent5="accent5" accent6="accent6" hlink="hlink" folHlink="folHlink"/>
  <p:sldLayoutIdLst>
    <p:sldLayoutId id="2147508955" r:id="rId1"/>
    <p:sldLayoutId id="2147508956" r:id="rId2"/>
    <p:sldLayoutId id="2147508957" r:id="rId3"/>
    <p:sldLayoutId id="2147508958" r:id="rId4"/>
    <p:sldLayoutId id="2147508959" r:id="rId5"/>
    <p:sldLayoutId id="2147508960" r:id="rId6"/>
    <p:sldLayoutId id="2147508961" r:id="rId7"/>
    <p:sldLayoutId id="2147508962" r:id="rId8"/>
    <p:sldLayoutId id="2147508963" r:id="rId9"/>
    <p:sldLayoutId id="2147508964" r:id="rId10"/>
    <p:sldLayoutId id="2147508965" r:id="rId11"/>
    <p:sldLayoutId id="2147508966" r:id="rId12"/>
    <p:sldLayoutId id="2147508967" r:id="rId13"/>
    <p:sldLayoutId id="2147508968" r:id="rId14"/>
    <p:sldLayoutId id="2147508969" r:id="rId15"/>
    <p:sldLayoutId id="2147508970" r:id="rId16"/>
  </p:sldLayoutIdLst>
  <p:transition>
    <p:wipe dir="r"/>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dirty="0"/>
              <a:t>Name presentation © Sodexo 2021.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fld id="{7AA8358C-4CCA-4334-89CA-A8E17871D280}" type="datetime2">
              <a:rPr lang="en-US" smtClean="0"/>
              <a:t>Tuesday, July 25, 2023</a:t>
            </a:fld>
            <a:endParaRPr lang="en-US" dirty="0"/>
          </a:p>
        </p:txBody>
      </p:sp>
    </p:spTree>
    <p:extLst>
      <p:ext uri="{BB962C8B-B14F-4D97-AF65-F5344CB8AC3E}">
        <p14:creationId xmlns:p14="http://schemas.microsoft.com/office/powerpoint/2010/main" val="4188305080"/>
      </p:ext>
    </p:extLst>
  </p:cSld>
  <p:clrMap bg1="lt1" tx1="dk1" bg2="lt2" tx2="dk2" accent1="accent1" accent2="accent2" accent3="accent3" accent4="accent4" accent5="accent5" accent6="accent6" hlink="hlink" folHlink="folHlink"/>
  <p:sldLayoutIdLst>
    <p:sldLayoutId id="2147508974" r:id="rId1"/>
    <p:sldLayoutId id="2147508975" r:id="rId2"/>
    <p:sldLayoutId id="2147508976" r:id="rId3"/>
    <p:sldLayoutId id="2147508977" r:id="rId4"/>
    <p:sldLayoutId id="2147508978" r:id="rId5"/>
    <p:sldLayoutId id="2147508979" r:id="rId6"/>
    <p:sldLayoutId id="2147508980" r:id="rId7"/>
    <p:sldLayoutId id="2147508981" r:id="rId8"/>
    <p:sldLayoutId id="2147508982" r:id="rId9"/>
    <p:sldLayoutId id="2147508983" r:id="rId10"/>
    <p:sldLayoutId id="2147508984" r:id="rId11"/>
    <p:sldLayoutId id="2147508985" r:id="rId12"/>
    <p:sldLayoutId id="2147508986" r:id="rId13"/>
    <p:sldLayoutId id="2147508987" r:id="rId14"/>
    <p:sldLayoutId id="2147508988" r:id="rId15"/>
    <p:sldLayoutId id="2147508989" r:id="rId16"/>
    <p:sldLayoutId id="2147508990" r:id="rId17"/>
    <p:sldLayoutId id="2147508991" r:id="rId18"/>
    <p:sldLayoutId id="2147508992" r:id="rId19"/>
    <p:sldLayoutId id="2147508993" r:id="rId20"/>
    <p:sldLayoutId id="2147508994" r:id="rId21"/>
    <p:sldLayoutId id="2147508995" r:id="rId22"/>
    <p:sldLayoutId id="2147508996" r:id="rId23"/>
    <p:sldLayoutId id="2147508997" r:id="rId24"/>
    <p:sldLayoutId id="2147508998" r:id="rId25"/>
    <p:sldLayoutId id="2147508999" r:id="rId26"/>
    <p:sldLayoutId id="2147509000" r:id="rId27"/>
    <p:sldLayoutId id="2147509001" r:id="rId28"/>
    <p:sldLayoutId id="2147509002" r:id="rId29"/>
    <p:sldLayoutId id="2147509003" r:id="rId30"/>
    <p:sldLayoutId id="2147509004" r:id="rId31"/>
    <p:sldLayoutId id="2147509005" r:id="rId32"/>
    <p:sldLayoutId id="2147509006" r:id="rId33"/>
    <p:sldLayoutId id="2147509007" r:id="rId34"/>
    <p:sldLayoutId id="214750900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AU" dirty="0"/>
              <a:t>Section title 1, Subtitle                                                     Sodexo. Presentation Title</a:t>
            </a:r>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r>
              <a:rPr lang="en-US" dirty="0"/>
              <a:t>00 Month YYYY</a:t>
            </a:r>
            <a:endParaRPr lang="en-AU" dirty="0"/>
          </a:p>
        </p:txBody>
      </p:sp>
    </p:spTree>
    <p:extLst>
      <p:ext uri="{BB962C8B-B14F-4D97-AF65-F5344CB8AC3E}">
        <p14:creationId xmlns:p14="http://schemas.microsoft.com/office/powerpoint/2010/main" val="1484535462"/>
      </p:ext>
    </p:extLst>
  </p:cSld>
  <p:clrMap bg1="lt1" tx1="dk1" bg2="lt2" tx2="dk2" accent1="accent1" accent2="accent2" accent3="accent3" accent4="accent4" accent5="accent5" accent6="accent6" hlink="hlink" folHlink="folHlink"/>
  <p:sldLayoutIdLst>
    <p:sldLayoutId id="2147509010" r:id="rId1"/>
    <p:sldLayoutId id="2147509011" r:id="rId2"/>
    <p:sldLayoutId id="2147509012" r:id="rId3"/>
    <p:sldLayoutId id="2147509013" r:id="rId4"/>
    <p:sldLayoutId id="2147509014" r:id="rId5"/>
    <p:sldLayoutId id="2147509015" r:id="rId6"/>
    <p:sldLayoutId id="2147509016" r:id="rId7"/>
    <p:sldLayoutId id="2147509017" r:id="rId8"/>
    <p:sldLayoutId id="2147509018" r:id="rId9"/>
    <p:sldLayoutId id="2147509019" r:id="rId10"/>
    <p:sldLayoutId id="2147509020" r:id="rId11"/>
    <p:sldLayoutId id="2147509021" r:id="rId12"/>
    <p:sldLayoutId id="2147509022" r:id="rId13"/>
    <p:sldLayoutId id="2147509023" r:id="rId14"/>
    <p:sldLayoutId id="2147509024" r:id="rId15"/>
    <p:sldLayoutId id="2147509025" r:id="rId16"/>
    <p:sldLayoutId id="2147509026" r:id="rId17"/>
    <p:sldLayoutId id="2147509027" r:id="rId18"/>
    <p:sldLayoutId id="2147509028" r:id="rId19"/>
    <p:sldLayoutId id="2147509029" r:id="rId20"/>
    <p:sldLayoutId id="2147509030" r:id="rId21"/>
    <p:sldLayoutId id="2147509031" r:id="rId22"/>
    <p:sldLayoutId id="2147509032" r:id="rId23"/>
    <p:sldLayoutId id="2147509033" r:id="rId24"/>
    <p:sldLayoutId id="2147509034" r:id="rId25"/>
    <p:sldLayoutId id="2147509035" r:id="rId26"/>
    <p:sldLayoutId id="2147509036" r:id="rId27"/>
    <p:sldLayoutId id="2147509037" r:id="rId28"/>
    <p:sldLayoutId id="2147509038" r:id="rId29"/>
    <p:sldLayoutId id="2147509039" r:id="rId30"/>
    <p:sldLayoutId id="2147509040" r:id="rId31"/>
    <p:sldLayoutId id="2147509041" r:id="rId32"/>
    <p:sldLayoutId id="2147509042" r:id="rId33"/>
    <p:sldLayoutId id="2147509043" r:id="rId34"/>
    <p:sldLayoutId id="2147509044" r:id="rId35"/>
    <p:sldLayoutId id="2147509045" r:id="rId36"/>
    <p:sldLayoutId id="2147509046" r:id="rId37"/>
    <p:sldLayoutId id="2147509047" r:id="rId38"/>
    <p:sldLayoutId id="2147509048" r:id="rId39"/>
    <p:sldLayoutId id="2147509049" r:id="rId40"/>
    <p:sldLayoutId id="2147509050"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July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4785609"/>
      </p:ext>
    </p:extLst>
  </p:cSld>
  <p:clrMap bg1="lt1" tx1="dk1" bg2="lt2" tx2="dk2" accent1="accent1" accent2="accent2" accent3="accent3" accent4="accent4" accent5="accent5" accent6="accent6" hlink="hlink" folHlink="folHlink"/>
  <p:sldLayoutIdLst>
    <p:sldLayoutId id="2147509052" r:id="rId1"/>
    <p:sldLayoutId id="2147509053" r:id="rId2"/>
    <p:sldLayoutId id="2147509054" r:id="rId3"/>
    <p:sldLayoutId id="2147509055" r:id="rId4"/>
    <p:sldLayoutId id="2147509056" r:id="rId5"/>
    <p:sldLayoutId id="2147509057" r:id="rId6"/>
    <p:sldLayoutId id="2147509058" r:id="rId7"/>
    <p:sldLayoutId id="2147509059" r:id="rId8"/>
    <p:sldLayoutId id="2147509060" r:id="rId9"/>
    <p:sldLayoutId id="2147509061" r:id="rId10"/>
    <p:sldLayoutId id="2147509062" r:id="rId11"/>
    <p:sldLayoutId id="2147509063" r:id="rId12"/>
    <p:sldLayoutId id="2147509064" r:id="rId13"/>
    <p:sldLayoutId id="2147509065" r:id="rId14"/>
    <p:sldLayoutId id="2147509066" r:id="rId15"/>
    <p:sldLayoutId id="2147509067" r:id="rId16"/>
    <p:sldLayoutId id="2147509068" r:id="rId17"/>
    <p:sldLayoutId id="2147509069" r:id="rId18"/>
    <p:sldLayoutId id="2147509070" r:id="rId19"/>
    <p:sldLayoutId id="2147509071" r:id="rId20"/>
    <p:sldLayoutId id="2147509072" r:id="rId21"/>
    <p:sldLayoutId id="2147509073" r:id="rId22"/>
    <p:sldLayoutId id="2147509074" r:id="rId23"/>
    <p:sldLayoutId id="2147509075" r:id="rId24"/>
    <p:sldLayoutId id="2147509076" r:id="rId25"/>
    <p:sldLayoutId id="2147509077" r:id="rId26"/>
    <p:sldLayoutId id="2147509078" r:id="rId27"/>
    <p:sldLayoutId id="2147509079" r:id="rId28"/>
    <p:sldLayoutId id="2147509080" r:id="rId29"/>
    <p:sldLayoutId id="2147509081" r:id="rId30"/>
    <p:sldLayoutId id="2147509082" r:id="rId31"/>
    <p:sldLayoutId id="214750908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hyperlink" Target="mailto:PayrollOps.USA@sodexo.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hyperlink" Target="https://www.mysodexo.com/sites/mySodexo/home/application-resources/ap-missing-invoice.html"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E5D1D_443323B1.xm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hyperlink" Target="mailto:Creditcollection.NORAM@Sodexo.COM" TargetMode="External"/><Relationship Id="rId2" Type="http://schemas.openxmlformats.org/officeDocument/2006/relationships/notesSlide" Target="../notesSlides/notesSlide16.xml"/><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30.jpg"/><Relationship Id="rId1" Type="http://schemas.openxmlformats.org/officeDocument/2006/relationships/slideLayout" Target="../slideLayouts/slideLayout1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8" Type="http://schemas.openxmlformats.org/officeDocument/2006/relationships/hyperlink" Target="https://us.sodexonet.com/home/tools-x0026-resources/guidelines-and-standards/operations/accountingx002c-finance-x0026-in/audit-and-compliance/fixed-asset-center.html" TargetMode="External"/><Relationship Id="rId3" Type="http://schemas.openxmlformats.org/officeDocument/2006/relationships/hyperlink" Target="mailto:FSSBilling.Noram@sodexo.com" TargetMode="External"/><Relationship Id="rId7" Type="http://schemas.openxmlformats.org/officeDocument/2006/relationships/hyperlink" Target="mailto:setProcessing.Noram@sodexo.com" TargetMode="Externa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hyperlink" Target="mailto:FixedAssetProcessing.Noram@sodexo.com" TargetMode="External"/><Relationship Id="rId11" Type="http://schemas.openxmlformats.org/officeDocument/2006/relationships/hyperlink" Target="https://us.sodexonet.com/home/tools-x0026-resources/guidelines-and-standards/operations/accountingx002c-finance-x0026-in/important-dates/financial_close.html" TargetMode="External"/><Relationship Id="rId5" Type="http://schemas.openxmlformats.org/officeDocument/2006/relationships/hyperlink" Target="mailto:APInvoiceProcessing.Noram@sodexo.com" TargetMode="External"/><Relationship Id="rId10" Type="http://schemas.openxmlformats.org/officeDocument/2006/relationships/hyperlink" Target="https://us.sodexonet.com/home/tools-x0026-resources/forms-center/contentcol1-area/forms-center/standard-close-adjustment-form.html" TargetMode="External"/><Relationship Id="rId4" Type="http://schemas.openxmlformats.org/officeDocument/2006/relationships/hyperlink" Target="mailto:ClientAccounting.NorAm@sodexo.com" TargetMode="External"/><Relationship Id="rId9" Type="http://schemas.openxmlformats.org/officeDocument/2006/relationships/hyperlink" Target="https://www.mysodexo.com/sites/mySodexo/home/application-resources/ap-missing-invoic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hyperlink" Target="mailto:AccountsReceivable.NorAm@sodexo.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hyperlink" Target="https://us.sodexonet.com/home/tools-x0026-resources/guidelines-and-standards/operations/accountingx002c-finance-x0026-in/important-dates/bank-it.html"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hyperlink" Target="mailto:AccountsReceivable.NorAM@sodexo.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hyperlink" Target="mailto:AccountsReceivable.NorAm@sodexo.com"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hyperlink" Target="mailto:PayrollOps.USA@sodexo.com" TargetMode="External"/><Relationship Id="rId2" Type="http://schemas.openxmlformats.org/officeDocument/2006/relationships/notesSlide" Target="../notesSlides/notesSlide32.xml"/><Relationship Id="rId1" Type="http://schemas.openxmlformats.org/officeDocument/2006/relationships/slideLayout" Target="../slideLayouts/slideLayout36.xml"/><Relationship Id="rId6" Type="http://schemas.openxmlformats.org/officeDocument/2006/relationships/image" Target="../media/image32.jpeg"/><Relationship Id="rId5" Type="http://schemas.openxmlformats.org/officeDocument/2006/relationships/hyperlink" Target="https://ca.sodexonet.com/en/sites/sdxnet-ca/home/tools-x0026-resources/finance-x0026-travel/Financial%20Close.html" TargetMode="External"/><Relationship Id="rId4" Type="http://schemas.openxmlformats.org/officeDocument/2006/relationships/hyperlink" Target="https://us.sodexonet.com/home/tools-x0026-resources/guidelines-and-standards/operations/accountingx002c-finance-x0026-in/important-dates/financial_close.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sodexotempfinderinquiries.usa@sodexo.com" TargetMode="External"/><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hyperlink" Target="https://us.sodexonet.com/home/tools-x0026-resources/forms-center/contentcol1-area/forms-center/standard-close-adjustment-form.html" TargetMode="External"/><Relationship Id="rId2" Type="http://schemas.openxmlformats.org/officeDocument/2006/relationships/notesSlide" Target="../notesSlides/notesSlide35.xml"/><Relationship Id="rId1" Type="http://schemas.openxmlformats.org/officeDocument/2006/relationships/slideLayout" Target="../slideLayouts/slideLayout36.xml"/><Relationship Id="rId5" Type="http://schemas.openxmlformats.org/officeDocument/2006/relationships/hyperlink" Target="https://us.sodexonet.com/home/our-company/our-departments/finance/oa-accounting-tips-archive.html" TargetMode="External"/><Relationship Id="rId4" Type="http://schemas.openxmlformats.org/officeDocument/2006/relationships/hyperlink" Target="mailto:ClientAccounting.Noram@sodexo.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93.xml"/><Relationship Id="rId4" Type="http://schemas.openxmlformats.org/officeDocument/2006/relationships/hyperlink" Target="mailto:AccountsReceivableNorAm@sodex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2.xml"/></Relationships>
</file>

<file path=ppt/slides/_rels/slide42.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J5PLyYVIEpg" TargetMode="External"/><Relationship Id="rId3" Type="http://schemas.openxmlformats.org/officeDocument/2006/relationships/image" Target="../media/image25.png"/><Relationship Id="rId7" Type="http://schemas.openxmlformats.org/officeDocument/2006/relationships/hyperlink" Target="https://land.codeforanchorage.org/" TargetMode="External"/><Relationship Id="rId12" Type="http://schemas.openxmlformats.org/officeDocument/2006/relationships/hyperlink" Target="https://youtu.be/s3FL9uhTH_s" TargetMode="External"/><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hyperlink" Target="https://biamaps.doi.gov/indianlands/" TargetMode="External"/><Relationship Id="rId11" Type="http://schemas.openxmlformats.org/officeDocument/2006/relationships/hyperlink" Target="https://youtu.be/ilf5vDptOYk" TargetMode="External"/><Relationship Id="rId5" Type="http://schemas.openxmlformats.org/officeDocument/2006/relationships/hyperlink" Target="https://native-land.ca/" TargetMode="External"/><Relationship Id="rId10" Type="http://schemas.openxmlformats.org/officeDocument/2006/relationships/hyperlink" Target="https://youtu.be/GIzYzz3rEZU" TargetMode="External"/><Relationship Id="rId4" Type="http://schemas.openxmlformats.org/officeDocument/2006/relationships/hyperlink" Target="https://us.sodexonet.com/home/employee-center/employee-resources/ebrg/naac.html" TargetMode="External"/><Relationship Id="rId9" Type="http://schemas.openxmlformats.org/officeDocument/2006/relationships/hyperlink" Target="https://www.ted.com/talks/ron_muqsahkwat_corn_jr_native_american_culture_language_the_key_to_everything?utm_campaign=tedspread&amp;utm_medium=referral&amp;utm_source=tedcomshar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icoa.org/census-shows-increase-in-native-population/#:~:text=In%202020%2C%20the%20American%20Indian,(2.9%20million)%20in%202010" TargetMode="External"/><Relationship Id="rId13" Type="http://schemas.openxmlformats.org/officeDocument/2006/relationships/hyperlink" Target="https://www.ipl.org/essay/Native-Americans-The-Nations-Invisible-Minority-FJZKHSFDAB" TargetMode="External"/><Relationship Id="rId3" Type="http://schemas.openxmlformats.org/officeDocument/2006/relationships/hyperlink" Target="https://www.ncai.org/about-tribes" TargetMode="External"/><Relationship Id="rId7" Type="http://schemas.openxmlformats.org/officeDocument/2006/relationships/hyperlink" Target="https://statesymbolsusa.org/symbol-official-item/national-us/uncategorized/states-size" TargetMode="External"/><Relationship Id="rId12" Type="http://schemas.openxmlformats.org/officeDocument/2006/relationships/hyperlink" Target="https://www.ncpedia.org/tribes" TargetMode="External"/><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hyperlink" Target="https://navajoprofile.wind.enavajo.org/" TargetMode="External"/><Relationship Id="rId11" Type="http://schemas.openxmlformats.org/officeDocument/2006/relationships/hyperlink" Target="https://www.lawinsider.com/dictionary/tribal-nation" TargetMode="External"/><Relationship Id="rId5" Type="http://schemas.openxmlformats.org/officeDocument/2006/relationships/hyperlink" Target="https://www.powwows.com/10-biggest-native-american-tribes-today/" TargetMode="External"/><Relationship Id="rId15" Type="http://schemas.openxmlformats.org/officeDocument/2006/relationships/hyperlink" Target="https://onlinelibrary.wiley.com/doi/abs/10.1111/fare.12650" TargetMode="External"/><Relationship Id="rId10" Type="http://schemas.openxmlformats.org/officeDocument/2006/relationships/hyperlink" Target="https://sites.duke.edu/thewellianmag/2021/03/01/what-are-tribal-nations-and-reservations/" TargetMode="External"/><Relationship Id="rId4" Type="http://schemas.openxmlformats.org/officeDocument/2006/relationships/hyperlink" Target="https://www.nytimes.com/2021/05/21/us/navajo-cherokee-population.html" TargetMode="External"/><Relationship Id="rId9" Type="http://schemas.openxmlformats.org/officeDocument/2006/relationships/hyperlink" Target="https://worldpopulationreview.com/state-rankings/native-american-population" TargetMode="External"/><Relationship Id="rId14" Type="http://schemas.openxmlformats.org/officeDocument/2006/relationships/hyperlink" Target="https://www.cmc.edu/athenaeum/invisibility-disappearance-and-native-american-fu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descr="Une image contenant personne, bras&#10;&#10;Description générée automatiquement">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srcRect l="22" r="22"/>
          <a:stretch/>
        </p:blipFill>
        <p:spPr/>
      </p:pic>
      <p:sp>
        <p:nvSpPr>
          <p:cNvPr id="4" name="Espace réservé du pied de page 3">
            <a:extLst>
              <a:ext uri="{FF2B5EF4-FFF2-40B4-BE49-F238E27FC236}">
                <a16:creationId xmlns:a16="http://schemas.microsoft.com/office/drawing/2014/main" id="{617E6E48-32CC-4E1D-9F1E-951F8EB2ED29}"/>
              </a:ext>
            </a:extLst>
          </p:cNvPr>
          <p:cNvSpPr>
            <a:spLocks noGrp="1"/>
          </p:cNvSpPr>
          <p:nvPr>
            <p:ph type="ftr" sz="quarter" idx="11"/>
          </p:nvPr>
        </p:nvSpPr>
        <p:spPr>
          <a:xfrm>
            <a:off x="439432" y="6548404"/>
            <a:ext cx="4114800" cy="115416"/>
          </a:xfrm>
        </p:spPr>
        <p:txBody>
          <a:bodyPr/>
          <a:lstStyle/>
          <a:p>
            <a:r>
              <a:rPr lang="en-US" dirty="0"/>
              <a:t>District Call Series © Sodexo July 2023. All rights Reserved</a:t>
            </a:r>
          </a:p>
        </p:txBody>
      </p:sp>
      <p:sp>
        <p:nvSpPr>
          <p:cNvPr id="6" name="Espace réservé du texte 5">
            <a:extLst>
              <a:ext uri="{FF2B5EF4-FFF2-40B4-BE49-F238E27FC236}">
                <a16:creationId xmlns:a16="http://schemas.microsoft.com/office/drawing/2014/main" id="{53A34ABF-6026-40D3-A1B3-8C236B9BC283}"/>
              </a:ext>
            </a:extLst>
          </p:cNvPr>
          <p:cNvSpPr>
            <a:spLocks noGrp="1"/>
          </p:cNvSpPr>
          <p:nvPr>
            <p:ph type="body" sz="quarter" idx="60"/>
          </p:nvPr>
        </p:nvSpPr>
        <p:spPr/>
        <p:txBody>
          <a:bodyPr/>
          <a:lstStyle/>
          <a:p>
            <a:pPr>
              <a:tabLst>
                <a:tab pos="4038600" algn="l"/>
              </a:tabLst>
            </a:pPr>
            <a:endParaRPr lang="fr-FR"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p:txBody>
          <a:bodyPr/>
          <a:lstStyle/>
          <a:p>
            <a:pPr lvl="1"/>
            <a:r>
              <a:rPr lang="fr-FR" sz="3200" b="1" dirty="0">
                <a:solidFill>
                  <a:srgbClr val="002060"/>
                </a:solidFill>
                <a:latin typeface="+mj-lt"/>
              </a:rPr>
              <a:t>FY 2023 Year-End District Call</a:t>
            </a:r>
          </a:p>
        </p:txBody>
      </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285F"/>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40A69DB8-5EBF-DF3D-3106-FACC84378BF0}"/>
              </a:ext>
            </a:extLst>
          </p:cNvPr>
          <p:cNvSpPr txBox="1">
            <a:spLocks/>
          </p:cNvSpPr>
          <p:nvPr/>
        </p:nvSpPr>
        <p:spPr>
          <a:xfrm>
            <a:off x="3276600" y="6400800"/>
            <a:ext cx="56388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1200" dirty="0">
                <a:solidFill>
                  <a:schemeClr val="bg1"/>
                </a:solidFill>
              </a:rPr>
              <a:t>District Controller Call Series © Sodexo July 2023. All rights Reserved</a:t>
            </a:r>
          </a:p>
        </p:txBody>
      </p:sp>
      <p:sp>
        <p:nvSpPr>
          <p:cNvPr id="7" name="Title 1">
            <a:extLst>
              <a:ext uri="{FF2B5EF4-FFF2-40B4-BE49-F238E27FC236}">
                <a16:creationId xmlns:a16="http://schemas.microsoft.com/office/drawing/2014/main" id="{5DF8EF8A-ED3B-31AE-9AD9-955B22CD1602}"/>
              </a:ext>
            </a:extLst>
          </p:cNvPr>
          <p:cNvSpPr txBox="1">
            <a:spLocks/>
          </p:cNvSpPr>
          <p:nvPr/>
        </p:nvSpPr>
        <p:spPr>
          <a:xfrm>
            <a:off x="1524000" y="1600200"/>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fontAlgn="auto">
              <a:spcAft>
                <a:spcPts val="0"/>
              </a:spcAft>
            </a:pPr>
            <a:r>
              <a:rPr lang="en-US" sz="6600" dirty="0">
                <a:latin typeface="Arial" panose="020B0604020202020204" pitchFamily="34" charset="0"/>
                <a:cs typeface="Arial" panose="020B0604020202020204" pitchFamily="34" charset="0"/>
              </a:rPr>
              <a:t>PD 12/23 – Close Update</a:t>
            </a:r>
          </a:p>
        </p:txBody>
      </p:sp>
    </p:spTree>
    <p:extLst>
      <p:ext uri="{BB962C8B-B14F-4D97-AF65-F5344CB8AC3E}">
        <p14:creationId xmlns:p14="http://schemas.microsoft.com/office/powerpoint/2010/main" val="224820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600A2-8ABC-48FE-9AAB-6C7D03CCC2BD}"/>
              </a:ext>
            </a:extLst>
          </p:cNvPr>
          <p:cNvSpPr txBox="1"/>
          <p:nvPr/>
        </p:nvSpPr>
        <p:spPr>
          <a:xfrm>
            <a:off x="522334" y="1369606"/>
            <a:ext cx="7987940" cy="689420"/>
          </a:xfrm>
          <a:prstGeom prst="rect">
            <a:avLst/>
          </a:prstGeom>
          <a:noFill/>
        </p:spPr>
        <p:txBody>
          <a:bodyPr wrap="square" rtlCol="0">
            <a:spAutoFit/>
          </a:bodyPr>
          <a:lstStyle/>
          <a:p>
            <a:pPr marL="0" marR="0" lvl="0" indent="0" algn="l" defTabSz="609585" rtl="0" eaLnBrk="1" fontAlgn="base" latinLnBrk="0" hangingPunct="1">
              <a:lnSpc>
                <a:spcPct val="80000"/>
              </a:lnSpc>
              <a:spcBef>
                <a:spcPts val="600"/>
              </a:spcBef>
              <a:spcAft>
                <a:spcPts val="600"/>
              </a:spcAft>
              <a:buClr>
                <a:srgbClr val="25359C"/>
              </a:buClr>
              <a:buSzPct val="120000"/>
              <a:buFont typeface="Arial" pitchFamily="34" charset="0"/>
              <a:buNone/>
              <a:tabLst>
                <a:tab pos="1082675" algn="l"/>
                <a:tab pos="1616075" algn="l"/>
                <a:tab pos="2149475" algn="l"/>
                <a:tab pos="8077200" algn="r"/>
              </a:tabLst>
              <a:defRPr/>
            </a:pPr>
            <a:r>
              <a:rPr kumimoji="0" lang="en-US" b="1" i="0" u="sng" strike="noStrike" kern="1200" cap="none" spc="0" normalizeH="0" baseline="0" noProof="0" dirty="0">
                <a:ln>
                  <a:noFill/>
                </a:ln>
                <a:solidFill>
                  <a:srgbClr val="FF0000"/>
                </a:solidFill>
                <a:effectLst/>
                <a:uLnTx/>
                <a:uFillTx/>
                <a:latin typeface="Arial" panose="020B0604020202020204"/>
                <a:ea typeface="+mn-ea"/>
                <a:cs typeface="+mn-cs"/>
              </a:rPr>
              <a:t>August Financial Close Schedule Changes </a:t>
            </a:r>
          </a:p>
          <a:p>
            <a:pPr marL="285750" marR="0" lvl="0" indent="-285750" algn="l" defTabSz="609585" rtl="0" eaLnBrk="1" fontAlgn="base" latinLnBrk="0" hangingPunct="1">
              <a:lnSpc>
                <a:spcPct val="80000"/>
              </a:lnSpc>
              <a:spcBef>
                <a:spcPts val="600"/>
              </a:spcBef>
              <a:spcAft>
                <a:spcPts val="600"/>
              </a:spcAft>
              <a:buClr>
                <a:srgbClr val="25359C"/>
              </a:buClr>
              <a:buSzPct val="120000"/>
              <a:buFont typeface="Arial" panose="020B0604020202020204" pitchFamily="34" charset="0"/>
              <a:buChar char="•"/>
              <a:tabLst>
                <a:tab pos="1082675" algn="l"/>
                <a:tab pos="1616075" algn="l"/>
                <a:tab pos="2149475" algn="l"/>
                <a:tab pos="8077200" algn="r"/>
              </a:tabLst>
              <a:defRPr/>
            </a:pPr>
            <a:r>
              <a:rPr kumimoji="0" lang="en-US" sz="1600" i="0" u="none" strike="noStrike" kern="1200" cap="none" spc="0" normalizeH="0" baseline="0" noProof="0" dirty="0">
                <a:ln>
                  <a:noFill/>
                </a:ln>
                <a:solidFill>
                  <a:srgbClr val="2A295C"/>
                </a:solidFill>
                <a:effectLst/>
                <a:uLnTx/>
                <a:uFillTx/>
                <a:latin typeface="Arial" panose="020B0604020202020204"/>
                <a:ea typeface="+mn-ea"/>
                <a:cs typeface="+mn-cs"/>
              </a:rPr>
              <a:t>Close schedule has been adjusted to recognize the </a:t>
            </a:r>
            <a:r>
              <a:rPr kumimoji="0" lang="en-US" sz="1600" b="1" i="0" u="none" strike="noStrike" kern="1200" cap="none" spc="0" normalizeH="0" baseline="0" noProof="0" dirty="0">
                <a:ln>
                  <a:noFill/>
                </a:ln>
                <a:solidFill>
                  <a:srgbClr val="2A295C"/>
                </a:solidFill>
                <a:effectLst/>
                <a:uLnTx/>
                <a:uFillTx/>
                <a:latin typeface="Arial" panose="020B0604020202020204"/>
                <a:ea typeface="+mn-ea"/>
                <a:cs typeface="+mn-cs"/>
              </a:rPr>
              <a:t>Labor Day Holiday</a:t>
            </a:r>
          </a:p>
        </p:txBody>
      </p:sp>
      <p:graphicFrame>
        <p:nvGraphicFramePr>
          <p:cNvPr id="4" name="Table 5">
            <a:extLst>
              <a:ext uri="{FF2B5EF4-FFF2-40B4-BE49-F238E27FC236}">
                <a16:creationId xmlns:a16="http://schemas.microsoft.com/office/drawing/2014/main" id="{0F61E885-B6CB-418C-B4BF-D847B896F61F}"/>
              </a:ext>
            </a:extLst>
          </p:cNvPr>
          <p:cNvGraphicFramePr>
            <a:graphicFrameLocks noGrp="1"/>
          </p:cNvGraphicFramePr>
          <p:nvPr>
            <p:extLst>
              <p:ext uri="{D42A27DB-BD31-4B8C-83A1-F6EECF244321}">
                <p14:modId xmlns:p14="http://schemas.microsoft.com/office/powerpoint/2010/main" val="3436305321"/>
              </p:ext>
            </p:extLst>
          </p:nvPr>
        </p:nvGraphicFramePr>
        <p:xfrm>
          <a:off x="522334" y="2362213"/>
          <a:ext cx="10602867" cy="3690950"/>
        </p:xfrm>
        <a:graphic>
          <a:graphicData uri="http://schemas.openxmlformats.org/drawingml/2006/table">
            <a:tbl>
              <a:tblPr firstRow="1" bandRow="1"/>
              <a:tblGrid>
                <a:gridCol w="1280596">
                  <a:extLst>
                    <a:ext uri="{9D8B030D-6E8A-4147-A177-3AD203B41FA5}">
                      <a16:colId xmlns:a16="http://schemas.microsoft.com/office/drawing/2014/main" val="2427974213"/>
                    </a:ext>
                  </a:extLst>
                </a:gridCol>
                <a:gridCol w="1043449">
                  <a:extLst>
                    <a:ext uri="{9D8B030D-6E8A-4147-A177-3AD203B41FA5}">
                      <a16:colId xmlns:a16="http://schemas.microsoft.com/office/drawing/2014/main" val="1454507230"/>
                    </a:ext>
                  </a:extLst>
                </a:gridCol>
                <a:gridCol w="540696">
                  <a:extLst>
                    <a:ext uri="{9D8B030D-6E8A-4147-A177-3AD203B41FA5}">
                      <a16:colId xmlns:a16="http://schemas.microsoft.com/office/drawing/2014/main" val="2413919184"/>
                    </a:ext>
                  </a:extLst>
                </a:gridCol>
                <a:gridCol w="559668">
                  <a:extLst>
                    <a:ext uri="{9D8B030D-6E8A-4147-A177-3AD203B41FA5}">
                      <a16:colId xmlns:a16="http://schemas.microsoft.com/office/drawing/2014/main" val="3464118256"/>
                    </a:ext>
                  </a:extLst>
                </a:gridCol>
                <a:gridCol w="977048">
                  <a:extLst>
                    <a:ext uri="{9D8B030D-6E8A-4147-A177-3AD203B41FA5}">
                      <a16:colId xmlns:a16="http://schemas.microsoft.com/office/drawing/2014/main" val="1990238601"/>
                    </a:ext>
                  </a:extLst>
                </a:gridCol>
                <a:gridCol w="1100365">
                  <a:extLst>
                    <a:ext uri="{9D8B030D-6E8A-4147-A177-3AD203B41FA5}">
                      <a16:colId xmlns:a16="http://schemas.microsoft.com/office/drawing/2014/main" val="3312452624"/>
                    </a:ext>
                  </a:extLst>
                </a:gridCol>
                <a:gridCol w="1052935">
                  <a:extLst>
                    <a:ext uri="{9D8B030D-6E8A-4147-A177-3AD203B41FA5}">
                      <a16:colId xmlns:a16="http://schemas.microsoft.com/office/drawing/2014/main" val="377391085"/>
                    </a:ext>
                  </a:extLst>
                </a:gridCol>
                <a:gridCol w="1031593">
                  <a:extLst>
                    <a:ext uri="{9D8B030D-6E8A-4147-A177-3AD203B41FA5}">
                      <a16:colId xmlns:a16="http://schemas.microsoft.com/office/drawing/2014/main" val="3094092197"/>
                    </a:ext>
                  </a:extLst>
                </a:gridCol>
                <a:gridCol w="958076">
                  <a:extLst>
                    <a:ext uri="{9D8B030D-6E8A-4147-A177-3AD203B41FA5}">
                      <a16:colId xmlns:a16="http://schemas.microsoft.com/office/drawing/2014/main" val="3292203430"/>
                    </a:ext>
                  </a:extLst>
                </a:gridCol>
                <a:gridCol w="711443">
                  <a:extLst>
                    <a:ext uri="{9D8B030D-6E8A-4147-A177-3AD203B41FA5}">
                      <a16:colId xmlns:a16="http://schemas.microsoft.com/office/drawing/2014/main" val="3676163793"/>
                    </a:ext>
                  </a:extLst>
                </a:gridCol>
                <a:gridCol w="682985">
                  <a:extLst>
                    <a:ext uri="{9D8B030D-6E8A-4147-A177-3AD203B41FA5}">
                      <a16:colId xmlns:a16="http://schemas.microsoft.com/office/drawing/2014/main" val="4218170159"/>
                    </a:ext>
                  </a:extLst>
                </a:gridCol>
                <a:gridCol w="664013">
                  <a:extLst>
                    <a:ext uri="{9D8B030D-6E8A-4147-A177-3AD203B41FA5}">
                      <a16:colId xmlns:a16="http://schemas.microsoft.com/office/drawing/2014/main" val="1809363753"/>
                    </a:ext>
                  </a:extLst>
                </a:gridCol>
              </a:tblGrid>
              <a:tr h="751030">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600" dirty="0">
                          <a:solidFill>
                            <a:schemeClr val="tx1"/>
                          </a:solidFill>
                        </a:rPr>
                        <a:t>Schedule </a:t>
                      </a:r>
                      <a:br>
                        <a:rPr lang="en-US" sz="1600" dirty="0">
                          <a:solidFill>
                            <a:schemeClr val="tx1"/>
                          </a:solidFill>
                        </a:rPr>
                      </a:br>
                      <a:r>
                        <a:rPr lang="en-US" sz="1600" dirty="0">
                          <a:solidFill>
                            <a:schemeClr val="tx1"/>
                          </a:solidFill>
                        </a:rPr>
                        <a:t>PD12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FRI     </a:t>
                      </a:r>
                    </a:p>
                    <a:p>
                      <a:pPr algn="ctr"/>
                      <a:r>
                        <a:rPr lang="en-US" sz="1400" dirty="0">
                          <a:solidFill>
                            <a:schemeClr val="tx1"/>
                          </a:solidFill>
                        </a:rPr>
                        <a:t> 9/1</a:t>
                      </a:r>
                    </a:p>
                    <a:p>
                      <a:pPr algn="ctr"/>
                      <a:endParaRPr lang="en-US" sz="1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SAT     </a:t>
                      </a:r>
                    </a:p>
                    <a:p>
                      <a:pPr algn="ctr"/>
                      <a:r>
                        <a:rPr lang="en-US" sz="1400" dirty="0">
                          <a:solidFill>
                            <a:schemeClr val="tx1"/>
                          </a:solidFill>
                        </a:rPr>
                        <a:t> 9/2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SUN </a:t>
                      </a:r>
                    </a:p>
                    <a:p>
                      <a:pPr algn="ctr"/>
                      <a:r>
                        <a:rPr lang="en-US" sz="1400" dirty="0">
                          <a:solidFill>
                            <a:schemeClr val="tx1"/>
                          </a:solidFill>
                        </a:rPr>
                        <a:t>9/3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MON </a:t>
                      </a:r>
                    </a:p>
                    <a:p>
                      <a:pPr algn="ctr"/>
                      <a:r>
                        <a:rPr lang="en-US" sz="1400" dirty="0">
                          <a:solidFill>
                            <a:schemeClr val="tx1"/>
                          </a:solidFill>
                        </a:rPr>
                        <a:t>9/4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TUE        </a:t>
                      </a:r>
                    </a:p>
                    <a:p>
                      <a:pPr algn="ctr"/>
                      <a:r>
                        <a:rPr lang="en-US" sz="1400" dirty="0">
                          <a:solidFill>
                            <a:schemeClr val="tx1"/>
                          </a:solidFill>
                        </a:rPr>
                        <a:t>9/5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WED      9/6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400" dirty="0">
                          <a:solidFill>
                            <a:schemeClr val="tx1"/>
                          </a:solidFill>
                        </a:rPr>
                        <a:t>THUR </a:t>
                      </a:r>
                      <a:br>
                        <a:rPr lang="en-US" sz="1400" dirty="0">
                          <a:solidFill>
                            <a:schemeClr val="tx1"/>
                          </a:solidFill>
                        </a:rPr>
                      </a:br>
                      <a:r>
                        <a:rPr lang="en-US" sz="1400" dirty="0">
                          <a:solidFill>
                            <a:schemeClr val="tx1"/>
                          </a:solidFill>
                        </a:rPr>
                        <a:t>9/7</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FRI</a:t>
                      </a:r>
                      <a:br>
                        <a:rPr lang="en-US" sz="1400" dirty="0">
                          <a:solidFill>
                            <a:schemeClr val="tx1"/>
                          </a:solidFill>
                        </a:rPr>
                      </a:br>
                      <a:r>
                        <a:rPr lang="en-US" sz="1400" dirty="0">
                          <a:solidFill>
                            <a:schemeClr val="tx1"/>
                          </a:solidFill>
                        </a:rPr>
                        <a:t>9/8</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a:ea typeface="+mn-ea"/>
                          <a:cs typeface="+mn-cs"/>
                        </a:rPr>
                        <a:t>SAT</a:t>
                      </a:r>
                      <a:br>
                        <a:rPr lang="en-US" sz="1400" b="1" kern="1200" dirty="0">
                          <a:solidFill>
                            <a:schemeClr val="tx1"/>
                          </a:solidFill>
                          <a:latin typeface="Arial"/>
                          <a:ea typeface="+mn-ea"/>
                          <a:cs typeface="+mn-cs"/>
                        </a:rPr>
                      </a:br>
                      <a:r>
                        <a:rPr lang="en-US" sz="1400" b="1" kern="1200" dirty="0">
                          <a:solidFill>
                            <a:schemeClr val="tx1"/>
                          </a:solidFill>
                          <a:latin typeface="Arial"/>
                          <a:ea typeface="+mn-ea"/>
                          <a:cs typeface="+mn-cs"/>
                        </a:rPr>
                        <a:t>9/9</a:t>
                      </a:r>
                      <a:endParaRPr lang="en-US" sz="16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a:ea typeface="+mn-ea"/>
                          <a:cs typeface="+mn-cs"/>
                        </a:rPr>
                        <a:t>SUN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a:ea typeface="+mn-ea"/>
                          <a:cs typeface="+mn-cs"/>
                        </a:rPr>
                        <a:t>9/10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a:ea typeface="+mn-ea"/>
                          <a:cs typeface="+mn-cs"/>
                        </a:rPr>
                        <a:t>MON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a:ea typeface="+mn-ea"/>
                          <a:cs typeface="+mn-cs"/>
                        </a:rPr>
                        <a:t>9/11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solidFill>
                  </a:tcPr>
                </a:tc>
                <a:extLst>
                  <a:ext uri="{0D108BD9-81ED-4DB2-BD59-A6C34878D82A}">
                    <a16:rowId xmlns:a16="http://schemas.microsoft.com/office/drawing/2014/main" val="227275946"/>
                  </a:ext>
                </a:extLst>
              </a:tr>
              <a:tr h="66540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b="1" dirty="0">
                          <a:solidFill>
                            <a:srgbClr val="002060"/>
                          </a:solidFill>
                        </a:rPr>
                        <a:t>Original &gt;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400" b="1" dirty="0">
                          <a:solidFill>
                            <a:srgbClr val="002060"/>
                          </a:solidFill>
                        </a:rPr>
                        <a:t>BD+1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4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400" b="1" dirty="0">
                          <a:solidFill>
                            <a:srgbClr val="002060"/>
                          </a:solidFill>
                        </a:rPr>
                        <a:t>BD+2</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400" b="1" dirty="0">
                          <a:solidFill>
                            <a:srgbClr val="002060"/>
                          </a:solidFill>
                        </a:rPr>
                        <a:t>BD+3</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400" b="1" dirty="0">
                          <a:solidFill>
                            <a:srgbClr val="002060"/>
                          </a:solidFill>
                        </a:rPr>
                        <a:t>BD+4</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400" b="1" dirty="0">
                          <a:solidFill>
                            <a:srgbClr val="002060"/>
                          </a:solidFill>
                        </a:rPr>
                        <a:t>BD+5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FF000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p>
                      <a:pPr algn="ctr"/>
                      <a:endParaRPr lang="en-US" sz="1800" b="1" dirty="0">
                        <a:solidFill>
                          <a:srgbClr val="FF000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tint val="40000"/>
                      </a:srgbClr>
                    </a:solidFill>
                  </a:tcPr>
                </a:tc>
                <a:tc>
                  <a:txBody>
                    <a:bodyPr/>
                    <a:lstStyle/>
                    <a:p>
                      <a:pPr algn="ctr"/>
                      <a:endParaRPr lang="en-US" sz="1800" b="1" dirty="0">
                        <a:solidFill>
                          <a:srgbClr val="FF000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tint val="40000"/>
                      </a:srgbClr>
                    </a:solidFill>
                  </a:tcPr>
                </a:tc>
                <a:tc>
                  <a:txBody>
                    <a:bodyPr/>
                    <a:lstStyle/>
                    <a:p>
                      <a:pPr algn="ctr"/>
                      <a:endParaRPr lang="en-US" sz="1800" b="1" dirty="0">
                        <a:solidFill>
                          <a:srgbClr val="FF000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752470522"/>
                  </a:ext>
                </a:extLst>
              </a:tr>
              <a:tr h="70906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400" rtl="0" eaLnBrk="1" latinLnBrk="0" hangingPunct="1"/>
                      <a:r>
                        <a:rPr lang="en-US" sz="1800" b="1" i="0" kern="1200" dirty="0">
                          <a:solidFill>
                            <a:srgbClr val="FF0000"/>
                          </a:solidFill>
                          <a:latin typeface="+mn-lt"/>
                          <a:ea typeface="+mn-ea"/>
                          <a:cs typeface="+mn-cs"/>
                        </a:rPr>
                        <a:t>Revised &gt;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400" b="1" i="0" dirty="0">
                          <a:solidFill>
                            <a:srgbClr val="FF0000"/>
                          </a:solidFill>
                        </a:rPr>
                        <a:t>BD+1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4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i="0" dirty="0">
                          <a:solidFill>
                            <a:srgbClr val="FF0000"/>
                          </a:solidFill>
                        </a:rPr>
                        <a:t>HOLIDAY</a:t>
                      </a:r>
                    </a:p>
                    <a:p>
                      <a:pPr algn="ctr">
                        <a:lnSpc>
                          <a:spcPct val="100000"/>
                        </a:lnSpc>
                      </a:pPr>
                      <a:endParaRPr lang="en-US" sz="1400"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400" b="1" i="0" dirty="0">
                          <a:solidFill>
                            <a:srgbClr val="FF0000"/>
                          </a:solidFill>
                        </a:rPr>
                        <a:t>BD+2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400" b="1" i="0" dirty="0">
                          <a:solidFill>
                            <a:srgbClr val="FF0000"/>
                          </a:solidFill>
                        </a:rPr>
                        <a:t>BD+3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400" b="1" i="0" dirty="0">
                          <a:solidFill>
                            <a:srgbClr val="FF0000"/>
                          </a:solidFill>
                        </a:rPr>
                        <a:t>BD+4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400" b="1" i="0" dirty="0">
                          <a:solidFill>
                            <a:srgbClr val="FF0000"/>
                          </a:solidFill>
                        </a:rPr>
                        <a:t>BD+5</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400" b="1" i="0" kern="1200" dirty="0">
                        <a:solidFill>
                          <a:srgbClr val="FF0000"/>
                        </a:solidFill>
                        <a:latin typeface="Arial"/>
                        <a:ea typeface="+mn-ea"/>
                        <a:cs typeface="+mn-cs"/>
                      </a:endParaRPr>
                    </a:p>
                    <a:p>
                      <a:pPr marL="0" algn="ctr" defTabSz="914377" rtl="0" eaLnBrk="1" latinLnBrk="0" hangingPunct="1">
                        <a:lnSpc>
                          <a:spcPct val="100000"/>
                        </a:lnSpc>
                      </a:pPr>
                      <a:endParaRPr lang="en-US" sz="1400" b="1" i="0" kern="1200" dirty="0">
                        <a:solidFill>
                          <a:srgbClr val="FF0000"/>
                        </a:solidFill>
                        <a:latin typeface="Arial"/>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tint val="2000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400" b="1" i="0" kern="1200" dirty="0">
                        <a:solidFill>
                          <a:srgbClr val="FF0000"/>
                        </a:solidFill>
                        <a:latin typeface="+mn-lt"/>
                        <a:ea typeface="+mn-ea"/>
                        <a:cs typeface="+mn-cs"/>
                      </a:endParaRPr>
                    </a:p>
                    <a:p>
                      <a:pPr marL="0" algn="ctr" defTabSz="914377" rtl="0" eaLnBrk="1" latinLnBrk="0" hangingPunct="1">
                        <a:lnSpc>
                          <a:spcPct val="100000"/>
                        </a:lnSpc>
                      </a:pPr>
                      <a:endParaRPr lang="en-US" sz="1800" b="1" i="0" kern="1200" dirty="0">
                        <a:solidFill>
                          <a:srgbClr val="FF0000"/>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tint val="2000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i="0" kern="1200" dirty="0">
                          <a:solidFill>
                            <a:srgbClr val="FF0000"/>
                          </a:solidFill>
                          <a:latin typeface="+mn-lt"/>
                          <a:ea typeface="+mn-ea"/>
                          <a:cs typeface="+mn-cs"/>
                        </a:rPr>
                        <a:t>BD+6</a:t>
                      </a:r>
                    </a:p>
                    <a:p>
                      <a:pPr marL="0" algn="ctr" defTabSz="914377" rtl="0" eaLnBrk="1" latinLnBrk="0" hangingPunct="1">
                        <a:lnSpc>
                          <a:spcPct val="100000"/>
                        </a:lnSpc>
                      </a:pPr>
                      <a:endParaRPr lang="en-US" sz="2400" b="1" i="0" kern="1200" dirty="0">
                        <a:solidFill>
                          <a:srgbClr val="FF0000"/>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7B6CE">
                        <a:tint val="20000"/>
                      </a:srgbClr>
                    </a:solidFill>
                  </a:tcPr>
                </a:tc>
                <a:extLst>
                  <a:ext uri="{0D108BD9-81ED-4DB2-BD59-A6C34878D82A}">
                    <a16:rowId xmlns:a16="http://schemas.microsoft.com/office/drawing/2014/main" val="2327725664"/>
                  </a:ext>
                </a:extLst>
              </a:tr>
              <a:tr h="1532100">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UFS transmission deadline </a:t>
                      </a:r>
                      <a:br>
                        <a:rPr lang="en-US" sz="1200" dirty="0">
                          <a:solidFill>
                            <a:srgbClr val="002060"/>
                          </a:solidFill>
                        </a:rPr>
                      </a:br>
                      <a:r>
                        <a:rPr lang="en-US" sz="1200" dirty="0">
                          <a:solidFill>
                            <a:srgbClr val="002060"/>
                          </a:solidFill>
                        </a:rPr>
                        <a:t>11:45 </a:t>
                      </a:r>
                      <a:r>
                        <a:rPr lang="en-US" sz="1200" b="1" dirty="0">
                          <a:solidFill>
                            <a:srgbClr val="FF0000"/>
                          </a:solidFill>
                        </a:rPr>
                        <a:t>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Midday transmission 11:45 </a:t>
                      </a:r>
                      <a:r>
                        <a:rPr lang="en-US" sz="1200" b="1" dirty="0">
                          <a:solidFill>
                            <a:srgbClr val="FF0000"/>
                          </a:solidFill>
                        </a:rPr>
                        <a:t>am 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(Schools OSI)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Review prelim results &amp; request adjustments due by </a:t>
                      </a:r>
                    </a:p>
                    <a:p>
                      <a:pPr algn="ctr"/>
                      <a:r>
                        <a:rPr lang="en-US" sz="1200" dirty="0">
                          <a:solidFill>
                            <a:srgbClr val="002060"/>
                          </a:solidFill>
                        </a:rPr>
                        <a:t>8:00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Analyze financial results – final adjustments due by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2:00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Final financial results; client settlements available; </a:t>
                      </a:r>
                      <a:r>
                        <a:rPr lang="en-US" sz="1200" kern="1200" dirty="0">
                          <a:solidFill>
                            <a:srgbClr val="002060"/>
                          </a:solidFill>
                          <a:latin typeface="Arial"/>
                          <a:ea typeface="+mn-ea"/>
                          <a:cs typeface="+mn-cs"/>
                        </a:rPr>
                        <a:t>Tax Entries Only</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Tax Entries</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Only</a:t>
                      </a:r>
                    </a:p>
                    <a:p>
                      <a:pPr algn="ctr"/>
                      <a:endParaRPr lang="en-US" sz="1200" dirty="0">
                        <a:solidFill>
                          <a:srgbClr val="002060"/>
                        </a:solidFill>
                      </a:endParaRPr>
                    </a:p>
                    <a:p>
                      <a:pPr algn="ctr"/>
                      <a:endParaRPr lang="en-US" sz="1200" dirty="0">
                        <a:solidFill>
                          <a:srgbClr val="00206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Tax Entries</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Only</a:t>
                      </a:r>
                    </a:p>
                    <a:p>
                      <a:pPr algn="ctr"/>
                      <a:endParaRPr lang="en-US" sz="1200" dirty="0">
                        <a:solidFill>
                          <a:srgbClr val="002060"/>
                        </a:solidFill>
                      </a:endParaRPr>
                    </a:p>
                    <a:p>
                      <a:pPr algn="ctr"/>
                      <a:endParaRPr lang="en-US" sz="1200" dirty="0">
                        <a:solidFill>
                          <a:srgbClr val="00206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Final Tax Entries</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Only</a:t>
                      </a:r>
                    </a:p>
                    <a:p>
                      <a:pPr algn="ctr"/>
                      <a:endParaRPr lang="en-US" sz="1200" dirty="0">
                        <a:solidFill>
                          <a:srgbClr val="00206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828070026"/>
                  </a:ext>
                </a:extLst>
              </a:tr>
            </a:tbl>
          </a:graphicData>
        </a:graphic>
      </p:graphicFrame>
      <p:pic>
        <p:nvPicPr>
          <p:cNvPr id="5" name="Graphic 4" descr="Bullseye">
            <a:extLst>
              <a:ext uri="{FF2B5EF4-FFF2-40B4-BE49-F238E27FC236}">
                <a16:creationId xmlns:a16="http://schemas.microsoft.com/office/drawing/2014/main" id="{F69A0773-6084-4497-A6C3-41802B6D8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855709" y="4974941"/>
            <a:ext cx="494545" cy="494545"/>
          </a:xfrm>
          <a:prstGeom prst="rect">
            <a:avLst/>
          </a:prstGeom>
        </p:spPr>
      </p:pic>
      <p:pic>
        <p:nvPicPr>
          <p:cNvPr id="7" name="Picture 6">
            <a:extLst>
              <a:ext uri="{FF2B5EF4-FFF2-40B4-BE49-F238E27FC236}">
                <a16:creationId xmlns:a16="http://schemas.microsoft.com/office/drawing/2014/main" id="{716896C6-9CFB-729C-7E85-FB86BA7F373F}"/>
              </a:ext>
            </a:extLst>
          </p:cNvPr>
          <p:cNvPicPr>
            <a:picLocks noChangeAspect="1"/>
          </p:cNvPicPr>
          <p:nvPr/>
        </p:nvPicPr>
        <p:blipFill>
          <a:blip r:embed="rId5"/>
          <a:stretch>
            <a:fillRect/>
          </a:stretch>
        </p:blipFill>
        <p:spPr>
          <a:xfrm>
            <a:off x="8375000" y="0"/>
            <a:ext cx="3579643" cy="2132780"/>
          </a:xfrm>
          <a:prstGeom prst="rect">
            <a:avLst/>
          </a:prstGeom>
        </p:spPr>
      </p:pic>
      <p:sp>
        <p:nvSpPr>
          <p:cNvPr id="6" name="Footer Placeholder 5">
            <a:extLst>
              <a:ext uri="{FF2B5EF4-FFF2-40B4-BE49-F238E27FC236}">
                <a16:creationId xmlns:a16="http://schemas.microsoft.com/office/drawing/2014/main" id="{A9BD5B26-E23D-E368-5AE3-38445BDC5A18}"/>
              </a:ext>
            </a:extLst>
          </p:cNvPr>
          <p:cNvSpPr>
            <a:spLocks noGrp="1"/>
          </p:cNvSpPr>
          <p:nvPr>
            <p:ph type="ftr" sz="quarter" idx="11"/>
          </p:nvPr>
        </p:nvSpPr>
        <p:spPr/>
        <p:txBody>
          <a:bodyPr/>
          <a:lstStyle/>
          <a:p>
            <a:r>
              <a:rPr lang="en-US" dirty="0"/>
              <a:t>District Call Series © Sodexo July 2023. All rights Reserved</a:t>
            </a:r>
          </a:p>
        </p:txBody>
      </p:sp>
      <p:sp>
        <p:nvSpPr>
          <p:cNvPr id="8" name="Title 1">
            <a:extLst>
              <a:ext uri="{FF2B5EF4-FFF2-40B4-BE49-F238E27FC236}">
                <a16:creationId xmlns:a16="http://schemas.microsoft.com/office/drawing/2014/main" id="{C2F2354C-2399-A7B8-6BB6-D71B2FE27097}"/>
              </a:ext>
            </a:extLst>
          </p:cNvPr>
          <p:cNvSpPr txBox="1">
            <a:spLocks/>
          </p:cNvSpPr>
          <p:nvPr/>
        </p:nvSpPr>
        <p:spPr>
          <a:xfrm>
            <a:off x="327085" y="367815"/>
            <a:ext cx="7978715" cy="661308"/>
          </a:xfrm>
          <a:prstGeom prst="rect">
            <a:avLst/>
          </a:prstGeom>
          <a:solidFill>
            <a:srgbClr val="28285F"/>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3129BED-48DD-5ED8-6F94-09BF1D502EB3}"/>
              </a:ext>
            </a:extLst>
          </p:cNvPr>
          <p:cNvSpPr txBox="1"/>
          <p:nvPr/>
        </p:nvSpPr>
        <p:spPr>
          <a:xfrm>
            <a:off x="459310" y="470906"/>
            <a:ext cx="7978715" cy="800219"/>
          </a:xfrm>
          <a:prstGeom prst="rect">
            <a:avLst/>
          </a:prstGeom>
          <a:noFill/>
        </p:spPr>
        <p:txBody>
          <a:bodyPr wrap="square" rtlCol="0">
            <a:spAutoFit/>
          </a:bodyPr>
          <a:lstStyle/>
          <a:p>
            <a:r>
              <a:rPr kumimoji="0" lang="en-US" sz="2800" b="1" i="0" u="none" strike="noStrike" kern="1200" cap="none" spc="0" normalizeH="0" baseline="0" noProof="0" dirty="0">
                <a:ln>
                  <a:noFill/>
                </a:ln>
                <a:solidFill>
                  <a:schemeClr val="bg1"/>
                </a:solidFill>
                <a:effectLst/>
                <a:uLnTx/>
                <a:uFillTx/>
                <a:latin typeface="Arial" panose="020B0604020202020204"/>
                <a:ea typeface="+mn-ea"/>
                <a:cs typeface="+mn-cs"/>
              </a:rPr>
              <a:t>FY23 PD12 – Monthly Financial Close Update</a:t>
            </a:r>
            <a:endParaRPr kumimoji="0" lang="en-US" sz="2800" b="0" i="0" u="none" strike="noStrike" kern="1200" cap="none" spc="0" normalizeH="0" baseline="0" noProof="0" dirty="0">
              <a:ln>
                <a:noFill/>
              </a:ln>
              <a:solidFill>
                <a:schemeClr val="bg1"/>
              </a:solidFill>
              <a:effectLst/>
              <a:uLnTx/>
              <a:uFillTx/>
              <a:latin typeface="Arial" panose="020B0604020202020204"/>
              <a:ea typeface="+mn-ea"/>
              <a:cs typeface="+mn-cs"/>
            </a:endParaRPr>
          </a:p>
          <a:p>
            <a:endParaRPr lang="en-US" dirty="0"/>
          </a:p>
        </p:txBody>
      </p:sp>
      <p:sp>
        <p:nvSpPr>
          <p:cNvPr id="2" name="Slide Number Placeholder 1">
            <a:extLst>
              <a:ext uri="{FF2B5EF4-FFF2-40B4-BE49-F238E27FC236}">
                <a16:creationId xmlns:a16="http://schemas.microsoft.com/office/drawing/2014/main" id="{0A639CD1-2E24-8D4C-0922-AB0A942A6A61}"/>
              </a:ext>
            </a:extLst>
          </p:cNvPr>
          <p:cNvSpPr>
            <a:spLocks noGrp="1"/>
          </p:cNvSpPr>
          <p:nvPr>
            <p:ph type="sldNum" sz="quarter" idx="12"/>
          </p:nvPr>
        </p:nvSpPr>
        <p:spPr/>
        <p:txBody>
          <a:bodyPr/>
          <a:lstStyle/>
          <a:p>
            <a:fld id="{9C81CA20-C662-4ACB-8192-B9CFC4515757}" type="slidenum">
              <a:rPr lang="en-US" smtClean="0"/>
              <a:t>11</a:t>
            </a:fld>
            <a:endParaRPr lang="en-US" dirty="0"/>
          </a:p>
        </p:txBody>
      </p:sp>
    </p:spTree>
    <p:extLst>
      <p:ext uri="{BB962C8B-B14F-4D97-AF65-F5344CB8AC3E}">
        <p14:creationId xmlns:p14="http://schemas.microsoft.com/office/powerpoint/2010/main" val="33223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1ED4195-8C35-0D1C-E40B-06836EF59F0C}"/>
              </a:ext>
            </a:extLst>
          </p:cNvPr>
          <p:cNvSpPr txBox="1">
            <a:spLocks/>
          </p:cNvSpPr>
          <p:nvPr/>
        </p:nvSpPr>
        <p:spPr bwMode="gray">
          <a:xfrm>
            <a:off x="457200" y="1272842"/>
            <a:ext cx="11523968" cy="54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ct val="90000"/>
              </a:lnSpc>
              <a:spcBef>
                <a:spcPts val="450"/>
              </a:spcBef>
              <a:spcAft>
                <a:spcPts val="450"/>
              </a:spcAft>
              <a:buClr>
                <a:schemeClr val="accent1"/>
              </a:buClr>
              <a:buSzPct val="120000"/>
              <a:buFont typeface="Arial" panose="020B0604020202020204" pitchFamily="34" charset="0"/>
              <a:tabLst>
                <a:tab pos="811213" algn="l"/>
                <a:tab pos="1211263" algn="l"/>
                <a:tab pos="1611313" algn="l"/>
                <a:tab pos="6057900" algn="r"/>
              </a:tabLst>
              <a:defRPr sz="1600" b="1">
                <a:solidFill>
                  <a:schemeClr val="tx2"/>
                </a:solidFill>
                <a:latin typeface="+mn-lt"/>
                <a:ea typeface="+mn-ea"/>
                <a:cs typeface="+mn-cs"/>
              </a:defRPr>
            </a:lvl1pPr>
            <a:lvl2pPr marL="471488" indent="-200025" algn="l" rtl="0" eaLnBrk="0" fontAlgn="base" hangingPunct="0">
              <a:lnSpc>
                <a:spcPct val="90000"/>
              </a:lnSpc>
              <a:spcBef>
                <a:spcPts val="450"/>
              </a:spcBef>
              <a:spcAft>
                <a:spcPts val="450"/>
              </a:spcAft>
              <a:buClr>
                <a:schemeClr val="accent1"/>
              </a:buClr>
              <a:buSzPct val="120000"/>
              <a:buFont typeface="Arial" panose="020B0604020202020204" pitchFamily="34" charset="0"/>
              <a:buChar char="■"/>
              <a:tabLst>
                <a:tab pos="1211263" algn="l"/>
                <a:tab pos="1747838" algn="l"/>
                <a:tab pos="6057900" algn="r"/>
              </a:tabLst>
              <a:defRPr sz="1300">
                <a:solidFill>
                  <a:schemeClr val="tx2"/>
                </a:solidFill>
                <a:latin typeface="+mn-lt"/>
              </a:defRPr>
            </a:lvl2pPr>
            <a:lvl3pPr marL="942975" indent="-131763" algn="l" rtl="0" eaLnBrk="0" fontAlgn="base" hangingPunct="0">
              <a:lnSpc>
                <a:spcPct val="90000"/>
              </a:lnSpc>
              <a:spcBef>
                <a:spcPts val="450"/>
              </a:spcBef>
              <a:spcAft>
                <a:spcPts val="450"/>
              </a:spcAft>
              <a:buClr>
                <a:schemeClr val="bg2"/>
              </a:buClr>
              <a:buSzPct val="120000"/>
              <a:buBlip>
                <a:blip r:embed="rId3"/>
              </a:buBlip>
              <a:tabLst>
                <a:tab pos="811213" algn="l"/>
                <a:tab pos="1611313" algn="l"/>
                <a:tab pos="6057900" algn="r"/>
              </a:tabLst>
              <a:defRPr sz="1000">
                <a:solidFill>
                  <a:schemeClr val="tx1"/>
                </a:solidFill>
                <a:latin typeface="+mn-lt"/>
              </a:defRPr>
            </a:lvl3pPr>
            <a:lvl4pPr marL="1339850" indent="-133350" algn="l" rtl="0" eaLnBrk="0" fontAlgn="base" hangingPunct="0">
              <a:lnSpc>
                <a:spcPct val="90000"/>
              </a:lnSpc>
              <a:spcBef>
                <a:spcPts val="450"/>
              </a:spcBef>
              <a:spcAft>
                <a:spcPts val="450"/>
              </a:spcAft>
              <a:buClr>
                <a:schemeClr val="bg2"/>
              </a:buClr>
              <a:buSzPct val="120000"/>
              <a:buBlip>
                <a:blip r:embed="rId3"/>
              </a:buBlip>
              <a:tabLst>
                <a:tab pos="811213" algn="l"/>
                <a:tab pos="1211263" algn="l"/>
                <a:tab pos="1611313" algn="l"/>
                <a:tab pos="6057900" algn="r"/>
              </a:tabLst>
              <a:defRPr sz="1000">
                <a:solidFill>
                  <a:schemeClr val="tx1"/>
                </a:solidFill>
                <a:latin typeface="+mn-lt"/>
              </a:defRPr>
            </a:lvl4pPr>
            <a:lvl5pPr marL="1814513" algn="l" rtl="0" eaLnBrk="0" fontAlgn="base" hangingPunct="0">
              <a:lnSpc>
                <a:spcPct val="90000"/>
              </a:lnSpc>
              <a:spcBef>
                <a:spcPct val="20000"/>
              </a:spcBef>
              <a:spcAft>
                <a:spcPct val="0"/>
              </a:spcAft>
              <a:tabLst>
                <a:tab pos="811213" algn="l"/>
                <a:tab pos="1211263" algn="l"/>
                <a:tab pos="1611313" algn="l"/>
                <a:tab pos="6057900" algn="r"/>
              </a:tabLst>
              <a:defRPr sz="1200">
                <a:solidFill>
                  <a:schemeClr val="tx2"/>
                </a:solidFill>
                <a:latin typeface="+mn-lt"/>
              </a:defRPr>
            </a:lvl5pPr>
            <a:lvl6pPr marL="21586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6pPr>
            <a:lvl7pPr marL="25015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7pPr>
            <a:lvl8pPr marL="28444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8pPr>
            <a:lvl9pPr marL="31873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9pPr>
          </a:lstStyle>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Fixed Asset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August 17</a:t>
            </a:r>
            <a:r>
              <a:rPr lang="en-US" altLang="en-US" sz="1800" b="0" u="sng" baseline="30000" dirty="0">
                <a:solidFill>
                  <a:srgbClr val="002060"/>
                </a:solidFill>
              </a:rPr>
              <a:t>th</a:t>
            </a:r>
            <a:r>
              <a:rPr lang="en-US" altLang="en-US" sz="1800" b="0" u="sng" dirty="0">
                <a:solidFill>
                  <a:srgbClr val="002060"/>
                </a:solidFill>
              </a:rPr>
              <a:t> at 12 pm ET</a:t>
            </a:r>
            <a:r>
              <a:rPr lang="en-US" altLang="en-US" sz="1800" b="0" dirty="0">
                <a:solidFill>
                  <a:srgbClr val="002060"/>
                </a:solidFill>
              </a:rPr>
              <a:t>:  CE &amp; AE payments, reclasses, disposals submitted and </a:t>
            </a:r>
            <a:r>
              <a:rPr lang="en-US" altLang="en-US" sz="1800" dirty="0">
                <a:solidFill>
                  <a:srgbClr val="002060"/>
                </a:solidFill>
              </a:rPr>
              <a:t>approved</a:t>
            </a:r>
            <a:r>
              <a:rPr lang="en-US" altLang="en-US" sz="1800" b="0" dirty="0">
                <a:solidFill>
                  <a:srgbClr val="002060"/>
                </a:solidFill>
              </a:rPr>
              <a:t> in the Asset Management Portal (AMP)</a:t>
            </a:r>
          </a:p>
          <a:p>
            <a:pPr marR="0" lvl="0" algn="l" defTabSz="914400" rtl="0" eaLnBrk="1" fontAlgn="auto" latinLnBrk="0" hangingPunct="1">
              <a:lnSpc>
                <a:spcPct val="100000"/>
              </a:lnSpc>
              <a:spcBef>
                <a:spcPts val="0"/>
              </a:spcBef>
              <a:spcAft>
                <a:spcPts val="0"/>
              </a:spcAft>
              <a:buClrTx/>
              <a:buSzTx/>
              <a:tabLst/>
              <a:defRPr/>
            </a:pPr>
            <a:endParaRPr lang="en-US" altLang="en-US" sz="1800" b="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r>
              <a:rPr lang="en-US" sz="2000" kern="0" dirty="0">
                <a:solidFill>
                  <a:srgbClr val="FF0000"/>
                </a:solidFill>
                <a:latin typeface="Arial"/>
              </a:rPr>
              <a:t>Contract Management Department - Contracts/Amendments: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August 18</a:t>
            </a:r>
            <a:r>
              <a:rPr lang="en-US" altLang="en-US" sz="1800" b="0" u="sng" baseline="30000" dirty="0">
                <a:solidFill>
                  <a:srgbClr val="002060"/>
                </a:solidFill>
              </a:rPr>
              <a:t>th</a:t>
            </a:r>
            <a:r>
              <a:rPr lang="en-US" altLang="en-US" sz="1800" b="0" u="sng" dirty="0">
                <a:solidFill>
                  <a:srgbClr val="002060"/>
                </a:solidFill>
              </a:rPr>
              <a:t> at 5 pm ET</a:t>
            </a:r>
            <a:r>
              <a:rPr lang="en-US" altLang="en-US" sz="1800" b="0" dirty="0">
                <a:solidFill>
                  <a:srgbClr val="002060"/>
                </a:solidFill>
              </a:rPr>
              <a:t>:  all documents must be sent to the proper segment Contract Management mailbox</a:t>
            </a:r>
            <a:r>
              <a:rPr lang="en-US" altLang="en-US" sz="2000" dirty="0">
                <a:solidFill>
                  <a:srgbClr val="002060"/>
                </a:solidFill>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endParaRPr lang="en-US" sz="1900" b="0" dirty="0">
              <a:solidFill>
                <a:srgbClr val="002060"/>
              </a:solidFill>
              <a:highlight>
                <a:srgbClr val="FFFF00"/>
              </a:highlight>
            </a:endParaRPr>
          </a:p>
          <a:p>
            <a:pPr eaLnBrk="1" fontAlgn="auto" hangingPunct="1">
              <a:lnSpc>
                <a:spcPct val="100000"/>
              </a:lnSpc>
              <a:spcBef>
                <a:spcPts val="0"/>
              </a:spcBef>
              <a:spcAft>
                <a:spcPts val="0"/>
              </a:spcAft>
              <a:buClrTx/>
              <a:buSzTx/>
              <a:tabLst/>
              <a:defRPr/>
            </a:pPr>
            <a:r>
              <a:rPr lang="en-US" sz="2000" kern="0" dirty="0">
                <a:solidFill>
                  <a:srgbClr val="FF0000"/>
                </a:solidFill>
                <a:latin typeface="Arial"/>
              </a:rPr>
              <a:t>Accounts Receivable – COLLECT IT!</a:t>
            </a:r>
            <a:r>
              <a:rPr lang="en-US" altLang="en-US" sz="2000" kern="0" dirty="0">
                <a:solidFill>
                  <a:srgbClr val="FF0000"/>
                </a:solidFill>
                <a:latin typeface="Arial"/>
              </a:rPr>
              <a:t>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August 11</a:t>
            </a:r>
            <a:r>
              <a:rPr lang="en-US" altLang="en-US" sz="1800" b="0" u="sng" baseline="30000" dirty="0">
                <a:solidFill>
                  <a:srgbClr val="002060"/>
                </a:solidFill>
              </a:rPr>
              <a:t>th</a:t>
            </a:r>
            <a:r>
              <a:rPr lang="en-US" altLang="en-US" sz="1800" b="0" u="sng" dirty="0">
                <a:solidFill>
                  <a:srgbClr val="002060"/>
                </a:solidFill>
              </a:rPr>
              <a:t> at 5 pm ET</a:t>
            </a:r>
            <a:r>
              <a:rPr lang="en-US" altLang="en-US" sz="1800" b="0" dirty="0">
                <a:solidFill>
                  <a:srgbClr val="002060"/>
                </a:solidFill>
              </a:rPr>
              <a:t>:  submit advanced billing (pre-bill) to increase likelihood of collection by August 31</a:t>
            </a:r>
            <a:r>
              <a:rPr lang="en-US" altLang="en-US" sz="1800" b="0" baseline="30000" dirty="0">
                <a:solidFill>
                  <a:srgbClr val="002060"/>
                </a:solidFill>
              </a:rPr>
              <a:t>st</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800" b="0" u="sng" dirty="0">
                <a:solidFill>
                  <a:srgbClr val="002060"/>
                </a:solidFill>
              </a:rPr>
              <a:t>August 31</a:t>
            </a:r>
            <a:r>
              <a:rPr lang="en-US" sz="1800" b="0" u="sng" baseline="30000" dirty="0">
                <a:solidFill>
                  <a:srgbClr val="002060"/>
                </a:solidFill>
              </a:rPr>
              <a:t>st</a:t>
            </a:r>
            <a:r>
              <a:rPr lang="en-US" sz="1800" b="0" u="sng" dirty="0">
                <a:solidFill>
                  <a:srgbClr val="002060"/>
                </a:solidFill>
              </a:rPr>
              <a:t> at 5 pm ET</a:t>
            </a:r>
            <a:r>
              <a:rPr lang="en-US" sz="1800" b="0" dirty="0">
                <a:solidFill>
                  <a:srgbClr val="002060"/>
                </a:solidFill>
              </a:rPr>
              <a:t>:  submit properly approved AR adjustments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800" b="0" u="sng" dirty="0">
                <a:solidFill>
                  <a:srgbClr val="002060"/>
                </a:solidFill>
              </a:rPr>
              <a:t>August 31</a:t>
            </a:r>
            <a:r>
              <a:rPr lang="en-US" sz="1800" b="0" u="sng" baseline="30000" dirty="0">
                <a:solidFill>
                  <a:srgbClr val="002060"/>
                </a:solidFill>
              </a:rPr>
              <a:t>st</a:t>
            </a:r>
            <a:r>
              <a:rPr lang="en-US" sz="1800" b="0" u="sng" dirty="0">
                <a:solidFill>
                  <a:srgbClr val="002060"/>
                </a:solidFill>
              </a:rPr>
              <a:t> at 10:30 am ET</a:t>
            </a:r>
            <a:r>
              <a:rPr lang="en-US" sz="1800" b="0" dirty="0">
                <a:solidFill>
                  <a:srgbClr val="002060"/>
                </a:solidFill>
              </a:rPr>
              <a:t>:  AR Payments over $2,500 must be received (overnight to Lockbox)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800" b="0" u="sng" dirty="0">
                <a:solidFill>
                  <a:srgbClr val="002060"/>
                </a:solidFill>
              </a:rPr>
              <a:t>September 1</a:t>
            </a:r>
            <a:r>
              <a:rPr lang="en-US" sz="1800" b="0" u="sng" baseline="30000" dirty="0">
                <a:solidFill>
                  <a:srgbClr val="002060"/>
                </a:solidFill>
              </a:rPr>
              <a:t>st</a:t>
            </a:r>
            <a:r>
              <a:rPr lang="en-US" sz="1800" b="0" u="sng" dirty="0">
                <a:solidFill>
                  <a:srgbClr val="002060"/>
                </a:solidFill>
              </a:rPr>
              <a:t> at 12 pm ET</a:t>
            </a:r>
            <a:r>
              <a:rPr lang="en-US" sz="1800" b="0" dirty="0">
                <a:solidFill>
                  <a:srgbClr val="002060"/>
                </a:solidFill>
              </a:rPr>
              <a:t>:  Request Final Bad Debt Exception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endParaRPr lang="en-US" sz="1800" b="0" dirty="0">
              <a:solidFill>
                <a:srgbClr val="FF0000"/>
              </a:solidFill>
            </a:endParaRPr>
          </a:p>
          <a:p>
            <a:pPr marR="0" lvl="0" algn="l" defTabSz="914400" rtl="0" eaLnBrk="1" fontAlgn="auto" latinLnBrk="0" hangingPunct="1">
              <a:lnSpc>
                <a:spcPct val="100000"/>
              </a:lnSpc>
              <a:spcBef>
                <a:spcPts val="0"/>
              </a:spcBef>
              <a:spcAft>
                <a:spcPts val="0"/>
              </a:spcAft>
              <a:buClrTx/>
              <a:buSzTx/>
              <a:tabLst/>
              <a:defRPr/>
            </a:pPr>
            <a:r>
              <a:rPr lang="en-US" sz="2000" kern="0" dirty="0">
                <a:solidFill>
                  <a:srgbClr val="FF0000"/>
                </a:solidFill>
                <a:latin typeface="Arial"/>
              </a:rPr>
              <a:t>Payroll: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002060"/>
                </a:solidFill>
              </a:rPr>
              <a:t>August 24</a:t>
            </a:r>
            <a:r>
              <a:rPr lang="en-US" sz="1800" b="0" baseline="30000" dirty="0">
                <a:solidFill>
                  <a:srgbClr val="002060"/>
                </a:solidFill>
              </a:rPr>
              <a:t>th</a:t>
            </a:r>
            <a:r>
              <a:rPr lang="en-US" sz="1800" b="0" dirty="0">
                <a:solidFill>
                  <a:srgbClr val="002060"/>
                </a:solidFill>
              </a:rPr>
              <a:t> at 2 pm ET:  Submit Historical Edit Forms (if needed) for any prior pay periods to </a:t>
            </a:r>
            <a:r>
              <a:rPr lang="en-US" sz="1800" b="0" dirty="0">
                <a:solidFill>
                  <a:srgbClr val="002060"/>
                </a:solidFill>
                <a:hlinkClick r:id="rId4" tooltip="mailto:payrollops.usa@sodexo.com">
                  <a:extLst>
                    <a:ext uri="{A12FA001-AC4F-418D-AE19-62706E023703}">
                      <ahyp:hlinkClr xmlns:ahyp="http://schemas.microsoft.com/office/drawing/2018/hyperlinkcolor" val="tx"/>
                    </a:ext>
                  </a:extLst>
                </a:hlinkClick>
              </a:rPr>
              <a:t>PayrollOps.USA@sodexo.com</a:t>
            </a:r>
            <a:r>
              <a:rPr lang="en-US" sz="1800" b="0" dirty="0">
                <a:solidFill>
                  <a:srgbClr val="002060"/>
                </a:solidFill>
              </a:rPr>
              <a:t>.  The timeframe that can be edited is January 1, 2023 up to previous pay cycle.</a:t>
            </a:r>
          </a:p>
        </p:txBody>
      </p:sp>
      <p:sp>
        <p:nvSpPr>
          <p:cNvPr id="2" name="Footer Placeholder 1">
            <a:extLst>
              <a:ext uri="{FF2B5EF4-FFF2-40B4-BE49-F238E27FC236}">
                <a16:creationId xmlns:a16="http://schemas.microsoft.com/office/drawing/2014/main" id="{8E97485B-70F6-9331-81B7-BA7217FE7EFB}"/>
              </a:ext>
            </a:extLst>
          </p:cNvPr>
          <p:cNvSpPr>
            <a:spLocks noGrp="1"/>
          </p:cNvSpPr>
          <p:nvPr>
            <p:ph type="ftr" sz="quarter" idx="11"/>
          </p:nvPr>
        </p:nvSpPr>
        <p:spPr/>
        <p:txBody>
          <a:bodyPr/>
          <a:lstStyle/>
          <a:p>
            <a:r>
              <a:rPr lang="en-US" dirty="0"/>
              <a:t>District Call Series © Sodexo July 2023. All rights Reserved</a:t>
            </a:r>
          </a:p>
        </p:txBody>
      </p:sp>
      <p:sp>
        <p:nvSpPr>
          <p:cNvPr id="3" name="Title 1">
            <a:extLst>
              <a:ext uri="{FF2B5EF4-FFF2-40B4-BE49-F238E27FC236}">
                <a16:creationId xmlns:a16="http://schemas.microsoft.com/office/drawing/2014/main" id="{96050493-7ADD-D75B-795F-1B3EBE96E26B}"/>
              </a:ext>
            </a:extLst>
          </p:cNvPr>
          <p:cNvSpPr>
            <a:spLocks noGrp="1"/>
          </p:cNvSpPr>
          <p:nvPr>
            <p:ph type="title"/>
          </p:nvPr>
        </p:nvSpPr>
        <p:spPr>
          <a:xfrm>
            <a:off x="596900" y="304800"/>
            <a:ext cx="10998200" cy="661308"/>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FY2023 PD12 Monthly Deadlines Highlighted</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39C5CD3-1EDA-4125-169A-01791B57CC66}"/>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44675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1ED4195-8C35-0D1C-E40B-06836EF59F0C}"/>
              </a:ext>
            </a:extLst>
          </p:cNvPr>
          <p:cNvSpPr txBox="1">
            <a:spLocks/>
          </p:cNvSpPr>
          <p:nvPr/>
        </p:nvSpPr>
        <p:spPr bwMode="gray">
          <a:xfrm>
            <a:off x="668032" y="1017816"/>
            <a:ext cx="11523968" cy="54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ct val="90000"/>
              </a:lnSpc>
              <a:spcBef>
                <a:spcPts val="450"/>
              </a:spcBef>
              <a:spcAft>
                <a:spcPts val="450"/>
              </a:spcAft>
              <a:buClr>
                <a:schemeClr val="accent1"/>
              </a:buClr>
              <a:buSzPct val="120000"/>
              <a:buFont typeface="Arial" panose="020B0604020202020204" pitchFamily="34" charset="0"/>
              <a:tabLst>
                <a:tab pos="811213" algn="l"/>
                <a:tab pos="1211263" algn="l"/>
                <a:tab pos="1611313" algn="l"/>
                <a:tab pos="6057900" algn="r"/>
              </a:tabLst>
              <a:defRPr sz="1600" b="1">
                <a:solidFill>
                  <a:schemeClr val="tx2"/>
                </a:solidFill>
                <a:latin typeface="+mn-lt"/>
                <a:ea typeface="+mn-ea"/>
                <a:cs typeface="+mn-cs"/>
              </a:defRPr>
            </a:lvl1pPr>
            <a:lvl2pPr marL="471488" indent="-200025" algn="l" rtl="0" eaLnBrk="0" fontAlgn="base" hangingPunct="0">
              <a:lnSpc>
                <a:spcPct val="90000"/>
              </a:lnSpc>
              <a:spcBef>
                <a:spcPts val="450"/>
              </a:spcBef>
              <a:spcAft>
                <a:spcPts val="450"/>
              </a:spcAft>
              <a:buClr>
                <a:schemeClr val="accent1"/>
              </a:buClr>
              <a:buSzPct val="120000"/>
              <a:buFont typeface="Arial" panose="020B0604020202020204" pitchFamily="34" charset="0"/>
              <a:buChar char="■"/>
              <a:tabLst>
                <a:tab pos="1211263" algn="l"/>
                <a:tab pos="1747838" algn="l"/>
                <a:tab pos="6057900" algn="r"/>
              </a:tabLst>
              <a:defRPr sz="1300">
                <a:solidFill>
                  <a:schemeClr val="tx2"/>
                </a:solidFill>
                <a:latin typeface="+mn-lt"/>
              </a:defRPr>
            </a:lvl2pPr>
            <a:lvl3pPr marL="942975" indent="-131763" algn="l" rtl="0" eaLnBrk="0" fontAlgn="base" hangingPunct="0">
              <a:lnSpc>
                <a:spcPct val="90000"/>
              </a:lnSpc>
              <a:spcBef>
                <a:spcPts val="450"/>
              </a:spcBef>
              <a:spcAft>
                <a:spcPts val="450"/>
              </a:spcAft>
              <a:buClr>
                <a:schemeClr val="bg2"/>
              </a:buClr>
              <a:buSzPct val="120000"/>
              <a:buBlip>
                <a:blip r:embed="rId3"/>
              </a:buBlip>
              <a:tabLst>
                <a:tab pos="811213" algn="l"/>
                <a:tab pos="1611313" algn="l"/>
                <a:tab pos="6057900" algn="r"/>
              </a:tabLst>
              <a:defRPr sz="1000">
                <a:solidFill>
                  <a:schemeClr val="tx1"/>
                </a:solidFill>
                <a:latin typeface="+mn-lt"/>
              </a:defRPr>
            </a:lvl3pPr>
            <a:lvl4pPr marL="1339850" indent="-133350" algn="l" rtl="0" eaLnBrk="0" fontAlgn="base" hangingPunct="0">
              <a:lnSpc>
                <a:spcPct val="90000"/>
              </a:lnSpc>
              <a:spcBef>
                <a:spcPts val="450"/>
              </a:spcBef>
              <a:spcAft>
                <a:spcPts val="450"/>
              </a:spcAft>
              <a:buClr>
                <a:schemeClr val="bg2"/>
              </a:buClr>
              <a:buSzPct val="120000"/>
              <a:buBlip>
                <a:blip r:embed="rId3"/>
              </a:buBlip>
              <a:tabLst>
                <a:tab pos="811213" algn="l"/>
                <a:tab pos="1211263" algn="l"/>
                <a:tab pos="1611313" algn="l"/>
                <a:tab pos="6057900" algn="r"/>
              </a:tabLst>
              <a:defRPr sz="1000">
                <a:solidFill>
                  <a:schemeClr val="tx1"/>
                </a:solidFill>
                <a:latin typeface="+mn-lt"/>
              </a:defRPr>
            </a:lvl4pPr>
            <a:lvl5pPr marL="1814513" algn="l" rtl="0" eaLnBrk="0" fontAlgn="base" hangingPunct="0">
              <a:lnSpc>
                <a:spcPct val="90000"/>
              </a:lnSpc>
              <a:spcBef>
                <a:spcPct val="20000"/>
              </a:spcBef>
              <a:spcAft>
                <a:spcPct val="0"/>
              </a:spcAft>
              <a:tabLst>
                <a:tab pos="811213" algn="l"/>
                <a:tab pos="1211263" algn="l"/>
                <a:tab pos="1611313" algn="l"/>
                <a:tab pos="6057900" algn="r"/>
              </a:tabLst>
              <a:defRPr sz="1200">
                <a:solidFill>
                  <a:schemeClr val="tx2"/>
                </a:solidFill>
                <a:latin typeface="+mn-lt"/>
              </a:defRPr>
            </a:lvl5pPr>
            <a:lvl6pPr marL="21586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6pPr>
            <a:lvl7pPr marL="25015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7pPr>
            <a:lvl8pPr marL="28444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8pPr>
            <a:lvl9pPr marL="31873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9pPr>
          </a:lstStyle>
          <a:p>
            <a:pPr marR="0" lvl="0" algn="l" defTabSz="914400" rtl="0" eaLnBrk="1" fontAlgn="auto" latinLnBrk="0" hangingPunct="1">
              <a:lnSpc>
                <a:spcPct val="100000"/>
              </a:lnSpc>
              <a:spcBef>
                <a:spcPts val="0"/>
              </a:spcBef>
              <a:spcAft>
                <a:spcPts val="0"/>
              </a:spcAft>
              <a:buClrTx/>
              <a:buSzTx/>
              <a:tabLst/>
              <a:defRPr/>
            </a:pPr>
            <a:r>
              <a:rPr lang="en-US" sz="2400" i="1" dirty="0">
                <a:solidFill>
                  <a:srgbClr val="002060"/>
                </a:solidFill>
                <a:latin typeface="Arial" panose="020B0604020202020204" pitchFamily="34" charset="0"/>
                <a:cs typeface="Arial" panose="020B0604020202020204" pitchFamily="34" charset="0"/>
              </a:rPr>
              <a:t>Accounts Payable</a:t>
            </a:r>
          </a:p>
          <a:p>
            <a:pPr marR="0" lvl="0" algn="l" defTabSz="914400" rtl="0" eaLnBrk="1" fontAlgn="auto" latinLnBrk="0" hangingPunct="1">
              <a:lnSpc>
                <a:spcPct val="100000"/>
              </a:lnSpc>
              <a:spcBef>
                <a:spcPts val="0"/>
              </a:spcBef>
              <a:spcAft>
                <a:spcPts val="0"/>
              </a:spcAft>
              <a:buClrTx/>
              <a:buSzTx/>
              <a:tabLst/>
              <a:defRPr/>
            </a:pPr>
            <a:endParaRPr lang="en-US" sz="1900" dirty="0">
              <a:solidFill>
                <a:srgbClr val="002060"/>
              </a:solidFill>
            </a:endParaRPr>
          </a:p>
          <a:p>
            <a:pPr eaLnBrk="1" fontAlgn="auto" hangingPunct="1">
              <a:lnSpc>
                <a:spcPct val="100000"/>
              </a:lnSpc>
              <a:spcBef>
                <a:spcPts val="0"/>
              </a:spcBef>
              <a:spcAft>
                <a:spcPts val="0"/>
              </a:spcAft>
              <a:buClrTx/>
              <a:buSzTx/>
              <a:tabLst/>
              <a:defRPr/>
            </a:pPr>
            <a:r>
              <a:rPr lang="en-US" sz="2000" dirty="0">
                <a:solidFill>
                  <a:srgbClr val="FF0000"/>
                </a:solidFill>
                <a:latin typeface="Arial" panose="020B0604020202020204" pitchFamily="34" charset="0"/>
                <a:cs typeface="Arial" panose="020B0604020202020204" pitchFamily="34" charset="0"/>
              </a:rPr>
              <a:t>Fleet: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August 21</a:t>
            </a:r>
            <a:r>
              <a:rPr lang="en-US" altLang="en-US" sz="1800" b="0" u="sng" baseline="30000" dirty="0">
                <a:solidFill>
                  <a:srgbClr val="002060"/>
                </a:solidFill>
              </a:rPr>
              <a:t>st</a:t>
            </a:r>
            <a:r>
              <a:rPr lang="en-US" altLang="en-US" sz="1800" b="0" u="sng" dirty="0">
                <a:solidFill>
                  <a:srgbClr val="002060"/>
                </a:solidFill>
              </a:rPr>
              <a:t> at 12 pm ET</a:t>
            </a:r>
            <a:r>
              <a:rPr lang="en-US" altLang="en-US" sz="1800" b="0" dirty="0">
                <a:solidFill>
                  <a:srgbClr val="002060"/>
                </a:solidFill>
              </a:rPr>
              <a:t>:  Fleet transfer and disposal requests must be submitted and </a:t>
            </a:r>
            <a:r>
              <a:rPr lang="en-US" altLang="en-US" sz="1800" dirty="0">
                <a:solidFill>
                  <a:srgbClr val="002060"/>
                </a:solidFill>
              </a:rPr>
              <a:t>approved</a:t>
            </a:r>
            <a:r>
              <a:rPr lang="en-US" altLang="en-US" sz="1800" b="0" dirty="0">
                <a:solidFill>
                  <a:srgbClr val="002060"/>
                </a:solidFill>
              </a:rPr>
              <a:t> in AMP </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FF0000"/>
                </a:solidFill>
                <a:latin typeface="Arial" panose="020B0604020202020204" pitchFamily="34" charset="0"/>
                <a:cs typeface="Arial" panose="020B0604020202020204" pitchFamily="34" charset="0"/>
              </a:rPr>
              <a:t>Expense Reports and P-Cards: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sng" dirty="0">
                <a:solidFill>
                  <a:srgbClr val="002060"/>
                </a:solidFill>
              </a:rPr>
              <a:t>August 21</a:t>
            </a:r>
            <a:r>
              <a:rPr lang="en-US" sz="1800" b="0" u="sng" baseline="30000" dirty="0">
                <a:solidFill>
                  <a:srgbClr val="002060"/>
                </a:solidFill>
              </a:rPr>
              <a:t>st</a:t>
            </a:r>
            <a:r>
              <a:rPr lang="en-US" sz="1800" b="0" u="sng" dirty="0">
                <a:solidFill>
                  <a:srgbClr val="002060"/>
                </a:solidFill>
              </a:rPr>
              <a:t> at 5 pm ET</a:t>
            </a:r>
            <a:r>
              <a:rPr lang="en-US" sz="1800" b="0" dirty="0">
                <a:solidFill>
                  <a:srgbClr val="002060"/>
                </a:solidFill>
              </a:rPr>
              <a:t>:  expense reports approved by managers in Concur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sng" dirty="0">
                <a:solidFill>
                  <a:srgbClr val="002060"/>
                </a:solidFill>
              </a:rPr>
              <a:t>August 21</a:t>
            </a:r>
            <a:r>
              <a:rPr lang="en-US" sz="1800" b="0" u="sng" baseline="30000" dirty="0">
                <a:solidFill>
                  <a:srgbClr val="002060"/>
                </a:solidFill>
              </a:rPr>
              <a:t>st</a:t>
            </a:r>
            <a:r>
              <a:rPr lang="en-US" sz="1800" b="0" u="sng" dirty="0">
                <a:solidFill>
                  <a:srgbClr val="002060"/>
                </a:solidFill>
              </a:rPr>
              <a:t> at 5 pm ET</a:t>
            </a:r>
            <a:r>
              <a:rPr lang="en-US" sz="1800" b="0" dirty="0">
                <a:solidFill>
                  <a:srgbClr val="002060"/>
                </a:solidFill>
              </a:rPr>
              <a:t>:  outstanding PCard transactions must be submitted and approved on expense report</a:t>
            </a:r>
          </a:p>
          <a:p>
            <a:pPr marR="0" lvl="0" algn="l" defTabSz="914400" rtl="0" eaLnBrk="1" fontAlgn="auto" latinLnBrk="0" hangingPunct="1">
              <a:lnSpc>
                <a:spcPct val="100000"/>
              </a:lnSpc>
              <a:spcBef>
                <a:spcPts val="0"/>
              </a:spcBef>
              <a:spcAft>
                <a:spcPts val="0"/>
              </a:spcAft>
              <a:buClrTx/>
              <a:buSzTx/>
              <a:tabLst/>
              <a:defRPr/>
            </a:pPr>
            <a:endParaRPr lang="en-US" sz="1800" b="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FF0000"/>
                </a:solidFill>
                <a:latin typeface="Arial" panose="020B0604020202020204" pitchFamily="34" charset="0"/>
                <a:cs typeface="Arial" panose="020B0604020202020204" pitchFamily="34" charset="0"/>
              </a:rPr>
              <a:t>Vendor Invoices</a:t>
            </a:r>
            <a:r>
              <a:rPr lang="en-US" sz="2000" b="0" dirty="0">
                <a:solidFill>
                  <a:srgbClr val="FF0000"/>
                </a:solidFill>
                <a:latin typeface="Arial" panose="020B0604020202020204" pitchFamily="34" charset="0"/>
                <a:cs typeface="Arial" panose="020B0604020202020204" pitchFamily="34" charset="0"/>
              </a:rPr>
              <a:t>:</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August 31</a:t>
            </a:r>
            <a:r>
              <a:rPr lang="en-US" altLang="en-US" sz="1800" b="0" u="sng" baseline="30000" dirty="0">
                <a:solidFill>
                  <a:srgbClr val="002060"/>
                </a:solidFill>
              </a:rPr>
              <a:t>st</a:t>
            </a:r>
            <a:r>
              <a:rPr lang="en-US" altLang="en-US" sz="1800" b="0" u="sng" dirty="0">
                <a:solidFill>
                  <a:srgbClr val="002060"/>
                </a:solidFill>
              </a:rPr>
              <a:t> by 11:59 pm ET</a:t>
            </a:r>
            <a:r>
              <a:rPr lang="en-US" altLang="en-US" sz="1800" b="0" dirty="0">
                <a:solidFill>
                  <a:srgbClr val="002060"/>
                </a:solidFill>
              </a:rPr>
              <a:t>:  Maximo Users to complete Goods Receipt submissions within SAP/Fiori</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September 1</a:t>
            </a:r>
            <a:r>
              <a:rPr lang="en-US" altLang="en-US" sz="1800" b="0" u="sng" baseline="30000" dirty="0">
                <a:solidFill>
                  <a:srgbClr val="002060"/>
                </a:solidFill>
              </a:rPr>
              <a:t>st</a:t>
            </a:r>
            <a:r>
              <a:rPr lang="en-US" altLang="en-US" sz="1800" b="0" u="sng" dirty="0">
                <a:solidFill>
                  <a:srgbClr val="002060"/>
                </a:solidFill>
              </a:rPr>
              <a:t> at 11:45 pm ET</a:t>
            </a:r>
            <a:r>
              <a:rPr lang="en-US" altLang="en-US" sz="1800" b="0" dirty="0">
                <a:solidFill>
                  <a:srgbClr val="002060"/>
                </a:solidFill>
              </a:rPr>
              <a:t>: Submit requests for missing electronic invoices in the </a:t>
            </a:r>
            <a:r>
              <a:rPr lang="en-US" altLang="en-US" sz="1800" i="1" dirty="0">
                <a:solidFill>
                  <a:srgbClr val="002060"/>
                </a:solidFill>
                <a:highlight>
                  <a:srgbClr val="FFFF00"/>
                </a:highlight>
                <a:hlinkClick r:id="rId4"/>
              </a:rPr>
              <a:t>Missing Electronic Invoice Investigation Portal</a:t>
            </a:r>
            <a:r>
              <a:rPr lang="en-US" altLang="en-US" sz="1800" i="1" dirty="0">
                <a:solidFill>
                  <a:srgbClr val="002060"/>
                </a:solidFill>
                <a:highlight>
                  <a:srgbClr val="FFFF00"/>
                </a:highlight>
              </a:rPr>
              <a:t>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800" b="0" u="sng" dirty="0">
                <a:solidFill>
                  <a:srgbClr val="002060"/>
                </a:solidFill>
              </a:rPr>
              <a:t>September 5</a:t>
            </a:r>
            <a:r>
              <a:rPr lang="en-US" sz="1800" b="0" u="sng" baseline="30000" dirty="0">
                <a:solidFill>
                  <a:srgbClr val="002060"/>
                </a:solidFill>
              </a:rPr>
              <a:t>th</a:t>
            </a:r>
            <a:r>
              <a:rPr lang="en-US" sz="1800" b="0" u="sng" dirty="0">
                <a:solidFill>
                  <a:srgbClr val="002060"/>
                </a:solidFill>
              </a:rPr>
              <a:t>  at 12 pm ET</a:t>
            </a:r>
            <a:r>
              <a:rPr lang="en-US" sz="1800" b="0" dirty="0">
                <a:solidFill>
                  <a:srgbClr val="002060"/>
                </a:solidFill>
              </a:rPr>
              <a:t>:  electronic invoices must be </a:t>
            </a:r>
            <a:r>
              <a:rPr lang="en-US" altLang="en-US" sz="1800" b="0" dirty="0">
                <a:solidFill>
                  <a:srgbClr val="002060"/>
                </a:solidFill>
              </a:rPr>
              <a:t>approved in TMC or e-Pay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September 5</a:t>
            </a:r>
            <a:r>
              <a:rPr lang="en-US" altLang="en-US" sz="1800" b="0" u="sng" baseline="30000" dirty="0">
                <a:solidFill>
                  <a:srgbClr val="002060"/>
                </a:solidFill>
              </a:rPr>
              <a:t>th</a:t>
            </a:r>
            <a:r>
              <a:rPr lang="en-US" altLang="en-US" sz="1800" b="0" u="sng" dirty="0">
                <a:solidFill>
                  <a:srgbClr val="002060"/>
                </a:solidFill>
              </a:rPr>
              <a:t> at 12 pm ET</a:t>
            </a:r>
            <a:r>
              <a:rPr lang="en-US" altLang="en-US" sz="1800" b="0" dirty="0">
                <a:solidFill>
                  <a:srgbClr val="002060"/>
                </a:solidFill>
              </a:rPr>
              <a:t>:  manual invoices must be transmitted in UFS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September 5</a:t>
            </a:r>
            <a:r>
              <a:rPr lang="en-US" altLang="en-US" sz="1800" b="0" u="sng" baseline="30000" dirty="0">
                <a:solidFill>
                  <a:srgbClr val="002060"/>
                </a:solidFill>
              </a:rPr>
              <a:t>th</a:t>
            </a:r>
            <a:r>
              <a:rPr lang="en-US" altLang="en-US" sz="1800" b="0" u="sng" dirty="0">
                <a:solidFill>
                  <a:srgbClr val="002060"/>
                </a:solidFill>
              </a:rPr>
              <a:t> at 12 pm ET</a:t>
            </a:r>
            <a:r>
              <a:rPr lang="en-US" altLang="en-US" sz="1800" b="0" dirty="0">
                <a:solidFill>
                  <a:srgbClr val="002060"/>
                </a:solidFill>
              </a:rPr>
              <a:t>:  </a:t>
            </a:r>
            <a:r>
              <a:rPr lang="en-US" altLang="en-US" sz="1800" dirty="0">
                <a:solidFill>
                  <a:srgbClr val="002060"/>
                </a:solidFill>
              </a:rPr>
              <a:t>approved</a:t>
            </a:r>
            <a:r>
              <a:rPr lang="en-US" altLang="en-US" sz="1800" b="0" dirty="0">
                <a:solidFill>
                  <a:srgbClr val="002060"/>
                </a:solidFill>
              </a:rPr>
              <a:t> AP portal requests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u="sng" dirty="0">
                <a:solidFill>
                  <a:srgbClr val="002060"/>
                </a:solidFill>
              </a:rPr>
              <a:t>September 5</a:t>
            </a:r>
            <a:r>
              <a:rPr lang="en-US" altLang="en-US" sz="1800" b="0" u="sng" baseline="30000" dirty="0">
                <a:solidFill>
                  <a:srgbClr val="002060"/>
                </a:solidFill>
              </a:rPr>
              <a:t>th</a:t>
            </a:r>
            <a:r>
              <a:rPr lang="en-US" altLang="en-US" sz="1800" b="0" u="sng" dirty="0">
                <a:solidFill>
                  <a:srgbClr val="002060"/>
                </a:solidFill>
              </a:rPr>
              <a:t> at 3 pm ET</a:t>
            </a:r>
            <a:r>
              <a:rPr lang="en-US" altLang="en-US" sz="1800" b="0" dirty="0">
                <a:solidFill>
                  <a:srgbClr val="002060"/>
                </a:solidFill>
              </a:rPr>
              <a:t>: Maximo Users to complete Invoice Receipt submissions within SAP/Fiori </a:t>
            </a:r>
          </a:p>
          <a:p>
            <a:pPr marR="0" lvl="0" algn="l" defTabSz="914400" rtl="0" eaLnBrk="1" fontAlgn="auto" latinLnBrk="0" hangingPunct="1">
              <a:lnSpc>
                <a:spcPct val="100000"/>
              </a:lnSpc>
              <a:spcBef>
                <a:spcPts val="0"/>
              </a:spcBef>
              <a:spcAft>
                <a:spcPts val="0"/>
              </a:spcAft>
              <a:buClrTx/>
              <a:buSzTx/>
              <a:tabLst/>
              <a:defRPr/>
            </a:pPr>
            <a:endParaRPr lang="en-US" sz="1900" b="0" dirty="0">
              <a:solidFill>
                <a:srgbClr val="002060"/>
              </a:solidFill>
              <a:highlight>
                <a:srgbClr val="FFFF00"/>
              </a:highlight>
            </a:endParaRPr>
          </a:p>
        </p:txBody>
      </p:sp>
      <p:sp>
        <p:nvSpPr>
          <p:cNvPr id="2" name="Footer Placeholder 1">
            <a:extLst>
              <a:ext uri="{FF2B5EF4-FFF2-40B4-BE49-F238E27FC236}">
                <a16:creationId xmlns:a16="http://schemas.microsoft.com/office/drawing/2014/main" id="{8E97485B-70F6-9331-81B7-BA7217FE7EFB}"/>
              </a:ext>
            </a:extLst>
          </p:cNvPr>
          <p:cNvSpPr>
            <a:spLocks noGrp="1"/>
          </p:cNvSpPr>
          <p:nvPr>
            <p:ph type="ftr" sz="quarter" idx="11"/>
          </p:nvPr>
        </p:nvSpPr>
        <p:spPr/>
        <p:txBody>
          <a:bodyPr/>
          <a:lstStyle/>
          <a:p>
            <a:r>
              <a:rPr lang="en-US" dirty="0"/>
              <a:t>District Call Series © Sodexo July 2023. All rights Reserved</a:t>
            </a:r>
          </a:p>
        </p:txBody>
      </p:sp>
      <p:sp>
        <p:nvSpPr>
          <p:cNvPr id="3" name="Title 1">
            <a:extLst>
              <a:ext uri="{FF2B5EF4-FFF2-40B4-BE49-F238E27FC236}">
                <a16:creationId xmlns:a16="http://schemas.microsoft.com/office/drawing/2014/main" id="{ED1540A9-C829-AE4E-28AA-A199F67B00E1}"/>
              </a:ext>
            </a:extLst>
          </p:cNvPr>
          <p:cNvSpPr>
            <a:spLocks noGrp="1"/>
          </p:cNvSpPr>
          <p:nvPr>
            <p:ph type="title"/>
          </p:nvPr>
        </p:nvSpPr>
        <p:spPr>
          <a:xfrm>
            <a:off x="596900" y="304800"/>
            <a:ext cx="10998200" cy="661308"/>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FY2023 PD12 Monthly Deadlines Highlighted</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06742CC9-96B5-6991-70D1-D335A033329C}"/>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7126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657600" y="6558280"/>
            <a:ext cx="49530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44589A81-7911-C7C8-903C-7D2A700559A5}"/>
              </a:ext>
            </a:extLst>
          </p:cNvPr>
          <p:cNvSpPr>
            <a:spLocks noGrp="1"/>
          </p:cNvSpPr>
          <p:nvPr>
            <p:ph type="title"/>
          </p:nvPr>
        </p:nvSpPr>
        <p:spPr>
          <a:xfrm>
            <a:off x="596900" y="253992"/>
            <a:ext cx="10998200" cy="654939"/>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Have You Completed?</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5" name="TextBox 4">
            <a:extLst>
              <a:ext uri="{FF2B5EF4-FFF2-40B4-BE49-F238E27FC236}">
                <a16:creationId xmlns:a16="http://schemas.microsoft.com/office/drawing/2014/main" id="{DE810EFE-AA79-CFD0-13EB-9666E656627D}"/>
              </a:ext>
            </a:extLst>
          </p:cNvPr>
          <p:cNvSpPr txBox="1"/>
          <p:nvPr/>
        </p:nvSpPr>
        <p:spPr>
          <a:xfrm>
            <a:off x="367140" y="1136546"/>
            <a:ext cx="4801933" cy="1508105"/>
          </a:xfrm>
          <a:prstGeom prst="rect">
            <a:avLst/>
          </a:prstGeom>
          <a:noFill/>
        </p:spPr>
        <p:txBody>
          <a:bodyPr wrap="square">
            <a:spAutoFit/>
          </a:bodyPr>
          <a:lstStyle/>
          <a:p>
            <a:pPr marL="157162" eaLnBrk="1" hangingPunct="1">
              <a:tabLst/>
              <a:defRPr/>
            </a:pPr>
            <a:r>
              <a:rPr lang="en-US" altLang="en-US" sz="2000" b="1" dirty="0">
                <a:solidFill>
                  <a:srgbClr val="FF0000"/>
                </a:solidFill>
              </a:rPr>
              <a:t>BD+1  Friday, September 1</a:t>
            </a:r>
          </a:p>
          <a:p>
            <a:pPr marL="500062" indent="-342900" eaLnBrk="1" hangingPunct="1">
              <a:buFont typeface="Wingdings" panose="05000000000000000000" pitchFamily="2" charset="2"/>
              <a:buChar char="q"/>
              <a:tabLst/>
              <a:defRPr/>
            </a:pPr>
            <a:r>
              <a:rPr lang="en-US" altLang="en-US" dirty="0">
                <a:solidFill>
                  <a:srgbClr val="002060"/>
                </a:solidFill>
              </a:rPr>
              <a:t>UFS Transmissions 11:45 pm ET</a:t>
            </a:r>
            <a:br>
              <a:rPr lang="en-US" altLang="en-US" dirty="0">
                <a:solidFill>
                  <a:srgbClr val="002060"/>
                </a:solidFill>
              </a:rPr>
            </a:br>
            <a:r>
              <a:rPr lang="en-US" altLang="en-US" i="1" dirty="0">
                <a:solidFill>
                  <a:srgbClr val="002060"/>
                </a:solidFill>
              </a:rPr>
              <a:t>Physical </a:t>
            </a:r>
            <a:r>
              <a:rPr lang="en-US" altLang="en-US" b="0" i="1" dirty="0">
                <a:solidFill>
                  <a:srgbClr val="002060"/>
                </a:solidFill>
              </a:rPr>
              <a:t>Ending Inventory </a:t>
            </a:r>
            <a:r>
              <a:rPr lang="en-US" altLang="en-US" b="1" i="1" u="sng" dirty="0">
                <a:solidFill>
                  <a:srgbClr val="002060"/>
                </a:solidFill>
              </a:rPr>
              <a:t>must</a:t>
            </a:r>
            <a:r>
              <a:rPr lang="en-US" altLang="en-US" b="0" i="1" dirty="0">
                <a:solidFill>
                  <a:srgbClr val="002060"/>
                </a:solidFill>
              </a:rPr>
              <a:t> be taken on the last day of the month, August 31st</a:t>
            </a:r>
            <a:endParaRPr lang="en-US" altLang="en-US" i="1" dirty="0">
              <a:solidFill>
                <a:srgbClr val="002060"/>
              </a:solidFill>
            </a:endParaRPr>
          </a:p>
        </p:txBody>
      </p:sp>
      <p:sp>
        <p:nvSpPr>
          <p:cNvPr id="6" name="TextBox 5">
            <a:extLst>
              <a:ext uri="{FF2B5EF4-FFF2-40B4-BE49-F238E27FC236}">
                <a16:creationId xmlns:a16="http://schemas.microsoft.com/office/drawing/2014/main" id="{DBFD9939-EA73-3E0C-DDFB-72F9EF49A04E}"/>
              </a:ext>
            </a:extLst>
          </p:cNvPr>
          <p:cNvSpPr txBox="1"/>
          <p:nvPr/>
        </p:nvSpPr>
        <p:spPr>
          <a:xfrm>
            <a:off x="328737" y="2924083"/>
            <a:ext cx="5032239" cy="2893100"/>
          </a:xfrm>
          <a:prstGeom prst="rect">
            <a:avLst/>
          </a:prstGeom>
          <a:noFill/>
        </p:spPr>
        <p:txBody>
          <a:bodyPr wrap="square">
            <a:spAutoFit/>
          </a:bodyPr>
          <a:lstStyle/>
          <a:p>
            <a:pPr marL="157162" eaLnBrk="1" hangingPunct="1">
              <a:tabLst/>
              <a:defRPr/>
            </a:pPr>
            <a:r>
              <a:rPr lang="en-US" altLang="en-US" sz="2000" b="1" dirty="0">
                <a:solidFill>
                  <a:srgbClr val="FF0000"/>
                </a:solidFill>
              </a:rPr>
              <a:t>BD+2  Tuesday, September 5</a:t>
            </a:r>
          </a:p>
          <a:p>
            <a:pPr marL="500062" indent="-342900" eaLnBrk="1" hangingPunct="1">
              <a:buFont typeface="Wingdings" panose="05000000000000000000" pitchFamily="2" charset="2"/>
              <a:buChar char="q"/>
              <a:tabLst/>
              <a:defRPr/>
            </a:pPr>
            <a:r>
              <a:rPr lang="en-US" altLang="en-US" dirty="0">
                <a:solidFill>
                  <a:srgbClr val="002060"/>
                </a:solidFill>
              </a:rPr>
              <a:t>K</a:t>
            </a:r>
            <a:r>
              <a:rPr kumimoji="0" lang="en-US"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ronos data </a:t>
            </a:r>
            <a:r>
              <a:rPr lang="en-US" altLang="en-US" b="0" dirty="0">
                <a:solidFill>
                  <a:srgbClr val="002060"/>
                </a:solidFill>
              </a:rPr>
              <a:t>updated and saved </a:t>
            </a:r>
            <a:r>
              <a:rPr lang="en-US" altLang="en-US" b="1" dirty="0">
                <a:solidFill>
                  <a:srgbClr val="002060"/>
                </a:solidFill>
              </a:rPr>
              <a:t>by</a:t>
            </a:r>
            <a:r>
              <a:rPr lang="en-US" altLang="en-US" b="0" dirty="0">
                <a:solidFill>
                  <a:srgbClr val="002060"/>
                </a:solidFill>
              </a:rPr>
              <a:t> </a:t>
            </a:r>
            <a:r>
              <a:rPr lang="en-US" altLang="en-US" b="1" dirty="0">
                <a:solidFill>
                  <a:srgbClr val="002060"/>
                </a:solidFill>
              </a:rPr>
              <a:t>12 pm ET </a:t>
            </a:r>
            <a:r>
              <a:rPr lang="en-US" altLang="en-US" b="0" dirty="0">
                <a:solidFill>
                  <a:srgbClr val="002060"/>
                </a:solidFill>
              </a:rPr>
              <a:t>(for accurate labor accrual)</a:t>
            </a:r>
          </a:p>
          <a:p>
            <a:pPr marL="500062" indent="-342900" eaLnBrk="1" hangingPunct="1">
              <a:buFont typeface="Wingdings" panose="05000000000000000000" pitchFamily="2" charset="2"/>
              <a:buChar char="q"/>
              <a:defRPr/>
            </a:pPr>
            <a:r>
              <a:rPr lang="en-US" altLang="en-US" b="0" dirty="0">
                <a:solidFill>
                  <a:srgbClr val="002060"/>
                </a:solidFill>
              </a:rPr>
              <a:t>FIORI Statistics updated </a:t>
            </a:r>
            <a:r>
              <a:rPr lang="en-US" altLang="en-US" b="1" dirty="0">
                <a:solidFill>
                  <a:srgbClr val="002060"/>
                </a:solidFill>
              </a:rPr>
              <a:t>by</a:t>
            </a:r>
            <a:r>
              <a:rPr lang="en-US" altLang="en-US" dirty="0">
                <a:solidFill>
                  <a:srgbClr val="002060"/>
                </a:solidFill>
              </a:rPr>
              <a:t> </a:t>
            </a:r>
            <a:r>
              <a:rPr lang="en-US" altLang="en-US" b="1" dirty="0">
                <a:solidFill>
                  <a:srgbClr val="002060"/>
                </a:solidFill>
              </a:rPr>
              <a:t>5 pm ET </a:t>
            </a:r>
            <a:br>
              <a:rPr lang="en-US" altLang="en-US" b="0" dirty="0">
                <a:solidFill>
                  <a:srgbClr val="002060"/>
                </a:solidFill>
              </a:rPr>
            </a:br>
            <a:r>
              <a:rPr lang="en-US" altLang="en-US" b="0" dirty="0">
                <a:solidFill>
                  <a:srgbClr val="002060"/>
                </a:solidFill>
              </a:rPr>
              <a:t>(for accurate sales accrual)</a:t>
            </a:r>
          </a:p>
          <a:p>
            <a:pPr marL="500062" indent="-342900" eaLnBrk="1" hangingPunct="1">
              <a:buFont typeface="Wingdings" panose="05000000000000000000" pitchFamily="2" charset="2"/>
              <a:buChar char="q"/>
              <a:defRPr/>
            </a:pPr>
            <a:r>
              <a:rPr lang="en-US" dirty="0">
                <a:solidFill>
                  <a:srgbClr val="002060"/>
                </a:solidFill>
              </a:rPr>
              <a:t>Approve any Credit memo or Cancellation requests raised in FIORI Apps </a:t>
            </a:r>
            <a:r>
              <a:rPr lang="en-US" b="1" dirty="0">
                <a:solidFill>
                  <a:srgbClr val="002060"/>
                </a:solidFill>
              </a:rPr>
              <a:t>by 5 pm ET</a:t>
            </a:r>
            <a:endParaRPr lang="en-US" altLang="en-US" b="1" dirty="0">
              <a:solidFill>
                <a:srgbClr val="002060"/>
              </a:solidFill>
            </a:endParaRPr>
          </a:p>
          <a:p>
            <a:pPr marL="500062" indent="-342900" eaLnBrk="1" hangingPunct="1">
              <a:buFont typeface="Wingdings" panose="05000000000000000000" pitchFamily="2" charset="2"/>
              <a:buChar char="q"/>
              <a:defRPr/>
            </a:pPr>
            <a:r>
              <a:rPr lang="en-US" altLang="en-US" dirty="0">
                <a:solidFill>
                  <a:srgbClr val="002060"/>
                </a:solidFill>
              </a:rPr>
              <a:t>Review DFAV/CCOR </a:t>
            </a:r>
          </a:p>
          <a:p>
            <a:pPr marL="500062" indent="-342900" eaLnBrk="1" hangingPunct="1">
              <a:buFont typeface="Wingdings" panose="05000000000000000000" pitchFamily="2" charset="2"/>
              <a:buChar char="q"/>
              <a:defRPr/>
            </a:pPr>
            <a:r>
              <a:rPr lang="en-US" altLang="en-US" dirty="0">
                <a:solidFill>
                  <a:srgbClr val="002060"/>
                </a:solidFill>
              </a:rPr>
              <a:t>Submit adjustments </a:t>
            </a:r>
            <a:r>
              <a:rPr lang="en-US" altLang="en-US" b="1" dirty="0">
                <a:solidFill>
                  <a:srgbClr val="002060"/>
                </a:solidFill>
              </a:rPr>
              <a:t>no later than 5 pm ET</a:t>
            </a:r>
          </a:p>
        </p:txBody>
      </p:sp>
      <p:sp>
        <p:nvSpPr>
          <p:cNvPr id="13" name="TextBox 12">
            <a:extLst>
              <a:ext uri="{FF2B5EF4-FFF2-40B4-BE49-F238E27FC236}">
                <a16:creationId xmlns:a16="http://schemas.microsoft.com/office/drawing/2014/main" id="{8BF64460-7D34-0842-F879-65F714847078}"/>
              </a:ext>
            </a:extLst>
          </p:cNvPr>
          <p:cNvSpPr txBox="1"/>
          <p:nvPr/>
        </p:nvSpPr>
        <p:spPr>
          <a:xfrm>
            <a:off x="5333873" y="1020736"/>
            <a:ext cx="6074473" cy="1508105"/>
          </a:xfrm>
          <a:prstGeom prst="rect">
            <a:avLst/>
          </a:prstGeom>
          <a:noFill/>
        </p:spPr>
        <p:txBody>
          <a:bodyPr wrap="square">
            <a:spAutoFit/>
          </a:bodyPr>
          <a:lstStyle/>
          <a:p>
            <a:pPr marL="157162" eaLnBrk="1" hangingPunct="1">
              <a:tabLst/>
              <a:defRPr/>
            </a:pPr>
            <a:r>
              <a:rPr lang="en-US" altLang="en-US" sz="2000" b="1" dirty="0">
                <a:solidFill>
                  <a:srgbClr val="FF0000"/>
                </a:solidFill>
              </a:rPr>
              <a:t>BD+3  Wednesday, September 6</a:t>
            </a:r>
          </a:p>
          <a:p>
            <a:pPr marL="500062" indent="-342900" eaLnBrk="1" hangingPunct="1">
              <a:buFont typeface="Wingdings" panose="05000000000000000000" pitchFamily="2" charset="2"/>
              <a:buChar char="q"/>
              <a:defRPr/>
            </a:pPr>
            <a:r>
              <a:rPr lang="en-US" altLang="en-US" dirty="0">
                <a:solidFill>
                  <a:srgbClr val="002060"/>
                </a:solidFill>
              </a:rPr>
              <a:t>Review DFAV/CCOR </a:t>
            </a:r>
          </a:p>
          <a:p>
            <a:pPr marL="500062" indent="-342900" eaLnBrk="1" hangingPunct="1">
              <a:buFont typeface="Wingdings" panose="05000000000000000000" pitchFamily="2" charset="2"/>
              <a:buChar char="q"/>
              <a:defRPr/>
            </a:pPr>
            <a:r>
              <a:rPr lang="en-US" altLang="en-US" dirty="0">
                <a:solidFill>
                  <a:srgbClr val="002060"/>
                </a:solidFill>
              </a:rPr>
              <a:t>Review Preliminary Operating Statement and CRED Reports</a:t>
            </a:r>
          </a:p>
          <a:p>
            <a:pPr marL="500062" indent="-342900" eaLnBrk="1" hangingPunct="1">
              <a:buFont typeface="Wingdings" panose="05000000000000000000" pitchFamily="2" charset="2"/>
              <a:buChar char="q"/>
              <a:defRPr/>
            </a:pPr>
            <a:r>
              <a:rPr lang="en-US" altLang="en-US" dirty="0">
                <a:solidFill>
                  <a:srgbClr val="002060"/>
                </a:solidFill>
              </a:rPr>
              <a:t>Submit adjustments </a:t>
            </a:r>
            <a:r>
              <a:rPr lang="en-US" altLang="en-US" b="1" dirty="0">
                <a:solidFill>
                  <a:srgbClr val="002060"/>
                </a:solidFill>
              </a:rPr>
              <a:t>no later than 8 pm ET</a:t>
            </a:r>
          </a:p>
        </p:txBody>
      </p:sp>
      <p:sp>
        <p:nvSpPr>
          <p:cNvPr id="14" name="TextBox 13">
            <a:extLst>
              <a:ext uri="{FF2B5EF4-FFF2-40B4-BE49-F238E27FC236}">
                <a16:creationId xmlns:a16="http://schemas.microsoft.com/office/drawing/2014/main" id="{096CE417-D7C7-4E8B-AE9D-AE92AAD8C1AD}"/>
              </a:ext>
            </a:extLst>
          </p:cNvPr>
          <p:cNvSpPr txBox="1"/>
          <p:nvPr/>
        </p:nvSpPr>
        <p:spPr>
          <a:xfrm>
            <a:off x="5360977" y="2680295"/>
            <a:ext cx="6319646" cy="2062103"/>
          </a:xfrm>
          <a:prstGeom prst="rect">
            <a:avLst/>
          </a:prstGeom>
          <a:noFill/>
        </p:spPr>
        <p:txBody>
          <a:bodyPr wrap="square">
            <a:spAutoFit/>
          </a:bodyPr>
          <a:lstStyle/>
          <a:p>
            <a:pPr marL="157162" eaLnBrk="1" hangingPunct="1">
              <a:defRPr/>
            </a:pPr>
            <a:r>
              <a:rPr lang="en-US" altLang="en-US" sz="2000" b="1" dirty="0">
                <a:solidFill>
                  <a:srgbClr val="FF0000"/>
                </a:solidFill>
              </a:rPr>
              <a:t>BD+4  Thursday, September 7</a:t>
            </a:r>
          </a:p>
          <a:p>
            <a:pPr marL="500062" indent="-342900" eaLnBrk="1" hangingPunct="1">
              <a:buFont typeface="Wingdings" panose="05000000000000000000" pitchFamily="2" charset="2"/>
              <a:buChar char="q"/>
              <a:tabLst/>
              <a:defRPr/>
            </a:pPr>
            <a:r>
              <a:rPr lang="en-US" altLang="en-US" dirty="0">
                <a:solidFill>
                  <a:srgbClr val="002060"/>
                </a:solidFill>
              </a:rPr>
              <a:t>Final Review DFAV/CCOR</a:t>
            </a:r>
          </a:p>
          <a:p>
            <a:pPr marL="500062" indent="-342900" eaLnBrk="1" hangingPunct="1">
              <a:buFont typeface="Wingdings" panose="05000000000000000000" pitchFamily="2" charset="2"/>
              <a:buChar char="q"/>
              <a:defRPr/>
            </a:pPr>
            <a:r>
              <a:rPr lang="en-US" altLang="en-US" dirty="0">
                <a:solidFill>
                  <a:srgbClr val="002060"/>
                </a:solidFill>
              </a:rPr>
              <a:t>Review Preliminary Operating Statement and CRED Reports</a:t>
            </a:r>
          </a:p>
          <a:p>
            <a:pPr marL="500062" indent="-342900" eaLnBrk="1" hangingPunct="1">
              <a:buFont typeface="Wingdings" panose="05000000000000000000" pitchFamily="2" charset="2"/>
              <a:buChar char="q"/>
              <a:tabLst/>
              <a:defRPr/>
            </a:pPr>
            <a:r>
              <a:rPr lang="en-US" altLang="en-US" dirty="0">
                <a:solidFill>
                  <a:srgbClr val="002060"/>
                </a:solidFill>
              </a:rPr>
              <a:t>Submit adjustments </a:t>
            </a:r>
            <a:r>
              <a:rPr lang="en-US" altLang="en-US" b="1" dirty="0">
                <a:solidFill>
                  <a:srgbClr val="002060"/>
                </a:solidFill>
              </a:rPr>
              <a:t>no later than 2 pm ET</a:t>
            </a:r>
            <a:br>
              <a:rPr lang="en-US" altLang="en-US" dirty="0">
                <a:solidFill>
                  <a:srgbClr val="002060"/>
                </a:solidFill>
              </a:rPr>
            </a:br>
            <a:r>
              <a:rPr lang="en-US" altLang="en-US" dirty="0">
                <a:solidFill>
                  <a:srgbClr val="002060"/>
                </a:solidFill>
              </a:rPr>
              <a:t>This is the last day adjustments can be made for FY 2023</a:t>
            </a:r>
          </a:p>
        </p:txBody>
      </p:sp>
      <p:sp>
        <p:nvSpPr>
          <p:cNvPr id="15" name="TextBox 14">
            <a:extLst>
              <a:ext uri="{FF2B5EF4-FFF2-40B4-BE49-F238E27FC236}">
                <a16:creationId xmlns:a16="http://schemas.microsoft.com/office/drawing/2014/main" id="{34E80710-AE6E-D6D9-908A-561D56ABE85F}"/>
              </a:ext>
            </a:extLst>
          </p:cNvPr>
          <p:cNvSpPr txBox="1"/>
          <p:nvPr/>
        </p:nvSpPr>
        <p:spPr>
          <a:xfrm>
            <a:off x="5318633" y="4733766"/>
            <a:ext cx="6276467" cy="1785104"/>
          </a:xfrm>
          <a:prstGeom prst="rect">
            <a:avLst/>
          </a:prstGeom>
          <a:noFill/>
        </p:spPr>
        <p:txBody>
          <a:bodyPr wrap="square">
            <a:spAutoFit/>
          </a:bodyPr>
          <a:lstStyle/>
          <a:p>
            <a:pPr marL="157162" eaLnBrk="1" hangingPunct="1">
              <a:defRPr/>
            </a:pPr>
            <a:r>
              <a:rPr lang="en-US" altLang="en-US" sz="2000" b="1" dirty="0">
                <a:solidFill>
                  <a:srgbClr val="FF0000"/>
                </a:solidFill>
              </a:rPr>
              <a:t>BD+5  Friday, September 8</a:t>
            </a:r>
          </a:p>
          <a:p>
            <a:pPr marL="500062" indent="-342900" eaLnBrk="1" hangingPunct="1">
              <a:buFont typeface="Wingdings" panose="05000000000000000000" pitchFamily="2" charset="2"/>
              <a:buChar char="q"/>
              <a:tabLst/>
              <a:defRPr/>
            </a:pPr>
            <a:r>
              <a:rPr lang="en-US" altLang="en-US" dirty="0">
                <a:solidFill>
                  <a:srgbClr val="002060"/>
                </a:solidFill>
              </a:rPr>
              <a:t>Final Client OS and settlement invoices are available in BRIO</a:t>
            </a:r>
          </a:p>
          <a:p>
            <a:pPr marL="500062" indent="-342900" eaLnBrk="1" hangingPunct="1">
              <a:buFont typeface="Wingdings" panose="05000000000000000000" pitchFamily="2" charset="2"/>
              <a:buChar char="q"/>
              <a:tabLst/>
              <a:defRPr/>
            </a:pPr>
            <a:r>
              <a:rPr lang="en-US" altLang="en-US" dirty="0">
                <a:solidFill>
                  <a:srgbClr val="002060"/>
                </a:solidFill>
              </a:rPr>
              <a:t>Client settlements checks will be available</a:t>
            </a:r>
          </a:p>
          <a:p>
            <a:pPr marL="500062" indent="-342900" eaLnBrk="1" hangingPunct="1">
              <a:buFont typeface="Wingdings" panose="05000000000000000000" pitchFamily="2" charset="2"/>
              <a:buChar char="q"/>
              <a:tabLst/>
              <a:defRPr/>
            </a:pPr>
            <a:r>
              <a:rPr lang="en-US" altLang="en-US" dirty="0">
                <a:solidFill>
                  <a:srgbClr val="002060"/>
                </a:solidFill>
              </a:rPr>
              <a:t>Above-the-unit adjustments may be processed by Transversal FP&amp;A and Corporate Controller</a:t>
            </a:r>
          </a:p>
        </p:txBody>
      </p:sp>
      <p:sp>
        <p:nvSpPr>
          <p:cNvPr id="4" name="Slide Number Placeholder 3">
            <a:extLst>
              <a:ext uri="{FF2B5EF4-FFF2-40B4-BE49-F238E27FC236}">
                <a16:creationId xmlns:a16="http://schemas.microsoft.com/office/drawing/2014/main" id="{B7A5DC33-144E-654A-42D7-32C99850A066}"/>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14</a:t>
            </a:fld>
            <a:r>
              <a:rPr lang="en-US" dirty="0"/>
              <a:t> – </a:t>
            </a:r>
          </a:p>
        </p:txBody>
      </p:sp>
    </p:spTree>
    <p:extLst>
      <p:ext uri="{BB962C8B-B14F-4D97-AF65-F5344CB8AC3E}">
        <p14:creationId xmlns:p14="http://schemas.microsoft.com/office/powerpoint/2010/main" val="114420216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78050A-9C42-7D04-3589-E09E6549CDBD}"/>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34A866"/>
              </a:buClr>
              <a:buSzPct val="120000"/>
              <a:buFontTx/>
              <a:buNone/>
              <a:tabLst>
                <a:tab pos="1082675" algn="l"/>
                <a:tab pos="1616075" algn="l"/>
                <a:tab pos="2149475" algn="l"/>
                <a:tab pos="8077200" algn="r"/>
              </a:tabLst>
              <a:defRPr/>
            </a:pPr>
            <a:r>
              <a:rPr kumimoji="0" lang="en-US" sz="750" b="1" i="1" u="none" strike="noStrike" kern="1200" cap="none" spc="0" normalizeH="0" baseline="0" noProof="0" dirty="0">
                <a:ln>
                  <a:noFill/>
                </a:ln>
                <a:solidFill>
                  <a:srgbClr val="2A295C"/>
                </a:solidFill>
                <a:effectLst/>
                <a:uLnTx/>
                <a:uFillTx/>
                <a:latin typeface="Arial" panose="020B0604020202020204"/>
                <a:ea typeface="+mn-ea"/>
                <a:cs typeface="+mn-cs"/>
              </a:rPr>
              <a:t>District Call Series © Sodexo July 2023. All rights Reserved</a:t>
            </a:r>
          </a:p>
        </p:txBody>
      </p:sp>
      <p:pic>
        <p:nvPicPr>
          <p:cNvPr id="6" name="Picture 5">
            <a:extLst>
              <a:ext uri="{FF2B5EF4-FFF2-40B4-BE49-F238E27FC236}">
                <a16:creationId xmlns:a16="http://schemas.microsoft.com/office/drawing/2014/main" id="{BF09DC38-8E0D-EA32-D068-2A95B22EF4AE}"/>
              </a:ext>
            </a:extLst>
          </p:cNvPr>
          <p:cNvPicPr>
            <a:picLocks noChangeAspect="1"/>
          </p:cNvPicPr>
          <p:nvPr/>
        </p:nvPicPr>
        <p:blipFill>
          <a:blip r:embed="rId3"/>
          <a:stretch>
            <a:fillRect/>
          </a:stretch>
        </p:blipFill>
        <p:spPr>
          <a:xfrm>
            <a:off x="381000" y="1295400"/>
            <a:ext cx="2671457" cy="2572054"/>
          </a:xfrm>
          <a:prstGeom prst="rect">
            <a:avLst/>
          </a:prstGeom>
        </p:spPr>
      </p:pic>
      <p:sp>
        <p:nvSpPr>
          <p:cNvPr id="8" name="Title 1">
            <a:extLst>
              <a:ext uri="{FF2B5EF4-FFF2-40B4-BE49-F238E27FC236}">
                <a16:creationId xmlns:a16="http://schemas.microsoft.com/office/drawing/2014/main" id="{77F2C187-A1AC-B6AC-19E0-A29BE5B96460}"/>
              </a:ext>
            </a:extLst>
          </p:cNvPr>
          <p:cNvSpPr>
            <a:spLocks noGrp="1"/>
          </p:cNvSpPr>
          <p:nvPr>
            <p:ph type="title"/>
          </p:nvPr>
        </p:nvSpPr>
        <p:spPr>
          <a:xfrm>
            <a:off x="596900"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Best Practices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12" name="Text Placeholder 2">
            <a:extLst>
              <a:ext uri="{FF2B5EF4-FFF2-40B4-BE49-F238E27FC236}">
                <a16:creationId xmlns:a16="http://schemas.microsoft.com/office/drawing/2014/main" id="{B3C9D649-634E-94C5-272B-25E17F7050DB}"/>
              </a:ext>
            </a:extLst>
          </p:cNvPr>
          <p:cNvSpPr txBox="1">
            <a:spLocks/>
          </p:cNvSpPr>
          <p:nvPr/>
        </p:nvSpPr>
        <p:spPr>
          <a:xfrm>
            <a:off x="3514401" y="1701152"/>
            <a:ext cx="8160001" cy="40944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28650" indent="-266700" algn="l" defTabSz="914400" rtl="0" eaLnBrk="1" latinLnBrk="0" hangingPunct="1">
              <a:lnSpc>
                <a:spcPct val="90000"/>
              </a:lnSpc>
              <a:spcBef>
                <a:spcPts val="500"/>
              </a:spcBef>
              <a:buClr>
                <a:schemeClr val="accent1"/>
              </a:buClr>
              <a:buFont typeface="Arial" panose="020B0604020202020204" pitchFamily="34" charset="0"/>
              <a:buChar char="•"/>
              <a:tabLst>
                <a:tab pos="1616075" algn="l"/>
                <a:tab pos="2330450" algn="l"/>
                <a:tab pos="8077200" algn="r"/>
              </a:tabLst>
              <a:defRPr sz="2400" b="0" kern="1200">
                <a:solidFill>
                  <a:schemeClr val="tx2"/>
                </a:solidFill>
                <a:latin typeface="+mn-lt"/>
                <a:ea typeface="+mn-ea"/>
                <a:cs typeface="+mn-cs"/>
              </a:defRPr>
            </a:lvl2pPr>
            <a:lvl3pPr marL="896938" indent="-176213" algn="l" defTabSz="914400" rtl="0" eaLnBrk="1" latinLnBrk="0" hangingPunct="1">
              <a:lnSpc>
                <a:spcPct val="90000"/>
              </a:lnSpc>
              <a:spcBef>
                <a:spcPts val="500"/>
              </a:spcBef>
              <a:buClr>
                <a:schemeClr val="bg2"/>
              </a:buClr>
              <a:buFont typeface="Arial" panose="020B0604020202020204" pitchFamily="34" charset="0"/>
              <a:buChar char="•"/>
              <a:tabLst>
                <a:tab pos="1082675" algn="l"/>
                <a:tab pos="2149475" algn="l"/>
                <a:tab pos="8077200" algn="r"/>
              </a:tabLst>
              <a:defRPr sz="2000" kern="1200">
                <a:solidFill>
                  <a:schemeClr val="tx1"/>
                </a:solidFill>
                <a:latin typeface="+mn-lt"/>
                <a:ea typeface="+mn-ea"/>
                <a:cs typeface="+mn-cs"/>
              </a:defRPr>
            </a:lvl3pPr>
            <a:lvl4pPr marL="1616075" indent="-179388"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Font typeface="Wingdings" panose="05000000000000000000" pitchFamily="2" charset="2"/>
              <a:buChar char="§"/>
            </a:pPr>
            <a:endParaRPr lang="en-US" altLang="fr-FR" sz="2000" dirty="0">
              <a:solidFill>
                <a:srgbClr val="002060"/>
              </a:solidFill>
            </a:endParaRPr>
          </a:p>
          <a:p>
            <a:pPr lvl="1" fontAlgn="auto">
              <a:spcAft>
                <a:spcPts val="0"/>
              </a:spcAft>
            </a:pPr>
            <a:r>
              <a:rPr lang="en-US" altLang="fr-FR" sz="2000" dirty="0">
                <a:solidFill>
                  <a:srgbClr val="28285F"/>
                </a:solidFill>
                <a:latin typeface="Arial" panose="020B0604020202020204" pitchFamily="34" charset="0"/>
                <a:cs typeface="Arial" panose="020B0604020202020204" pitchFamily="34" charset="0"/>
              </a:rPr>
              <a:t>Review Financial Reports on </a:t>
            </a:r>
            <a:r>
              <a:rPr lang="en-US" altLang="fr-FR" sz="2000" b="1" dirty="0">
                <a:solidFill>
                  <a:srgbClr val="FF0000"/>
                </a:solidFill>
                <a:latin typeface="Arial" panose="020B0604020202020204" pitchFamily="34" charset="0"/>
                <a:cs typeface="Arial" panose="020B0604020202020204" pitchFamily="34" charset="0"/>
              </a:rPr>
              <a:t>weekly</a:t>
            </a:r>
            <a:r>
              <a:rPr lang="en-US" altLang="fr-FR" sz="2000" dirty="0">
                <a:solidFill>
                  <a:srgbClr val="28285F"/>
                </a:solidFill>
                <a:latin typeface="Arial" panose="020B0604020202020204" pitchFamily="34" charset="0"/>
                <a:cs typeface="Arial" panose="020B0604020202020204" pitchFamily="34" charset="0"/>
              </a:rPr>
              <a:t> basis </a:t>
            </a:r>
          </a:p>
          <a:p>
            <a:pPr lvl="1" fontAlgn="auto">
              <a:spcAft>
                <a:spcPts val="0"/>
              </a:spcAft>
            </a:pPr>
            <a:r>
              <a:rPr lang="en-US" sz="2000" dirty="0">
                <a:solidFill>
                  <a:srgbClr val="28285F"/>
                </a:solidFill>
                <a:latin typeface="Arial" panose="020B0604020202020204" pitchFamily="34" charset="0"/>
                <a:cs typeface="Arial" panose="020B0604020202020204" pitchFamily="34" charset="0"/>
              </a:rPr>
              <a:t>Use </a:t>
            </a:r>
            <a:r>
              <a:rPr lang="en-US" sz="2000" b="1" dirty="0">
                <a:solidFill>
                  <a:srgbClr val="28285F"/>
                </a:solidFill>
                <a:latin typeface="Arial" panose="020B0604020202020204" pitchFamily="34" charset="0"/>
                <a:cs typeface="Arial" panose="020B0604020202020204" pitchFamily="34" charset="0"/>
              </a:rPr>
              <a:t>CCOR to validate</a:t>
            </a:r>
            <a:r>
              <a:rPr lang="en-US" sz="2000" dirty="0">
                <a:solidFill>
                  <a:srgbClr val="28285F"/>
                </a:solidFill>
                <a:latin typeface="Arial" panose="020B0604020202020204" pitchFamily="34" charset="0"/>
                <a:cs typeface="Arial" panose="020B0604020202020204" pitchFamily="34" charset="0"/>
              </a:rPr>
              <a:t> financial results in ‘real time’ – Think Daily</a:t>
            </a:r>
            <a:endParaRPr lang="en-US" altLang="fr-FR" sz="2000" dirty="0">
              <a:solidFill>
                <a:srgbClr val="28285F"/>
              </a:solidFill>
              <a:latin typeface="Arial" panose="020B0604020202020204" pitchFamily="34" charset="0"/>
              <a:cs typeface="Arial" panose="020B0604020202020204" pitchFamily="34" charset="0"/>
            </a:endParaRPr>
          </a:p>
          <a:p>
            <a:pPr lvl="1" fontAlgn="auto">
              <a:spcAft>
                <a:spcPts val="0"/>
              </a:spcAft>
            </a:pPr>
            <a:r>
              <a:rPr lang="en-US" altLang="fr-FR" sz="2000" b="1" dirty="0">
                <a:solidFill>
                  <a:srgbClr val="28285F"/>
                </a:solidFill>
                <a:latin typeface="Arial" panose="020B0604020202020204" pitchFamily="34" charset="0"/>
                <a:cs typeface="Arial" panose="020B0604020202020204" pitchFamily="34" charset="0"/>
              </a:rPr>
              <a:t>Fixed Assets </a:t>
            </a:r>
            <a:r>
              <a:rPr lang="en-US" altLang="fr-FR" sz="2000" dirty="0">
                <a:solidFill>
                  <a:srgbClr val="28285F"/>
                </a:solidFill>
                <a:latin typeface="Arial" panose="020B0604020202020204" pitchFamily="34" charset="0"/>
                <a:cs typeface="Arial" panose="020B0604020202020204" pitchFamily="34" charset="0"/>
              </a:rPr>
              <a:t>– submit data within the Asset Management Portal (AMP) when you receive the vendor invoice or as soon as possible</a:t>
            </a:r>
          </a:p>
          <a:p>
            <a:pPr lvl="1" fontAlgn="auto">
              <a:spcAft>
                <a:spcPts val="0"/>
              </a:spcAft>
            </a:pPr>
            <a:r>
              <a:rPr lang="en-US" altLang="fr-FR" sz="2000" b="1" dirty="0">
                <a:solidFill>
                  <a:srgbClr val="FF0000"/>
                </a:solidFill>
                <a:latin typeface="Arial" panose="020B0604020202020204" pitchFamily="34" charset="0"/>
                <a:cs typeface="Arial" panose="020B0604020202020204" pitchFamily="34" charset="0"/>
              </a:rPr>
              <a:t>Contact your accountant </a:t>
            </a:r>
            <a:r>
              <a:rPr lang="en-US" altLang="fr-FR" sz="2000" dirty="0">
                <a:solidFill>
                  <a:srgbClr val="28285F"/>
                </a:solidFill>
                <a:latin typeface="Arial" panose="020B0604020202020204" pitchFamily="34" charset="0"/>
                <a:cs typeface="Arial" panose="020B0604020202020204" pitchFamily="34" charset="0"/>
              </a:rPr>
              <a:t>throughout the month:</a:t>
            </a:r>
          </a:p>
          <a:p>
            <a:pPr lvl="2" fontAlgn="auto">
              <a:spcAft>
                <a:spcPts val="0"/>
              </a:spcAft>
              <a:buClr>
                <a:srgbClr val="002060"/>
              </a:buClr>
            </a:pPr>
            <a:r>
              <a:rPr lang="en-US" altLang="fr-FR" dirty="0">
                <a:solidFill>
                  <a:srgbClr val="28285F"/>
                </a:solidFill>
                <a:latin typeface="Arial" panose="020B0604020202020204" pitchFamily="34" charset="0"/>
                <a:cs typeface="Arial" panose="020B0604020202020204" pitchFamily="34" charset="0"/>
              </a:rPr>
              <a:t>Process adjustments that can’t be corrected at the unit </a:t>
            </a:r>
          </a:p>
          <a:p>
            <a:pPr lvl="2" fontAlgn="auto">
              <a:spcAft>
                <a:spcPts val="0"/>
              </a:spcAft>
              <a:buClr>
                <a:srgbClr val="002060"/>
              </a:buClr>
            </a:pPr>
            <a:r>
              <a:rPr lang="en-US" altLang="fr-FR" dirty="0">
                <a:solidFill>
                  <a:srgbClr val="28285F"/>
                </a:solidFill>
                <a:latin typeface="Arial" panose="020B0604020202020204" pitchFamily="34" charset="0"/>
                <a:cs typeface="Arial" panose="020B0604020202020204" pitchFamily="34" charset="0"/>
              </a:rPr>
              <a:t>Submit questions on unexplained activity </a:t>
            </a:r>
          </a:p>
          <a:p>
            <a:pPr lvl="2" fontAlgn="auto">
              <a:spcAft>
                <a:spcPts val="0"/>
              </a:spcAft>
              <a:buClr>
                <a:srgbClr val="002060"/>
              </a:buClr>
            </a:pPr>
            <a:r>
              <a:rPr lang="en-US" dirty="0">
                <a:solidFill>
                  <a:srgbClr val="28285F"/>
                </a:solidFill>
                <a:latin typeface="Arial" panose="020B0604020202020204" pitchFamily="34" charset="0"/>
                <a:cs typeface="Arial" panose="020B0604020202020204" pitchFamily="34" charset="0"/>
              </a:rPr>
              <a:t>Email Subject Line must contain one cost center number</a:t>
            </a:r>
          </a:p>
          <a:p>
            <a:pPr lvl="1" fontAlgn="auto">
              <a:spcAft>
                <a:spcPts val="0"/>
              </a:spcAft>
              <a:buClr>
                <a:srgbClr val="002060"/>
              </a:buClr>
            </a:pPr>
            <a:r>
              <a:rPr lang="en-US" altLang="fr-FR" sz="2000" b="1" dirty="0">
                <a:solidFill>
                  <a:srgbClr val="28285F"/>
                </a:solidFill>
                <a:latin typeface="Arial" panose="020B0604020202020204" pitchFamily="34" charset="0"/>
                <a:cs typeface="Arial" panose="020B0604020202020204" pitchFamily="34" charset="0"/>
              </a:rPr>
              <a:t>Frequently Adjusted Items</a:t>
            </a:r>
          </a:p>
          <a:p>
            <a:pPr lvl="2" fontAlgn="auto">
              <a:spcAft>
                <a:spcPts val="0"/>
              </a:spcAft>
              <a:buClr>
                <a:srgbClr val="002060"/>
              </a:buClr>
            </a:pPr>
            <a:r>
              <a:rPr lang="en-US" altLang="fr-FR" dirty="0">
                <a:solidFill>
                  <a:srgbClr val="28285F"/>
                </a:solidFill>
                <a:latin typeface="Arial" panose="020B0604020202020204" pitchFamily="34" charset="0"/>
                <a:cs typeface="Arial" panose="020B0604020202020204" pitchFamily="34" charset="0"/>
              </a:rPr>
              <a:t>Inventory – review prior to transmitting to ensure all items have been included </a:t>
            </a:r>
          </a:p>
          <a:p>
            <a:pPr lvl="2" fontAlgn="auto">
              <a:spcAft>
                <a:spcPts val="0"/>
              </a:spcAft>
              <a:buClr>
                <a:srgbClr val="002060"/>
              </a:buClr>
            </a:pPr>
            <a:r>
              <a:rPr lang="en-US" altLang="fr-FR" dirty="0">
                <a:solidFill>
                  <a:srgbClr val="28285F"/>
                </a:solidFill>
                <a:latin typeface="Arial" panose="020B0604020202020204" pitchFamily="34" charset="0"/>
                <a:cs typeface="Arial" panose="020B0604020202020204" pitchFamily="34" charset="0"/>
              </a:rPr>
              <a:t>Reporting missing vendor invoices (AP Department)</a:t>
            </a:r>
          </a:p>
        </p:txBody>
      </p:sp>
      <p:sp>
        <p:nvSpPr>
          <p:cNvPr id="2" name="Slide Number Placeholder 1">
            <a:extLst>
              <a:ext uri="{FF2B5EF4-FFF2-40B4-BE49-F238E27FC236}">
                <a16:creationId xmlns:a16="http://schemas.microsoft.com/office/drawing/2014/main" id="{526F22AC-02AD-413F-AD6E-4F13353B6308}"/>
              </a:ext>
            </a:extLst>
          </p:cNvPr>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15</a:t>
            </a:fld>
            <a:r>
              <a:rPr lang="en-US" dirty="0"/>
              <a:t> – </a:t>
            </a:r>
          </a:p>
        </p:txBody>
      </p:sp>
    </p:spTree>
    <p:extLst>
      <p:ext uri="{BB962C8B-B14F-4D97-AF65-F5344CB8AC3E}">
        <p14:creationId xmlns:p14="http://schemas.microsoft.com/office/powerpoint/2010/main" val="299307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46520" y="351577"/>
            <a:ext cx="10998200" cy="751653"/>
          </a:xfrm>
        </p:spPr>
        <p:txBody>
          <a:bodyPr/>
          <a:lstStyle/>
          <a:p>
            <a:pPr algn="ctr"/>
            <a:r>
              <a:rPr lang="en-US" dirty="0">
                <a:solidFill>
                  <a:schemeClr val="bg1"/>
                </a:solidFill>
              </a:rPr>
              <a:t>Year End Collections</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96900" y="1133256"/>
            <a:ext cx="11014712" cy="4961021"/>
          </a:xfrm>
        </p:spPr>
        <p:txBody>
          <a:bodyPr>
            <a:normAutofit/>
          </a:bodyPr>
          <a:lstStyle/>
          <a:p>
            <a:pPr marL="342891" indent="-342891">
              <a:buFont typeface="Wingdings" panose="05000000000000000000" pitchFamily="2" charset="2"/>
              <a:buChar char="Ø"/>
            </a:pPr>
            <a:endParaRPr lang="en-US" dirty="0"/>
          </a:p>
          <a:p>
            <a:pPr marL="342891" indent="-342891">
              <a:buFont typeface="Wingdings" panose="05000000000000000000" pitchFamily="2" charset="2"/>
              <a:buChar char="Ø"/>
            </a:pPr>
            <a:r>
              <a:rPr lang="en-US" sz="1867" dirty="0">
                <a:solidFill>
                  <a:schemeClr val="tx1"/>
                </a:solidFill>
              </a:rPr>
              <a:t>Bill It!  If it is not billed, then it can’t be collected.   Unbilled AR is included in DSO and can heavily impact our Cash Flow.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Focus on large balances at year end including those not past due yet.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Be aware of deadlines.  Funds must be deposited in Sodexo’s bank account by 8/31 to be posted for Fiscal Year End.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Are you hearing financial distress?</a:t>
            </a:r>
            <a:br>
              <a:rPr lang="en-US" sz="1867" dirty="0">
                <a:solidFill>
                  <a:schemeClr val="tx1"/>
                </a:solidFill>
              </a:rPr>
            </a:br>
            <a:r>
              <a:rPr lang="en-US" sz="1867" dirty="0">
                <a:solidFill>
                  <a:schemeClr val="tx1"/>
                </a:solidFill>
              </a:rPr>
              <a:t>If the client is unable to commit to any payment and/or if claims of financial distress (i.e. cash flow issues).   Refer the account immediately the FSS Credit and Collections team at </a:t>
            </a:r>
            <a:r>
              <a:rPr lang="en-US" sz="1867" dirty="0">
                <a:solidFill>
                  <a:schemeClr val="tx1"/>
                </a:solidFill>
                <a:hlinkClick r:id="rId3">
                  <a:extLst>
                    <a:ext uri="{A12FA001-AC4F-418D-AE19-62706E023703}">
                      <ahyp:hlinkClr xmlns:ahyp="http://schemas.microsoft.com/office/drawing/2018/hyperlinkcolor" val="tx"/>
                    </a:ext>
                  </a:extLst>
                </a:hlinkClick>
              </a:rPr>
              <a:t>Creditcollection.NORAM@Sodexo.COM</a:t>
            </a:r>
            <a:r>
              <a:rPr lang="en-US" sz="1867" dirty="0">
                <a:solidFill>
                  <a:schemeClr val="tx1"/>
                </a:solidFill>
              </a:rPr>
              <a:t>.</a:t>
            </a:r>
          </a:p>
          <a:p>
            <a:pPr marL="342891" indent="-342891">
              <a:buFont typeface="Wingdings" panose="05000000000000000000" pitchFamily="2" charset="2"/>
              <a:buChar char="Ø"/>
            </a:pPr>
            <a:endParaRPr lang="en-US" sz="1867" dirty="0"/>
          </a:p>
          <a:p>
            <a:pPr marL="342891" indent="-342891">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61F94F52-4323-42AF-929D-A0714AFB4512}"/>
              </a:ext>
            </a:extLst>
          </p:cNvPr>
          <p:cNvSpPr>
            <a:spLocks noGrp="1"/>
          </p:cNvSpPr>
          <p:nvPr>
            <p:ph type="sldNum" sz="quarter" idx="13"/>
          </p:nvPr>
        </p:nvSpPr>
        <p:spPr/>
        <p:txBody>
          <a:bodyPr/>
          <a:lstStyle/>
          <a:p>
            <a:pPr marL="0" marR="0" lvl="0" indent="0" algn="r" defTabSz="1088470" rtl="0" eaLnBrk="0" fontAlgn="auto" latinLnBrk="0" hangingPunct="0">
              <a:lnSpc>
                <a:spcPct val="90000"/>
              </a:lnSpc>
              <a:spcBef>
                <a:spcPts val="0"/>
              </a:spcBef>
              <a:spcAft>
                <a:spcPts val="0"/>
              </a:spcAft>
              <a:buClr>
                <a:srgbClr val="7F7F7F"/>
              </a:buClr>
              <a:buSzPct val="120000"/>
              <a:buFontTx/>
              <a:buNone/>
              <a:tabLst>
                <a:tab pos="1082648" algn="l"/>
                <a:tab pos="1616034" algn="l"/>
                <a:tab pos="2149421" algn="l"/>
                <a:tab pos="8076998" algn="r"/>
              </a:tabLst>
              <a:defRPr/>
            </a:pPr>
            <a:fld id="{B0A9F6E7-FE5B-4861-9484-6E92718E32B1}" type="slidenum">
              <a:rPr kumimoji="0" lang="en-US" sz="800" b="1" i="0" u="none" strike="noStrike" kern="1200" cap="none" spc="0" normalizeH="0" baseline="0" noProof="0">
                <a:ln>
                  <a:noFill/>
                </a:ln>
                <a:solidFill>
                  <a:srgbClr val="2A295C"/>
                </a:solidFill>
                <a:effectLst/>
                <a:uLnTx/>
                <a:uFillTx/>
                <a:latin typeface="Arial"/>
                <a:ea typeface="+mn-ea"/>
                <a:cs typeface="Arial" panose="020B0604020202020204" pitchFamily="34" charset="0"/>
              </a:rPr>
              <a:pPr marL="0" marR="0" lvl="0" indent="0" algn="r" defTabSz="1088470" rtl="0" eaLnBrk="0" fontAlgn="auto" latinLnBrk="0" hangingPunct="0">
                <a:lnSpc>
                  <a:spcPct val="90000"/>
                </a:lnSpc>
                <a:spcBef>
                  <a:spcPts val="0"/>
                </a:spcBef>
                <a:spcAft>
                  <a:spcPts val="0"/>
                </a:spcAft>
                <a:buClr>
                  <a:srgbClr val="7F7F7F"/>
                </a:buClr>
                <a:buSzPct val="120000"/>
                <a:buFontTx/>
                <a:buNone/>
                <a:tabLst>
                  <a:tab pos="1082648" algn="l"/>
                  <a:tab pos="1616034" algn="l"/>
                  <a:tab pos="2149421" algn="l"/>
                  <a:tab pos="8076998" algn="r"/>
                </a:tabLst>
                <a:defRPr/>
              </a:pPr>
              <a:t>16</a:t>
            </a:fld>
            <a:r>
              <a:rPr kumimoji="0" lang="en-US" sz="800" b="1" i="0" u="none" strike="noStrike" kern="1200" cap="none" spc="0" normalizeH="0" baseline="0" noProof="0" dirty="0">
                <a:ln>
                  <a:noFill/>
                </a:ln>
                <a:solidFill>
                  <a:srgbClr val="2A295C"/>
                </a:solidFill>
                <a:effectLst/>
                <a:uLnTx/>
                <a:uFillTx/>
                <a:latin typeface="Arial"/>
                <a:ea typeface="+mn-ea"/>
                <a:cs typeface="Arial" panose="020B0604020202020204" pitchFamily="34" charset="0"/>
              </a:rPr>
              <a:t> – </a:t>
            </a:r>
          </a:p>
        </p:txBody>
      </p:sp>
      <p:sp>
        <p:nvSpPr>
          <p:cNvPr id="5" name="Footer Placeholder 4">
            <a:extLst>
              <a:ext uri="{FF2B5EF4-FFF2-40B4-BE49-F238E27FC236}">
                <a16:creationId xmlns:a16="http://schemas.microsoft.com/office/drawing/2014/main" id="{9E1667CC-F50F-4A4A-85F4-66C42733C950}"/>
              </a:ext>
            </a:extLst>
          </p:cNvPr>
          <p:cNvSpPr>
            <a:spLocks noGrp="1"/>
          </p:cNvSpPr>
          <p:nvPr>
            <p:ph type="ftr" sz="quarter" idx="14"/>
          </p:nvPr>
        </p:nvSpPr>
        <p:spPr/>
        <p:txBody>
          <a:bodyPr/>
          <a:lstStyle/>
          <a:p>
            <a:pPr marL="0" marR="0" lvl="0" indent="0" algn="l" defTabSz="1088470" rtl="0" eaLnBrk="0" fontAlgn="auto" latinLnBrk="0" hangingPunct="0">
              <a:lnSpc>
                <a:spcPct val="90000"/>
              </a:lnSpc>
              <a:spcBef>
                <a:spcPts val="0"/>
              </a:spcBef>
              <a:spcAft>
                <a:spcPts val="0"/>
              </a:spcAft>
              <a:buClr>
                <a:srgbClr val="7F7F7F"/>
              </a:buClr>
              <a:buSzPct val="120000"/>
              <a:buFontTx/>
              <a:buNone/>
              <a:tabLst>
                <a:tab pos="1082648" algn="l"/>
                <a:tab pos="1616034" algn="l"/>
                <a:tab pos="2149421" algn="l"/>
                <a:tab pos="8076998" algn="r"/>
              </a:tabLst>
              <a:defRPr/>
            </a:pPr>
            <a:r>
              <a:rPr kumimoji="0" lang="en-US" sz="800" b="0" i="1" u="none" strike="noStrike" kern="1200" cap="none" spc="0" normalizeH="0" baseline="0" noProof="0" dirty="0">
                <a:ln>
                  <a:noFill/>
                </a:ln>
                <a:solidFill>
                  <a:srgbClr val="2A295C"/>
                </a:solidFill>
                <a:effectLst/>
                <a:uLnTx/>
                <a:uFillTx/>
                <a:latin typeface="Arial"/>
                <a:ea typeface="+mn-ea"/>
                <a:cs typeface="Arial" panose="020B0604020202020204" pitchFamily="34" charset="0"/>
              </a:rPr>
              <a:t>Greater FSS C&amp;C/AR support during COVID-19</a:t>
            </a:r>
          </a:p>
        </p:txBody>
      </p:sp>
    </p:spTree>
    <p:extLst>
      <p:ext uri="{BB962C8B-B14F-4D97-AF65-F5344CB8AC3E}">
        <p14:creationId xmlns:p14="http://schemas.microsoft.com/office/powerpoint/2010/main" val="23043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E38618-64E6-0D9E-D98B-206607876DB7}"/>
              </a:ext>
            </a:extLst>
          </p:cNvPr>
          <p:cNvSpPr>
            <a:spLocks noGrp="1"/>
          </p:cNvSpPr>
          <p:nvPr>
            <p:ph type="title"/>
          </p:nvPr>
        </p:nvSpPr>
        <p:spPr>
          <a:xfrm>
            <a:off x="596900"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Appendix Contents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5" name="Rectangle 4">
            <a:extLst>
              <a:ext uri="{FF2B5EF4-FFF2-40B4-BE49-F238E27FC236}">
                <a16:creationId xmlns:a16="http://schemas.microsoft.com/office/drawing/2014/main" id="{A3E17CE6-CEEC-3AC6-1D08-4C45E6BA7BA3}"/>
              </a:ext>
            </a:extLst>
          </p:cNvPr>
          <p:cNvSpPr/>
          <p:nvPr/>
        </p:nvSpPr>
        <p:spPr bwMode="auto">
          <a:xfrm>
            <a:off x="596900" y="1124552"/>
            <a:ext cx="10998200" cy="54102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10" name="Rectangle 3">
            <a:extLst>
              <a:ext uri="{FF2B5EF4-FFF2-40B4-BE49-F238E27FC236}">
                <a16:creationId xmlns:a16="http://schemas.microsoft.com/office/drawing/2014/main" id="{284D8578-8C01-682E-AF59-84DD66F2A1D2}"/>
              </a:ext>
            </a:extLst>
          </p:cNvPr>
          <p:cNvSpPr>
            <a:spLocks noGrp="1" noChangeArrowheads="1"/>
          </p:cNvSpPr>
          <p:nvPr>
            <p:ph type="body" sz="quarter" idx="12"/>
          </p:nvPr>
        </p:nvSpPr>
        <p:spPr>
          <a:xfrm>
            <a:off x="838200" y="1343627"/>
            <a:ext cx="10190162" cy="5191125"/>
          </a:xfrm>
        </p:spPr>
        <p:txBody>
          <a:bodyPr anchor="ctr">
            <a:normAutofit/>
          </a:bodyPr>
          <a:lstStyle/>
          <a:p>
            <a:r>
              <a:rPr lang="en-US" sz="1400" dirty="0"/>
              <a:t>Helpful Information</a:t>
            </a:r>
          </a:p>
          <a:p>
            <a:r>
              <a:rPr lang="en-US" sz="1400" dirty="0"/>
              <a:t>What to do if you miss a deadline</a:t>
            </a:r>
          </a:p>
          <a:p>
            <a:r>
              <a:rPr lang="en-US" sz="1400" dirty="0"/>
              <a:t>Fixed Assets</a:t>
            </a:r>
          </a:p>
          <a:p>
            <a:r>
              <a:rPr lang="en-US" sz="1400" dirty="0"/>
              <a:t>Contracts / Amendments</a:t>
            </a:r>
          </a:p>
          <a:p>
            <a:r>
              <a:rPr lang="en-US" sz="1400" dirty="0"/>
              <a:t>Expense Reports and P-Cards</a:t>
            </a:r>
          </a:p>
          <a:p>
            <a:r>
              <a:rPr lang="en-US" sz="1400" dirty="0"/>
              <a:t>Accounts Receivable / Credit &amp; Collections</a:t>
            </a:r>
          </a:p>
          <a:p>
            <a:r>
              <a:rPr lang="en-US" sz="1400" dirty="0"/>
              <a:t>Accounts Payable Invoices</a:t>
            </a:r>
          </a:p>
          <a:p>
            <a:r>
              <a:rPr lang="en-US" sz="1400" dirty="0"/>
              <a:t>Revenue Accounting</a:t>
            </a:r>
          </a:p>
          <a:p>
            <a:r>
              <a:rPr lang="en-US" sz="1400" dirty="0"/>
              <a:t>Inventory</a:t>
            </a:r>
          </a:p>
          <a:p>
            <a:r>
              <a:rPr lang="en-US" sz="1400" dirty="0"/>
              <a:t>Billing</a:t>
            </a:r>
          </a:p>
          <a:p>
            <a:r>
              <a:rPr lang="en-US" sz="1400" dirty="0"/>
              <a:t>Specific Bad Debt Provisions</a:t>
            </a:r>
          </a:p>
          <a:p>
            <a:r>
              <a:rPr lang="en-US" sz="1400" dirty="0"/>
              <a:t>Payroll – Kronos and Labor Transfers</a:t>
            </a:r>
          </a:p>
          <a:p>
            <a:r>
              <a:rPr lang="en-US" sz="1400" dirty="0"/>
              <a:t>Year-End Temp Labor Expense Posting and Accrual</a:t>
            </a:r>
          </a:p>
          <a:p>
            <a:r>
              <a:rPr lang="en-US" sz="1400" dirty="0"/>
              <a:t>Operations Accounting</a:t>
            </a:r>
          </a:p>
          <a:p>
            <a:r>
              <a:rPr lang="en-US" sz="1400" dirty="0"/>
              <a:t>Collect It</a:t>
            </a:r>
          </a:p>
          <a:p>
            <a:r>
              <a:rPr lang="en-US" sz="1400" dirty="0"/>
              <a:t>Period 1 FY24 Activities</a:t>
            </a:r>
          </a:p>
          <a:p>
            <a:pPr marL="0" indent="0">
              <a:buNone/>
            </a:pPr>
            <a:endParaRPr lang="en-US" altLang="fr-FR" sz="1800" u="sng" dirty="0">
              <a:solidFill>
                <a:srgbClr val="002060"/>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48FCF363-FA26-9CE5-8206-798B9FF3F6ED}"/>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i="1" dirty="0"/>
              <a:t>District Call Series © Sodexo July 2023. All rights Reserved</a:t>
            </a:r>
          </a:p>
        </p:txBody>
      </p:sp>
      <p:sp>
        <p:nvSpPr>
          <p:cNvPr id="3" name="Slide Number Placeholder 2">
            <a:extLst>
              <a:ext uri="{FF2B5EF4-FFF2-40B4-BE49-F238E27FC236}">
                <a16:creationId xmlns:a16="http://schemas.microsoft.com/office/drawing/2014/main" id="{B6A57E28-4D6C-2837-E66E-CE101490606D}"/>
              </a:ext>
            </a:extLst>
          </p:cNvPr>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17</a:t>
            </a:fld>
            <a:r>
              <a:rPr lang="en-US" dirty="0"/>
              <a:t> – </a:t>
            </a:r>
          </a:p>
        </p:txBody>
      </p:sp>
    </p:spTree>
    <p:extLst>
      <p:ext uri="{BB962C8B-B14F-4D97-AF65-F5344CB8AC3E}">
        <p14:creationId xmlns:p14="http://schemas.microsoft.com/office/powerpoint/2010/main" val="27740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35184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439B3B2-BF0A-2DAE-A628-04425E526A3F}"/>
              </a:ext>
            </a:extLst>
          </p:cNvPr>
          <p:cNvSpPr/>
          <p:nvPr/>
        </p:nvSpPr>
        <p:spPr bwMode="auto">
          <a:xfrm>
            <a:off x="1524000" y="1185442"/>
            <a:ext cx="9220200" cy="5089354"/>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33" name="Titre 9">
            <a:extLst>
              <a:ext uri="{FF2B5EF4-FFF2-40B4-BE49-F238E27FC236}">
                <a16:creationId xmlns:a16="http://schemas.microsoft.com/office/drawing/2014/main" id="{4CAC3BA2-31B2-301F-28DF-B3D708BD0E38}"/>
              </a:ext>
            </a:extLst>
          </p:cNvPr>
          <p:cNvSpPr>
            <a:spLocks noGrp="1"/>
          </p:cNvSpPr>
          <p:nvPr>
            <p:ph type="title"/>
          </p:nvPr>
        </p:nvSpPr>
        <p:spPr>
          <a:xfrm>
            <a:off x="5067300" y="356564"/>
            <a:ext cx="2057400" cy="550508"/>
          </a:xfrm>
        </p:spPr>
        <p:txBody>
          <a:bodyPr>
            <a:noAutofit/>
          </a:bodyPr>
          <a:lstStyle/>
          <a:p>
            <a:r>
              <a:rPr lang="fr-FR" sz="3700" b="1" dirty="0">
                <a:solidFill>
                  <a:srgbClr val="FF0000"/>
                </a:solidFill>
                <a:latin typeface="Arial" panose="020B0604020202020204" pitchFamily="34" charset="0"/>
                <a:cs typeface="Arial" panose="020B0604020202020204" pitchFamily="34" charset="0"/>
              </a:rPr>
              <a:t>Agenda</a:t>
            </a:r>
          </a:p>
        </p:txBody>
      </p:sp>
      <p:sp>
        <p:nvSpPr>
          <p:cNvPr id="57" name="Espace réservé du texte 11">
            <a:extLst>
              <a:ext uri="{FF2B5EF4-FFF2-40B4-BE49-F238E27FC236}">
                <a16:creationId xmlns:a16="http://schemas.microsoft.com/office/drawing/2014/main" id="{07027F08-E79A-20A6-E217-0049C536704A}"/>
              </a:ext>
            </a:extLst>
          </p:cNvPr>
          <p:cNvSpPr txBox="1">
            <a:spLocks/>
          </p:cNvSpPr>
          <p:nvPr/>
        </p:nvSpPr>
        <p:spPr>
          <a:xfrm>
            <a:off x="2582993" y="1622980"/>
            <a:ext cx="4114800" cy="941283"/>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01</a:t>
            </a:r>
          </a:p>
          <a:p>
            <a:pPr lvl="1" fontAlgn="auto"/>
            <a:r>
              <a:rPr lang="en-US" sz="2000" dirty="0">
                <a:latin typeface="Arial" panose="020B0604020202020204" pitchFamily="34" charset="0"/>
                <a:cs typeface="Arial" panose="020B0604020202020204" pitchFamily="34" charset="0"/>
              </a:rPr>
              <a:t>Safety Moment</a:t>
            </a:r>
          </a:p>
          <a:p>
            <a:pPr lvl="1" fontAlgn="auto"/>
            <a:r>
              <a:rPr lang="en-US" i="1" dirty="0">
                <a:latin typeface="Arial" panose="020B0604020202020204" pitchFamily="34" charset="0"/>
                <a:cs typeface="Arial" panose="020B0604020202020204" pitchFamily="34" charset="0"/>
              </a:rPr>
              <a:t>Lyme Disease</a:t>
            </a:r>
          </a:p>
        </p:txBody>
      </p:sp>
      <p:sp>
        <p:nvSpPr>
          <p:cNvPr id="58" name="Espace réservé du texte 11">
            <a:extLst>
              <a:ext uri="{FF2B5EF4-FFF2-40B4-BE49-F238E27FC236}">
                <a16:creationId xmlns:a16="http://schemas.microsoft.com/office/drawing/2014/main" id="{EBE85DA8-57E7-527B-D677-63C81E20C4F8}"/>
              </a:ext>
            </a:extLst>
          </p:cNvPr>
          <p:cNvSpPr txBox="1">
            <a:spLocks/>
          </p:cNvSpPr>
          <p:nvPr/>
        </p:nvSpPr>
        <p:spPr>
          <a:xfrm>
            <a:off x="7236449" y="1622980"/>
            <a:ext cx="4114800" cy="705834"/>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05</a:t>
            </a:r>
          </a:p>
          <a:p>
            <a:pPr lvl="1" fontAlgn="auto"/>
            <a:r>
              <a:rPr lang="en-US" sz="2000" dirty="0">
                <a:latin typeface="Arial" panose="020B0604020202020204" pitchFamily="34" charset="0"/>
                <a:cs typeface="Arial" panose="020B0604020202020204" pitchFamily="34" charset="0"/>
              </a:rPr>
              <a:t>FY23 Checklist</a:t>
            </a:r>
          </a:p>
        </p:txBody>
      </p:sp>
      <p:sp>
        <p:nvSpPr>
          <p:cNvPr id="59" name="Espace réservé du texte 11">
            <a:extLst>
              <a:ext uri="{FF2B5EF4-FFF2-40B4-BE49-F238E27FC236}">
                <a16:creationId xmlns:a16="http://schemas.microsoft.com/office/drawing/2014/main" id="{FB3FEDFD-44A0-E0BC-4E4E-03DF706A9B7F}"/>
              </a:ext>
            </a:extLst>
          </p:cNvPr>
          <p:cNvSpPr txBox="1">
            <a:spLocks/>
          </p:cNvSpPr>
          <p:nvPr/>
        </p:nvSpPr>
        <p:spPr>
          <a:xfrm>
            <a:off x="2590800" y="2767946"/>
            <a:ext cx="4114800" cy="941283"/>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02</a:t>
            </a:r>
          </a:p>
          <a:p>
            <a:pPr lvl="1" fontAlgn="auto"/>
            <a:r>
              <a:rPr lang="en-US" sz="2000" dirty="0">
                <a:latin typeface="Arial" panose="020B0604020202020204" pitchFamily="34" charset="0"/>
                <a:cs typeface="Arial" panose="020B0604020202020204" pitchFamily="34" charset="0"/>
              </a:rPr>
              <a:t>Inclusion Spotlight</a:t>
            </a:r>
          </a:p>
          <a:p>
            <a:pPr lvl="1" fontAlgn="auto"/>
            <a:r>
              <a:rPr lang="en-US" i="1" dirty="0">
                <a:latin typeface="Arial" panose="020B0604020202020204" pitchFamily="34" charset="0"/>
                <a:cs typeface="Arial" panose="020B0604020202020204" pitchFamily="34" charset="0"/>
              </a:rPr>
              <a:t>US Tribal Nations</a:t>
            </a:r>
          </a:p>
        </p:txBody>
      </p:sp>
      <p:sp>
        <p:nvSpPr>
          <p:cNvPr id="60" name="Espace réservé du texte 11">
            <a:extLst>
              <a:ext uri="{FF2B5EF4-FFF2-40B4-BE49-F238E27FC236}">
                <a16:creationId xmlns:a16="http://schemas.microsoft.com/office/drawing/2014/main" id="{5D886BF0-15CB-6C6B-75F1-41EB229B9FBE}"/>
              </a:ext>
            </a:extLst>
          </p:cNvPr>
          <p:cNvSpPr txBox="1">
            <a:spLocks/>
          </p:cNvSpPr>
          <p:nvPr/>
        </p:nvSpPr>
        <p:spPr>
          <a:xfrm>
            <a:off x="7236449" y="2697187"/>
            <a:ext cx="4114800" cy="705834"/>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06</a:t>
            </a:r>
          </a:p>
          <a:p>
            <a:pPr lvl="1" fontAlgn="auto"/>
            <a:r>
              <a:rPr lang="en-US" sz="2000" dirty="0">
                <a:latin typeface="Arial" panose="020B0604020202020204" pitchFamily="34" charset="0"/>
                <a:cs typeface="Arial" panose="020B0604020202020204" pitchFamily="34" charset="0"/>
              </a:rPr>
              <a:t>Best Practices</a:t>
            </a:r>
          </a:p>
        </p:txBody>
      </p:sp>
      <p:sp>
        <p:nvSpPr>
          <p:cNvPr id="61" name="Espace réservé du texte 11">
            <a:extLst>
              <a:ext uri="{FF2B5EF4-FFF2-40B4-BE49-F238E27FC236}">
                <a16:creationId xmlns:a16="http://schemas.microsoft.com/office/drawing/2014/main" id="{2F933C9F-7CAC-5EFB-27EF-02141180A36C}"/>
              </a:ext>
            </a:extLst>
          </p:cNvPr>
          <p:cNvSpPr txBox="1">
            <a:spLocks/>
          </p:cNvSpPr>
          <p:nvPr/>
        </p:nvSpPr>
        <p:spPr>
          <a:xfrm>
            <a:off x="2590800" y="3880704"/>
            <a:ext cx="4114800" cy="705834"/>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03</a:t>
            </a:r>
          </a:p>
          <a:p>
            <a:pPr lvl="1" fontAlgn="auto"/>
            <a:r>
              <a:rPr lang="en-US" sz="2000" dirty="0">
                <a:latin typeface="Arial" panose="020B0604020202020204" pitchFamily="34" charset="0"/>
                <a:cs typeface="Arial" panose="020B0604020202020204" pitchFamily="34" charset="0"/>
              </a:rPr>
              <a:t>FY23 Year-End Calendar</a:t>
            </a:r>
          </a:p>
        </p:txBody>
      </p:sp>
      <p:sp>
        <p:nvSpPr>
          <p:cNvPr id="62" name="Espace réservé du texte 11">
            <a:extLst>
              <a:ext uri="{FF2B5EF4-FFF2-40B4-BE49-F238E27FC236}">
                <a16:creationId xmlns:a16="http://schemas.microsoft.com/office/drawing/2014/main" id="{F831BBDA-2A2A-D821-CF2E-D2514EA386DE}"/>
              </a:ext>
            </a:extLst>
          </p:cNvPr>
          <p:cNvSpPr txBox="1">
            <a:spLocks/>
          </p:cNvSpPr>
          <p:nvPr/>
        </p:nvSpPr>
        <p:spPr>
          <a:xfrm>
            <a:off x="7236449" y="4965938"/>
            <a:ext cx="4114800" cy="705834"/>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08</a:t>
            </a:r>
          </a:p>
          <a:p>
            <a:pPr lvl="1" fontAlgn="auto"/>
            <a:r>
              <a:rPr lang="en-US" sz="2000" dirty="0">
                <a:latin typeface="Arial" panose="020B0604020202020204" pitchFamily="34" charset="0"/>
                <a:cs typeface="Arial" panose="020B0604020202020204" pitchFamily="34" charset="0"/>
              </a:rPr>
              <a:t>Appendix</a:t>
            </a:r>
            <a:endParaRPr lang="en-US" dirty="0">
              <a:latin typeface="Arial" panose="020B0604020202020204" pitchFamily="34" charset="0"/>
              <a:cs typeface="Arial" panose="020B0604020202020204" pitchFamily="34" charset="0"/>
            </a:endParaRPr>
          </a:p>
        </p:txBody>
      </p:sp>
      <p:sp>
        <p:nvSpPr>
          <p:cNvPr id="63" name="Espace réservé du texte 11">
            <a:extLst>
              <a:ext uri="{FF2B5EF4-FFF2-40B4-BE49-F238E27FC236}">
                <a16:creationId xmlns:a16="http://schemas.microsoft.com/office/drawing/2014/main" id="{E1ABA9DF-B6BC-4CFC-2F50-6C909E5DC4D2}"/>
              </a:ext>
            </a:extLst>
          </p:cNvPr>
          <p:cNvSpPr txBox="1">
            <a:spLocks/>
          </p:cNvSpPr>
          <p:nvPr/>
        </p:nvSpPr>
        <p:spPr>
          <a:xfrm>
            <a:off x="2586135" y="4965938"/>
            <a:ext cx="4114800" cy="705834"/>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04</a:t>
            </a:r>
          </a:p>
          <a:p>
            <a:pPr lvl="1" fontAlgn="auto"/>
            <a:r>
              <a:rPr lang="en-US" sz="2000" dirty="0">
                <a:latin typeface="Arial" panose="020B0604020202020204" pitchFamily="34" charset="0"/>
                <a:cs typeface="Arial" panose="020B0604020202020204" pitchFamily="34" charset="0"/>
              </a:rPr>
              <a:t>FY23 Deadlines</a:t>
            </a:r>
          </a:p>
        </p:txBody>
      </p:sp>
      <p:sp>
        <p:nvSpPr>
          <p:cNvPr id="64" name="Footer Placeholder 1">
            <a:extLst>
              <a:ext uri="{FF2B5EF4-FFF2-40B4-BE49-F238E27FC236}">
                <a16:creationId xmlns:a16="http://schemas.microsoft.com/office/drawing/2014/main" id="{246F371D-055E-F0C3-6411-169D4C45AA53}"/>
              </a:ext>
            </a:extLst>
          </p:cNvPr>
          <p:cNvSpPr>
            <a:spLocks noGrp="1"/>
          </p:cNvSpPr>
          <p:nvPr>
            <p:ph type="ftr" sz="quarter" idx="11"/>
          </p:nvPr>
        </p:nvSpPr>
        <p:spPr>
          <a:xfrm>
            <a:off x="4032612" y="6355209"/>
            <a:ext cx="4114800" cy="365125"/>
          </a:xfrm>
        </p:spPr>
        <p:txBody>
          <a:bodyPr/>
          <a:lstStyle/>
          <a:p>
            <a:r>
              <a:rPr lang="en-US" dirty="0"/>
              <a:t>District Call Series © Sodexo July 2023. All rights Reserved</a:t>
            </a:r>
          </a:p>
        </p:txBody>
      </p:sp>
      <p:sp>
        <p:nvSpPr>
          <p:cNvPr id="2" name="Slide Number Placeholder 1">
            <a:extLst>
              <a:ext uri="{FF2B5EF4-FFF2-40B4-BE49-F238E27FC236}">
                <a16:creationId xmlns:a16="http://schemas.microsoft.com/office/drawing/2014/main" id="{E4245419-1624-8C31-E105-A6E8661C1B73}"/>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3" name="Espace réservé du texte 11">
            <a:extLst>
              <a:ext uri="{FF2B5EF4-FFF2-40B4-BE49-F238E27FC236}">
                <a16:creationId xmlns:a16="http://schemas.microsoft.com/office/drawing/2014/main" id="{1A1B4A74-0B66-19A4-5D8C-3504F29027E6}"/>
              </a:ext>
            </a:extLst>
          </p:cNvPr>
          <p:cNvSpPr txBox="1">
            <a:spLocks/>
          </p:cNvSpPr>
          <p:nvPr/>
        </p:nvSpPr>
        <p:spPr>
          <a:xfrm>
            <a:off x="7236449" y="3880704"/>
            <a:ext cx="4114800" cy="705834"/>
          </a:xfrm>
          <a:prstGeom prst="rect">
            <a:avLst/>
          </a:prstGeom>
          <a:noFill/>
        </p:spPr>
        <p:txBody>
          <a:bodyPr vert="horz" wrap="square" lIns="0" tIns="0" rIns="0" bIns="45720" rtlCol="0">
            <a:sp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3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700" b="0" kern="1200">
                <a:solidFill>
                  <a:srgbClr val="2A29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en-US" dirty="0">
                <a:latin typeface="Arial" panose="020B0604020202020204" pitchFamily="34" charset="0"/>
                <a:cs typeface="Arial" panose="020B0604020202020204" pitchFamily="34" charset="0"/>
              </a:rPr>
              <a:t>07</a:t>
            </a:r>
          </a:p>
          <a:p>
            <a:pPr lvl="1" fontAlgn="auto"/>
            <a:r>
              <a:rPr lang="en-US" sz="2000" dirty="0">
                <a:latin typeface="Arial" panose="020B0604020202020204" pitchFamily="34" charset="0"/>
                <a:cs typeface="Arial" panose="020B0604020202020204" pitchFamily="34" charset="0"/>
              </a:rPr>
              <a:t>Year-End Collections</a:t>
            </a:r>
          </a:p>
        </p:txBody>
      </p:sp>
    </p:spTree>
    <p:extLst>
      <p:ext uri="{BB962C8B-B14F-4D97-AF65-F5344CB8AC3E}">
        <p14:creationId xmlns:p14="http://schemas.microsoft.com/office/powerpoint/2010/main" val="196273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8285F"/>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40A69DB8-5EBF-DF3D-3106-FACC84378BF0}"/>
              </a:ext>
            </a:extLst>
          </p:cNvPr>
          <p:cNvSpPr txBox="1">
            <a:spLocks/>
          </p:cNvSpPr>
          <p:nvPr/>
        </p:nvSpPr>
        <p:spPr>
          <a:xfrm>
            <a:off x="3276600" y="6400800"/>
            <a:ext cx="56388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1200" dirty="0">
                <a:solidFill>
                  <a:schemeClr val="bg1"/>
                </a:solidFill>
              </a:rPr>
              <a:t>District Controller Call Series © Sodexo July 2023. All rights Reserved</a:t>
            </a:r>
          </a:p>
        </p:txBody>
      </p:sp>
      <p:sp>
        <p:nvSpPr>
          <p:cNvPr id="7" name="Title 1">
            <a:extLst>
              <a:ext uri="{FF2B5EF4-FFF2-40B4-BE49-F238E27FC236}">
                <a16:creationId xmlns:a16="http://schemas.microsoft.com/office/drawing/2014/main" id="{5DF8EF8A-ED3B-31AE-9AD9-955B22CD1602}"/>
              </a:ext>
            </a:extLst>
          </p:cNvPr>
          <p:cNvSpPr txBox="1">
            <a:spLocks/>
          </p:cNvSpPr>
          <p:nvPr/>
        </p:nvSpPr>
        <p:spPr>
          <a:xfrm>
            <a:off x="1524000" y="1600200"/>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fontAlgn="auto">
              <a:spcAft>
                <a:spcPts val="0"/>
              </a:spcAft>
            </a:pPr>
            <a:r>
              <a:rPr lang="en-US" sz="6600" dirty="0">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8371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E38618-64E6-0D9E-D98B-206607876DB7}"/>
              </a:ext>
            </a:extLst>
          </p:cNvPr>
          <p:cNvSpPr>
            <a:spLocks noGrp="1"/>
          </p:cNvSpPr>
          <p:nvPr>
            <p:ph type="title"/>
          </p:nvPr>
        </p:nvSpPr>
        <p:spPr>
          <a:xfrm>
            <a:off x="596900"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Helpful Information</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5" name="Rectangle 4">
            <a:extLst>
              <a:ext uri="{FF2B5EF4-FFF2-40B4-BE49-F238E27FC236}">
                <a16:creationId xmlns:a16="http://schemas.microsoft.com/office/drawing/2014/main" id="{A3E17CE6-CEEC-3AC6-1D08-4C45E6BA7BA3}"/>
              </a:ext>
            </a:extLst>
          </p:cNvPr>
          <p:cNvSpPr/>
          <p:nvPr/>
        </p:nvSpPr>
        <p:spPr bwMode="auto">
          <a:xfrm>
            <a:off x="596900" y="1124552"/>
            <a:ext cx="10998200" cy="54102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10" name="Rectangle 3">
            <a:extLst>
              <a:ext uri="{FF2B5EF4-FFF2-40B4-BE49-F238E27FC236}">
                <a16:creationId xmlns:a16="http://schemas.microsoft.com/office/drawing/2014/main" id="{284D8578-8C01-682E-AF59-84DD66F2A1D2}"/>
              </a:ext>
            </a:extLst>
          </p:cNvPr>
          <p:cNvSpPr>
            <a:spLocks noGrp="1" noChangeArrowheads="1"/>
          </p:cNvSpPr>
          <p:nvPr>
            <p:ph type="body" sz="quarter" idx="12"/>
          </p:nvPr>
        </p:nvSpPr>
        <p:spPr>
          <a:xfrm>
            <a:off x="838200" y="1234089"/>
            <a:ext cx="10190162" cy="5191125"/>
          </a:xfrm>
        </p:spPr>
        <p:txBody>
          <a:bodyPr anchor="ctr">
            <a:normAutofit lnSpcReduction="10000"/>
          </a:bodyPr>
          <a:lstStyle/>
          <a:p>
            <a:pPr marL="0" indent="0">
              <a:buNone/>
            </a:pPr>
            <a:r>
              <a:rPr lang="en-US" altLang="fr-FR" sz="2400" b="1" i="1" dirty="0">
                <a:solidFill>
                  <a:srgbClr val="FF0000"/>
                </a:solidFill>
                <a:latin typeface="Arial" panose="020B0604020202020204" pitchFamily="34" charset="0"/>
                <a:cs typeface="Arial" panose="020B0604020202020204" pitchFamily="34" charset="0"/>
              </a:rPr>
              <a:t>Email Addresses:</a:t>
            </a:r>
          </a:p>
          <a:p>
            <a:r>
              <a:rPr lang="en-US" altLang="fr-FR" sz="1800" b="1" dirty="0">
                <a:solidFill>
                  <a:srgbClr val="002060"/>
                </a:solidFill>
                <a:latin typeface="Arial" panose="020B0604020202020204" pitchFamily="34" charset="0"/>
                <a:cs typeface="Arial" panose="020B0604020202020204" pitchFamily="34" charset="0"/>
              </a:rPr>
              <a:t>Billing Department</a:t>
            </a:r>
            <a:r>
              <a:rPr lang="en-US" altLang="fr-FR" sz="1800" dirty="0">
                <a:solidFill>
                  <a:srgbClr val="002060"/>
                </a:solidFill>
                <a:latin typeface="Arial" panose="020B0604020202020204" pitchFamily="34" charset="0"/>
                <a:cs typeface="Arial" panose="020B0604020202020204" pitchFamily="34" charset="0"/>
              </a:rPr>
              <a:t>:  </a:t>
            </a:r>
            <a:r>
              <a:rPr lang="en-US" altLang="fr-FR" sz="18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FSSBilling.Noram@sodexo.com</a:t>
            </a:r>
            <a:endParaRPr lang="en-US" altLang="fr-FR" sz="1800" dirty="0">
              <a:solidFill>
                <a:srgbClr val="002060"/>
              </a:solidFill>
              <a:latin typeface="Arial" panose="020B0604020202020204" pitchFamily="34" charset="0"/>
              <a:cs typeface="Arial" panose="020B0604020202020204" pitchFamily="34" charset="0"/>
            </a:endParaRPr>
          </a:p>
          <a:p>
            <a:r>
              <a:rPr lang="en-US" altLang="fr-FR" sz="1800" b="1" dirty="0">
                <a:solidFill>
                  <a:srgbClr val="002060"/>
                </a:solidFill>
                <a:latin typeface="Arial" panose="020B0604020202020204" pitchFamily="34" charset="0"/>
                <a:cs typeface="Arial" panose="020B0604020202020204" pitchFamily="34" charset="0"/>
              </a:rPr>
              <a:t>Operations Accounting</a:t>
            </a:r>
            <a:r>
              <a:rPr lang="en-US" altLang="fr-FR" sz="1800" dirty="0">
                <a:solidFill>
                  <a:srgbClr val="002060"/>
                </a:solidFill>
                <a:latin typeface="Arial" panose="020B0604020202020204" pitchFamily="34" charset="0"/>
                <a:cs typeface="Arial" panose="020B0604020202020204" pitchFamily="34" charset="0"/>
              </a:rPr>
              <a:t>: </a:t>
            </a:r>
            <a:r>
              <a:rPr lang="en-US" altLang="fr-FR" sz="18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ClientAccounting.NorAm@sodexo.com</a:t>
            </a:r>
            <a:endParaRPr lang="en-US" altLang="fr-FR" sz="1800" dirty="0">
              <a:solidFill>
                <a:srgbClr val="002060"/>
              </a:solidFill>
              <a:latin typeface="Arial" panose="020B0604020202020204" pitchFamily="34" charset="0"/>
              <a:cs typeface="Arial" panose="020B0604020202020204" pitchFamily="34" charset="0"/>
            </a:endParaRPr>
          </a:p>
          <a:p>
            <a:pPr lvl="1"/>
            <a:r>
              <a:rPr lang="en-US" altLang="fr-FR" sz="1400" dirty="0">
                <a:solidFill>
                  <a:srgbClr val="002060"/>
                </a:solidFill>
                <a:latin typeface="Arial" panose="020B0604020202020204" pitchFamily="34" charset="0"/>
                <a:cs typeface="Arial" panose="020B0604020202020204" pitchFamily="34" charset="0"/>
              </a:rPr>
              <a:t> </a:t>
            </a:r>
            <a:r>
              <a:rPr lang="en-US" altLang="fr-FR" sz="1400" b="1" dirty="0">
                <a:solidFill>
                  <a:srgbClr val="002060"/>
                </a:solidFill>
                <a:latin typeface="Arial" panose="020B0604020202020204" pitchFamily="34" charset="0"/>
                <a:cs typeface="Arial" panose="020B0604020202020204" pitchFamily="34" charset="0"/>
              </a:rPr>
              <a:t>Add one cost center number to subject line</a:t>
            </a:r>
            <a:r>
              <a:rPr lang="en-US" altLang="fr-FR" sz="1400" dirty="0">
                <a:solidFill>
                  <a:srgbClr val="002060"/>
                </a:solidFill>
                <a:latin typeface="Arial" panose="020B0604020202020204" pitchFamily="34" charset="0"/>
                <a:cs typeface="Arial" panose="020B0604020202020204" pitchFamily="34" charset="0"/>
              </a:rPr>
              <a:t>	</a:t>
            </a:r>
          </a:p>
          <a:p>
            <a:r>
              <a:rPr lang="en-US" altLang="fr-FR" sz="1800" b="1" dirty="0">
                <a:solidFill>
                  <a:srgbClr val="002060"/>
                </a:solidFill>
                <a:latin typeface="Arial" panose="020B0604020202020204" pitchFamily="34" charset="0"/>
                <a:cs typeface="Arial" panose="020B0604020202020204" pitchFamily="34" charset="0"/>
              </a:rPr>
              <a:t>Accounts Payable</a:t>
            </a:r>
            <a:r>
              <a:rPr lang="en-US" altLang="fr-FR"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APInvoiceProcessing.Noram@sodexo.com</a:t>
            </a:r>
            <a:endParaRPr lang="en-US" sz="1800" dirty="0">
              <a:solidFill>
                <a:srgbClr val="002060"/>
              </a:solidFill>
              <a:latin typeface="Arial" panose="020B0604020202020204" pitchFamily="34" charset="0"/>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Fixed Asset Department</a:t>
            </a:r>
            <a:r>
              <a:rPr lang="en-US"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FixedAs</a:t>
            </a:r>
            <a:r>
              <a:rPr lang="en-US" sz="1800"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setProcessing.Noram@sodexo.com</a:t>
            </a:r>
            <a:r>
              <a:rPr lang="en-US" sz="1800" dirty="0">
                <a:solidFill>
                  <a:srgbClr val="002060"/>
                </a:solidFill>
                <a:latin typeface="Arial" panose="020B0604020202020204" pitchFamily="34" charset="0"/>
                <a:cs typeface="Arial" panose="020B0604020202020204" pitchFamily="34" charset="0"/>
              </a:rPr>
              <a:t>	</a:t>
            </a:r>
          </a:p>
          <a:p>
            <a:endParaRPr lang="en-US" altLang="fr-FR" sz="1800" dirty="0">
              <a:solidFill>
                <a:srgbClr val="FF0000"/>
              </a:solidFill>
              <a:latin typeface="Arial" panose="020B0604020202020204" pitchFamily="34" charset="0"/>
              <a:cs typeface="Arial" panose="020B0604020202020204" pitchFamily="34" charset="0"/>
            </a:endParaRPr>
          </a:p>
          <a:p>
            <a:pPr marL="0" indent="0">
              <a:buNone/>
            </a:pPr>
            <a:r>
              <a:rPr lang="en-US" altLang="fr-FR" sz="2400" b="1" i="1" dirty="0">
                <a:solidFill>
                  <a:srgbClr val="FF0000"/>
                </a:solidFill>
                <a:latin typeface="Arial" panose="020B0604020202020204" pitchFamily="34" charset="0"/>
                <a:cs typeface="Arial" panose="020B0604020202020204" pitchFamily="34" charset="0"/>
              </a:rPr>
              <a:t>Links:</a:t>
            </a:r>
          </a:p>
          <a:p>
            <a:r>
              <a:rPr lang="en-US" altLang="fr-FR" sz="1800" b="1" dirty="0">
                <a:solidFill>
                  <a:srgbClr val="002060"/>
                </a:solidFill>
                <a:latin typeface="Arial" panose="020B0604020202020204" pitchFamily="34" charset="0"/>
                <a:cs typeface="Arial" panose="020B0604020202020204" pitchFamily="34" charset="0"/>
              </a:rPr>
              <a:t>Asset Management Portal (AMP): </a:t>
            </a:r>
            <a:r>
              <a:rPr lang="en-US" sz="1800" u="sng" dirty="0">
                <a:solidFill>
                  <a:srgbClr val="28285F"/>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https://us.sodexonet.com/home/tools-x0026-resources/guidelines-and-standards/operations/accountingx002c-finance-x0026-in/audit-and-compliance/fixed-asset-center.html</a:t>
            </a:r>
            <a:endParaRPr lang="en-US" sz="1800" u="sng" dirty="0">
              <a:solidFill>
                <a:srgbClr val="28285F"/>
              </a:solidFill>
              <a:latin typeface="Arial" panose="020B0604020202020204" pitchFamily="34" charset="0"/>
              <a:ea typeface="Calibri" panose="020F0502020204030204" pitchFamily="34" charset="0"/>
              <a:cs typeface="Arial" panose="020B0604020202020204" pitchFamily="34" charset="0"/>
            </a:endParaRPr>
          </a:p>
          <a:p>
            <a:r>
              <a:rPr lang="en-US" altLang="fr-FR" sz="2000" b="1" dirty="0">
                <a:solidFill>
                  <a:srgbClr val="002060"/>
                </a:solidFill>
                <a:latin typeface="Arial" panose="020B0604020202020204" pitchFamily="34" charset="0"/>
                <a:cs typeface="Arial" panose="020B0604020202020204" pitchFamily="34" charset="0"/>
              </a:rPr>
              <a:t>Missing Invoice Portal: </a:t>
            </a:r>
            <a:r>
              <a:rPr lang="en-US" sz="1800" u="sng"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https://www.mysodexo.com/sites/mySodexo/home/application-resources/ap-missing-invoice.html</a:t>
            </a:r>
            <a:endParaRPr lang="en-US" sz="1800" dirty="0">
              <a:solidFill>
                <a:srgbClr val="002060"/>
              </a:solidFill>
              <a:latin typeface="Arial" panose="020B0604020202020204" pitchFamily="34" charset="0"/>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Standard Close Adjustment Form: </a:t>
            </a:r>
            <a:r>
              <a:rPr lang="en-US" sz="18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https://us.sodexonet.com/home/tools-x0026-resources/forms-center/contentcol1-area/forms-center/standard-close-adjustment-form.html</a:t>
            </a:r>
            <a:endParaRPr lang="en-US" sz="1800" u="sng"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Financial Close Schedule</a:t>
            </a:r>
            <a:r>
              <a:rPr lang="en-US" sz="1800" b="1" u="sng" dirty="0">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 </a:t>
            </a:r>
            <a:r>
              <a:rPr lang="en-US" sz="1800" u="sng" dirty="0">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(sodexonet.com)</a:t>
            </a:r>
            <a:endParaRPr lang="en-US" altLang="fr-FR" sz="1800" u="sng" dirty="0">
              <a:solidFill>
                <a:srgbClr val="002060"/>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48FCF363-FA26-9CE5-8206-798B9FF3F6ED}"/>
              </a:ext>
            </a:extLst>
          </p:cNvPr>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i="1" dirty="0"/>
              <a:t>District Call Series © Sodexo July 2023. All rights Reserved</a:t>
            </a:r>
          </a:p>
        </p:txBody>
      </p:sp>
      <p:sp>
        <p:nvSpPr>
          <p:cNvPr id="3" name="Slide Number Placeholder 2">
            <a:extLst>
              <a:ext uri="{FF2B5EF4-FFF2-40B4-BE49-F238E27FC236}">
                <a16:creationId xmlns:a16="http://schemas.microsoft.com/office/drawing/2014/main" id="{B6A57E28-4D6C-2837-E66E-CE101490606D}"/>
              </a:ext>
            </a:extLst>
          </p:cNvPr>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21</a:t>
            </a:fld>
            <a:r>
              <a:rPr lang="en-US" dirty="0"/>
              <a:t> – </a:t>
            </a:r>
          </a:p>
        </p:txBody>
      </p:sp>
    </p:spTree>
    <p:extLst>
      <p:ext uri="{BB962C8B-B14F-4D97-AF65-F5344CB8AC3E}">
        <p14:creationId xmlns:p14="http://schemas.microsoft.com/office/powerpoint/2010/main" val="40078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97485B-70F6-9331-81B7-BA7217FE7EFB}"/>
              </a:ext>
            </a:extLst>
          </p:cNvPr>
          <p:cNvSpPr>
            <a:spLocks noGrp="1"/>
          </p:cNvSpPr>
          <p:nvPr>
            <p:ph type="ftr" sz="quarter" idx="11"/>
          </p:nvPr>
        </p:nvSpPr>
        <p:spPr>
          <a:xfrm>
            <a:off x="3425184" y="6521751"/>
            <a:ext cx="5867400" cy="365125"/>
          </a:xfrm>
        </p:spPr>
        <p:txBody>
          <a:bodyPr/>
          <a:lstStyle/>
          <a:p>
            <a:r>
              <a:rPr lang="en-US" dirty="0"/>
              <a:t>District Call Series © Sodexo July 2023. All rights Reserved</a:t>
            </a:r>
          </a:p>
        </p:txBody>
      </p:sp>
      <p:sp>
        <p:nvSpPr>
          <p:cNvPr id="3" name="Title 1">
            <a:extLst>
              <a:ext uri="{FF2B5EF4-FFF2-40B4-BE49-F238E27FC236}">
                <a16:creationId xmlns:a16="http://schemas.microsoft.com/office/drawing/2014/main" id="{944B47AC-A64E-3616-25AC-C9A5C8CB7FF1}"/>
              </a:ext>
            </a:extLst>
          </p:cNvPr>
          <p:cNvSpPr>
            <a:spLocks noGrp="1"/>
          </p:cNvSpPr>
          <p:nvPr>
            <p:ph type="title"/>
          </p:nvPr>
        </p:nvSpPr>
        <p:spPr>
          <a:xfrm>
            <a:off x="381000" y="304800"/>
            <a:ext cx="114300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95000"/>
                  </a:schemeClr>
                </a:solidFill>
                <a:effectLst/>
                <a:uLnTx/>
                <a:uFillTx/>
                <a:latin typeface="Arial" panose="020B0604020202020204"/>
                <a:ea typeface="+mn-ea"/>
                <a:cs typeface="Arial" panose="020B0604020202020204" pitchFamily="34" charset="0"/>
              </a:rPr>
              <a:t>What to do if you miss a deadline</a:t>
            </a:r>
            <a:endParaRPr kumimoji="0" lang="en-US" sz="3200" b="0" i="0" u="none" strike="noStrike" kern="1200" cap="none" spc="0" normalizeH="0" baseline="0" noProof="0" dirty="0">
              <a:ln>
                <a:noFill/>
              </a:ln>
              <a:solidFill>
                <a:schemeClr val="bg1">
                  <a:lumMod val="95000"/>
                </a:schemeClr>
              </a:solidFill>
              <a:effectLst/>
              <a:uLnTx/>
              <a:uFillTx/>
              <a:latin typeface="Arial" panose="020B0604020202020204"/>
              <a:ea typeface="+mn-ea"/>
              <a:cs typeface="Arial" panose="020B0604020202020204" pitchFamily="34" charset="0"/>
            </a:endParaRPr>
          </a:p>
        </p:txBody>
      </p:sp>
      <p:sp>
        <p:nvSpPr>
          <p:cNvPr id="5" name="Rectangle 4">
            <a:extLst>
              <a:ext uri="{FF2B5EF4-FFF2-40B4-BE49-F238E27FC236}">
                <a16:creationId xmlns:a16="http://schemas.microsoft.com/office/drawing/2014/main" id="{F9EC053C-EFAD-C3A7-3C71-A2BE506B1437}"/>
              </a:ext>
            </a:extLst>
          </p:cNvPr>
          <p:cNvSpPr/>
          <p:nvPr/>
        </p:nvSpPr>
        <p:spPr bwMode="auto">
          <a:xfrm>
            <a:off x="381000" y="1107440"/>
            <a:ext cx="11430000" cy="5506399"/>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6" name="Text Placeholder 1">
            <a:extLst>
              <a:ext uri="{FF2B5EF4-FFF2-40B4-BE49-F238E27FC236}">
                <a16:creationId xmlns:a16="http://schemas.microsoft.com/office/drawing/2014/main" id="{6506725D-FA6C-9AE3-7414-E2280928CF63}"/>
              </a:ext>
            </a:extLst>
          </p:cNvPr>
          <p:cNvSpPr txBox="1">
            <a:spLocks/>
          </p:cNvSpPr>
          <p:nvPr/>
        </p:nvSpPr>
        <p:spPr bwMode="gray">
          <a:xfrm>
            <a:off x="527050" y="1136322"/>
            <a:ext cx="11137900" cy="54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algn="l" rtl="0" eaLnBrk="0" fontAlgn="base" hangingPunct="0">
              <a:lnSpc>
                <a:spcPct val="90000"/>
              </a:lnSpc>
              <a:spcBef>
                <a:spcPts val="450"/>
              </a:spcBef>
              <a:spcAft>
                <a:spcPts val="450"/>
              </a:spcAft>
              <a:buClr>
                <a:schemeClr val="accent1"/>
              </a:buClr>
              <a:buSzPct val="120000"/>
              <a:buFont typeface="Arial" panose="020B0604020202020204" pitchFamily="34" charset="0"/>
              <a:tabLst>
                <a:tab pos="811213" algn="l"/>
                <a:tab pos="1211263" algn="l"/>
                <a:tab pos="1611313" algn="l"/>
                <a:tab pos="6057900" algn="r"/>
              </a:tabLst>
              <a:defRPr sz="1600" b="1">
                <a:solidFill>
                  <a:schemeClr val="tx2"/>
                </a:solidFill>
                <a:latin typeface="+mn-lt"/>
                <a:ea typeface="+mn-ea"/>
                <a:cs typeface="+mn-cs"/>
              </a:defRPr>
            </a:lvl1pPr>
            <a:lvl2pPr marL="471488" indent="-200025" algn="l" rtl="0" eaLnBrk="0" fontAlgn="base" hangingPunct="0">
              <a:lnSpc>
                <a:spcPct val="90000"/>
              </a:lnSpc>
              <a:spcBef>
                <a:spcPts val="450"/>
              </a:spcBef>
              <a:spcAft>
                <a:spcPts val="450"/>
              </a:spcAft>
              <a:buClr>
                <a:schemeClr val="accent1"/>
              </a:buClr>
              <a:buSzPct val="120000"/>
              <a:buFont typeface="Arial" panose="020B0604020202020204" pitchFamily="34" charset="0"/>
              <a:buChar char="■"/>
              <a:tabLst>
                <a:tab pos="1211263" algn="l"/>
                <a:tab pos="1747838" algn="l"/>
                <a:tab pos="6057900" algn="r"/>
              </a:tabLst>
              <a:defRPr sz="1300">
                <a:solidFill>
                  <a:schemeClr val="tx2"/>
                </a:solidFill>
                <a:latin typeface="+mn-lt"/>
              </a:defRPr>
            </a:lvl2pPr>
            <a:lvl3pPr marL="942975" indent="-131763" algn="l" rtl="0" eaLnBrk="0" fontAlgn="base" hangingPunct="0">
              <a:lnSpc>
                <a:spcPct val="90000"/>
              </a:lnSpc>
              <a:spcBef>
                <a:spcPts val="450"/>
              </a:spcBef>
              <a:spcAft>
                <a:spcPts val="450"/>
              </a:spcAft>
              <a:buClr>
                <a:schemeClr val="bg2"/>
              </a:buClr>
              <a:buSzPct val="120000"/>
              <a:buBlip>
                <a:blip r:embed="rId3"/>
              </a:buBlip>
              <a:tabLst>
                <a:tab pos="811213" algn="l"/>
                <a:tab pos="1611313" algn="l"/>
                <a:tab pos="6057900" algn="r"/>
              </a:tabLst>
              <a:defRPr sz="1000">
                <a:solidFill>
                  <a:schemeClr val="tx1"/>
                </a:solidFill>
                <a:latin typeface="+mn-lt"/>
              </a:defRPr>
            </a:lvl3pPr>
            <a:lvl4pPr marL="1339850" indent="-133350" algn="l" rtl="0" eaLnBrk="0" fontAlgn="base" hangingPunct="0">
              <a:lnSpc>
                <a:spcPct val="90000"/>
              </a:lnSpc>
              <a:spcBef>
                <a:spcPts val="450"/>
              </a:spcBef>
              <a:spcAft>
                <a:spcPts val="450"/>
              </a:spcAft>
              <a:buClr>
                <a:schemeClr val="bg2"/>
              </a:buClr>
              <a:buSzPct val="120000"/>
              <a:buBlip>
                <a:blip r:embed="rId3"/>
              </a:buBlip>
              <a:tabLst>
                <a:tab pos="811213" algn="l"/>
                <a:tab pos="1211263" algn="l"/>
                <a:tab pos="1611313" algn="l"/>
                <a:tab pos="6057900" algn="r"/>
              </a:tabLst>
              <a:defRPr sz="1000">
                <a:solidFill>
                  <a:schemeClr val="tx1"/>
                </a:solidFill>
                <a:latin typeface="+mn-lt"/>
              </a:defRPr>
            </a:lvl4pPr>
            <a:lvl5pPr marL="1814513" algn="l" rtl="0" eaLnBrk="0" fontAlgn="base" hangingPunct="0">
              <a:lnSpc>
                <a:spcPct val="90000"/>
              </a:lnSpc>
              <a:spcBef>
                <a:spcPct val="20000"/>
              </a:spcBef>
              <a:spcAft>
                <a:spcPct val="0"/>
              </a:spcAft>
              <a:tabLst>
                <a:tab pos="811213" algn="l"/>
                <a:tab pos="1211263" algn="l"/>
                <a:tab pos="1611313" algn="l"/>
                <a:tab pos="6057900" algn="r"/>
              </a:tabLst>
              <a:defRPr sz="1200">
                <a:solidFill>
                  <a:schemeClr val="tx2"/>
                </a:solidFill>
                <a:latin typeface="+mn-lt"/>
              </a:defRPr>
            </a:lvl5pPr>
            <a:lvl6pPr marL="21586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6pPr>
            <a:lvl7pPr marL="25015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7pPr>
            <a:lvl8pPr marL="28444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8pPr>
            <a:lvl9pPr marL="31873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9pPr>
          </a:lstStyle>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Fixed Asset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dirty="0">
                <a:solidFill>
                  <a:srgbClr val="002060"/>
                </a:solidFill>
              </a:rPr>
              <a:t>If time allows Fixed Assets may continue to process requests for FY23 after the deadline. Review the AMP request on BD+1, if it has not been approved by Fixed Assets send an email to your accountant requesting deferral of the expense. If the expense is not deferred in FY23, Fixed Assets will not be able to set up an asset in FY24.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b="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r>
              <a:rPr lang="en-US" sz="2000" kern="0" dirty="0">
                <a:solidFill>
                  <a:srgbClr val="FF0000"/>
                </a:solidFill>
                <a:latin typeface="Arial"/>
              </a:rPr>
              <a:t>Contract Management Department - Contracts/Amendments:</a:t>
            </a:r>
          </a:p>
          <a:p>
            <a:pPr marL="285750" indent="-285750">
              <a:buFont typeface="Arial" panose="020B0604020202020204" pitchFamily="34" charset="0"/>
              <a:buChar char="•"/>
            </a:pPr>
            <a:r>
              <a:rPr lang="en-US" altLang="en-US" sz="1750" b="0" dirty="0">
                <a:solidFill>
                  <a:srgbClr val="002060"/>
                </a:solidFill>
              </a:rPr>
              <a:t>Still s</a:t>
            </a:r>
            <a:r>
              <a:rPr lang="en-US" sz="1750" b="0" dirty="0">
                <a:solidFill>
                  <a:srgbClr val="002060"/>
                </a:solidFill>
              </a:rPr>
              <a:t>end your documents in to Contract Management as they will continue processing dually signed documents up until Close, as time allows. </a:t>
            </a:r>
          </a:p>
          <a:p>
            <a:pPr marL="285750" indent="-285750">
              <a:buFont typeface="Arial" panose="020B0604020202020204" pitchFamily="34" charset="0"/>
              <a:buChar char="•"/>
            </a:pPr>
            <a:r>
              <a:rPr lang="en-US" sz="1750" b="0" dirty="0">
                <a:solidFill>
                  <a:srgbClr val="002060"/>
                </a:solidFill>
              </a:rPr>
              <a:t>For any signed contractual documents that have not been processed by Contract Management, OA will reach out to the unit so an accrual can be submitted. </a:t>
            </a:r>
          </a:p>
          <a:p>
            <a:pPr marL="285750" indent="-285750">
              <a:buFont typeface="Arial" panose="020B0604020202020204" pitchFamily="34" charset="0"/>
              <a:buChar char="•"/>
            </a:pPr>
            <a:r>
              <a:rPr lang="en-US" sz="1750" b="0" dirty="0">
                <a:solidFill>
                  <a:srgbClr val="002060"/>
                </a:solidFill>
              </a:rPr>
              <a:t>All requests for accruals on unsigned documents can be sent to your accountant, but we will require VP approval, support for the amount, and a copy of the draft.</a:t>
            </a:r>
          </a:p>
          <a:p>
            <a:pPr marR="0" lvl="0" algn="l" defTabSz="914400" rtl="0" eaLnBrk="1" fontAlgn="auto" latinLnBrk="0" hangingPunct="1">
              <a:lnSpc>
                <a:spcPct val="100000"/>
              </a:lnSpc>
              <a:spcBef>
                <a:spcPts val="0"/>
              </a:spcBef>
              <a:spcAft>
                <a:spcPts val="0"/>
              </a:spcAft>
              <a:buClrTx/>
              <a:buSzTx/>
              <a:tabLst/>
              <a:defRPr/>
            </a:pPr>
            <a:endParaRPr lang="en-US" sz="2000" b="0" dirty="0">
              <a:solidFill>
                <a:srgbClr val="FF0000"/>
              </a:solidFill>
              <a:highlight>
                <a:srgbClr val="FFFF00"/>
              </a:highlight>
            </a:endParaRPr>
          </a:p>
          <a:p>
            <a:pPr eaLnBrk="1" fontAlgn="auto" hangingPunct="1">
              <a:lnSpc>
                <a:spcPct val="100000"/>
              </a:lnSpc>
              <a:spcBef>
                <a:spcPts val="0"/>
              </a:spcBef>
              <a:spcAft>
                <a:spcPts val="0"/>
              </a:spcAft>
              <a:buClrTx/>
              <a:buSzTx/>
              <a:tabLst/>
              <a:defRPr/>
            </a:pPr>
            <a:r>
              <a:rPr lang="en-US" sz="2000" dirty="0">
                <a:solidFill>
                  <a:srgbClr val="FF0000"/>
                </a:solidFill>
              </a:rPr>
              <a:t>Accounts Receivable – COLLECT IT!</a:t>
            </a:r>
            <a:r>
              <a:rPr lang="en-US" altLang="en-US" sz="2000" b="0" dirty="0">
                <a:solidFill>
                  <a:srgbClr val="FF0000"/>
                </a:solidFill>
                <a:highlight>
                  <a:srgbClr val="FFFF00"/>
                </a:highlight>
              </a:rPr>
              <a:t>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002060"/>
                </a:solidFill>
              </a:rPr>
              <a:t>For a Client payment to post to Sodexo’s bank account on Wednesday, August 31st, client must initiate a same day wire transfer payment on the 31st with a value date of August 31st.</a:t>
            </a:r>
          </a:p>
          <a:p>
            <a:pPr marL="757238" lvl="1"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500" b="0" dirty="0">
                <a:solidFill>
                  <a:srgbClr val="002060"/>
                </a:solidFill>
              </a:rPr>
              <a:t>Clients should verify their banks depositing schedule. If a client misses their bank’s deadline, Sodexo will not receive funds on August 31st.  </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002060"/>
                </a:solidFill>
              </a:rPr>
              <a:t>If a Client Payment of $100K or greater is received, immediately contact Sodexo AR.  AR and Treasury will attempt to make alternative arrangements for payments over $100k and greater. Call the AR Department at 1 800 828 7762 option 2, option 2 or email: </a:t>
            </a:r>
            <a:r>
              <a:rPr lang="en-US" sz="1800" b="0" dirty="0">
                <a:solidFill>
                  <a:srgbClr val="002060"/>
                </a:solidFill>
                <a:hlinkClick r:id="rId4"/>
              </a:rPr>
              <a:t>AccountsReceivable.NorAm@sodexo.com</a:t>
            </a:r>
            <a:endParaRPr lang="en-US" sz="1800" b="0" dirty="0">
              <a:solidFill>
                <a:srgbClr val="002060"/>
              </a:solidFill>
            </a:endParaRP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endParaRPr lang="en-US" sz="1800" b="0" dirty="0">
              <a:solidFill>
                <a:srgbClr val="002060"/>
              </a:solidFill>
            </a:endParaRPr>
          </a:p>
        </p:txBody>
      </p:sp>
      <p:sp>
        <p:nvSpPr>
          <p:cNvPr id="4" name="Slide Number Placeholder 3">
            <a:extLst>
              <a:ext uri="{FF2B5EF4-FFF2-40B4-BE49-F238E27FC236}">
                <a16:creationId xmlns:a16="http://schemas.microsoft.com/office/drawing/2014/main" id="{CBBE5490-189B-8F7F-9F12-E4414DB96E1D}"/>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70519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97485B-70F6-9331-81B7-BA7217FE7EFB}"/>
              </a:ext>
            </a:extLst>
          </p:cNvPr>
          <p:cNvSpPr>
            <a:spLocks noGrp="1"/>
          </p:cNvSpPr>
          <p:nvPr>
            <p:ph type="ftr" sz="quarter" idx="11"/>
          </p:nvPr>
        </p:nvSpPr>
        <p:spPr>
          <a:xfrm>
            <a:off x="3505200" y="6336117"/>
            <a:ext cx="5181600" cy="365125"/>
          </a:xfrm>
        </p:spPr>
        <p:txBody>
          <a:bodyPr/>
          <a:lstStyle/>
          <a:p>
            <a:r>
              <a:rPr lang="en-US" dirty="0"/>
              <a:t>District Call Series © Sodexo July 2023. All rights Reserved</a:t>
            </a:r>
          </a:p>
        </p:txBody>
      </p:sp>
      <p:sp>
        <p:nvSpPr>
          <p:cNvPr id="3" name="Title 1">
            <a:extLst>
              <a:ext uri="{FF2B5EF4-FFF2-40B4-BE49-F238E27FC236}">
                <a16:creationId xmlns:a16="http://schemas.microsoft.com/office/drawing/2014/main" id="{DC198801-DA56-42C3-A756-FE1EC7F7BFEA}"/>
              </a:ext>
            </a:extLst>
          </p:cNvPr>
          <p:cNvSpPr>
            <a:spLocks noGrp="1"/>
          </p:cNvSpPr>
          <p:nvPr>
            <p:ph type="title"/>
          </p:nvPr>
        </p:nvSpPr>
        <p:spPr>
          <a:xfrm>
            <a:off x="596900" y="271274"/>
            <a:ext cx="10998200" cy="661308"/>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95000"/>
                  </a:schemeClr>
                </a:solidFill>
                <a:effectLst/>
                <a:uLnTx/>
                <a:uFillTx/>
                <a:latin typeface="Arial" panose="020B0604020202020204"/>
                <a:ea typeface="+mn-ea"/>
                <a:cs typeface="Arial" panose="020B0604020202020204" pitchFamily="34" charset="0"/>
              </a:rPr>
              <a:t>What to do if you miss a deadline</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5" name="Rectangle 4">
            <a:extLst>
              <a:ext uri="{FF2B5EF4-FFF2-40B4-BE49-F238E27FC236}">
                <a16:creationId xmlns:a16="http://schemas.microsoft.com/office/drawing/2014/main" id="{4597B47E-8A04-B9ED-6929-86D6518B8AA4}"/>
              </a:ext>
            </a:extLst>
          </p:cNvPr>
          <p:cNvSpPr/>
          <p:nvPr/>
        </p:nvSpPr>
        <p:spPr bwMode="auto">
          <a:xfrm>
            <a:off x="596900" y="963256"/>
            <a:ext cx="10998200" cy="5132744"/>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6" name="Text Placeholder 1">
            <a:extLst>
              <a:ext uri="{FF2B5EF4-FFF2-40B4-BE49-F238E27FC236}">
                <a16:creationId xmlns:a16="http://schemas.microsoft.com/office/drawing/2014/main" id="{7F4EA6B0-AEC2-E41E-912B-855DAB3B64A5}"/>
              </a:ext>
            </a:extLst>
          </p:cNvPr>
          <p:cNvSpPr txBox="1">
            <a:spLocks/>
          </p:cNvSpPr>
          <p:nvPr/>
        </p:nvSpPr>
        <p:spPr bwMode="gray">
          <a:xfrm>
            <a:off x="755650" y="1173826"/>
            <a:ext cx="10680700" cy="54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ct val="90000"/>
              </a:lnSpc>
              <a:spcBef>
                <a:spcPts val="450"/>
              </a:spcBef>
              <a:spcAft>
                <a:spcPts val="450"/>
              </a:spcAft>
              <a:buClr>
                <a:schemeClr val="accent1"/>
              </a:buClr>
              <a:buSzPct val="120000"/>
              <a:buFont typeface="Arial" panose="020B0604020202020204" pitchFamily="34" charset="0"/>
              <a:tabLst>
                <a:tab pos="811213" algn="l"/>
                <a:tab pos="1211263" algn="l"/>
                <a:tab pos="1611313" algn="l"/>
                <a:tab pos="6057900" algn="r"/>
              </a:tabLst>
              <a:defRPr sz="1600" b="1">
                <a:solidFill>
                  <a:schemeClr val="tx2"/>
                </a:solidFill>
                <a:latin typeface="+mn-lt"/>
                <a:ea typeface="+mn-ea"/>
                <a:cs typeface="+mn-cs"/>
              </a:defRPr>
            </a:lvl1pPr>
            <a:lvl2pPr marL="471488" indent="-200025" algn="l" rtl="0" eaLnBrk="0" fontAlgn="base" hangingPunct="0">
              <a:lnSpc>
                <a:spcPct val="90000"/>
              </a:lnSpc>
              <a:spcBef>
                <a:spcPts val="450"/>
              </a:spcBef>
              <a:spcAft>
                <a:spcPts val="450"/>
              </a:spcAft>
              <a:buClr>
                <a:schemeClr val="accent1"/>
              </a:buClr>
              <a:buSzPct val="120000"/>
              <a:buFont typeface="Arial" panose="020B0604020202020204" pitchFamily="34" charset="0"/>
              <a:buChar char="■"/>
              <a:tabLst>
                <a:tab pos="1211263" algn="l"/>
                <a:tab pos="1747838" algn="l"/>
                <a:tab pos="6057900" algn="r"/>
              </a:tabLst>
              <a:defRPr sz="1300">
                <a:solidFill>
                  <a:schemeClr val="tx2"/>
                </a:solidFill>
                <a:latin typeface="+mn-lt"/>
              </a:defRPr>
            </a:lvl2pPr>
            <a:lvl3pPr marL="942975" indent="-131763" algn="l" rtl="0" eaLnBrk="0" fontAlgn="base" hangingPunct="0">
              <a:lnSpc>
                <a:spcPct val="90000"/>
              </a:lnSpc>
              <a:spcBef>
                <a:spcPts val="450"/>
              </a:spcBef>
              <a:spcAft>
                <a:spcPts val="450"/>
              </a:spcAft>
              <a:buClr>
                <a:schemeClr val="bg2"/>
              </a:buClr>
              <a:buSzPct val="120000"/>
              <a:buBlip>
                <a:blip r:embed="rId3"/>
              </a:buBlip>
              <a:tabLst>
                <a:tab pos="811213" algn="l"/>
                <a:tab pos="1611313" algn="l"/>
                <a:tab pos="6057900" algn="r"/>
              </a:tabLst>
              <a:defRPr sz="1000">
                <a:solidFill>
                  <a:schemeClr val="tx1"/>
                </a:solidFill>
                <a:latin typeface="+mn-lt"/>
              </a:defRPr>
            </a:lvl3pPr>
            <a:lvl4pPr marL="1339850" indent="-133350" algn="l" rtl="0" eaLnBrk="0" fontAlgn="base" hangingPunct="0">
              <a:lnSpc>
                <a:spcPct val="90000"/>
              </a:lnSpc>
              <a:spcBef>
                <a:spcPts val="450"/>
              </a:spcBef>
              <a:spcAft>
                <a:spcPts val="450"/>
              </a:spcAft>
              <a:buClr>
                <a:schemeClr val="bg2"/>
              </a:buClr>
              <a:buSzPct val="120000"/>
              <a:buBlip>
                <a:blip r:embed="rId3"/>
              </a:buBlip>
              <a:tabLst>
                <a:tab pos="811213" algn="l"/>
                <a:tab pos="1211263" algn="l"/>
                <a:tab pos="1611313" algn="l"/>
                <a:tab pos="6057900" algn="r"/>
              </a:tabLst>
              <a:defRPr sz="1000">
                <a:solidFill>
                  <a:schemeClr val="tx1"/>
                </a:solidFill>
                <a:latin typeface="+mn-lt"/>
              </a:defRPr>
            </a:lvl4pPr>
            <a:lvl5pPr marL="1814513" algn="l" rtl="0" eaLnBrk="0" fontAlgn="base" hangingPunct="0">
              <a:lnSpc>
                <a:spcPct val="90000"/>
              </a:lnSpc>
              <a:spcBef>
                <a:spcPct val="20000"/>
              </a:spcBef>
              <a:spcAft>
                <a:spcPct val="0"/>
              </a:spcAft>
              <a:tabLst>
                <a:tab pos="811213" algn="l"/>
                <a:tab pos="1211263" algn="l"/>
                <a:tab pos="1611313" algn="l"/>
                <a:tab pos="6057900" algn="r"/>
              </a:tabLst>
              <a:defRPr sz="1200">
                <a:solidFill>
                  <a:schemeClr val="tx2"/>
                </a:solidFill>
                <a:latin typeface="+mn-lt"/>
              </a:defRPr>
            </a:lvl5pPr>
            <a:lvl6pPr marL="21586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6pPr>
            <a:lvl7pPr marL="25015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7pPr>
            <a:lvl8pPr marL="28444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8pPr>
            <a:lvl9pPr marL="31873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9pPr>
          </a:lstStyle>
          <a:p>
            <a:pPr marR="0" lvl="0" algn="l" defTabSz="914400" rtl="0" eaLnBrk="1" fontAlgn="auto" latinLnBrk="0" hangingPunct="1">
              <a:lnSpc>
                <a:spcPct val="100000"/>
              </a:lnSpc>
              <a:spcBef>
                <a:spcPts val="0"/>
              </a:spcBef>
              <a:spcAft>
                <a:spcPts val="0"/>
              </a:spcAft>
              <a:buClrTx/>
              <a:buSzTx/>
              <a:tabLst/>
              <a:defRPr/>
            </a:pPr>
            <a:r>
              <a:rPr lang="en-US" sz="2400" i="1" dirty="0">
                <a:solidFill>
                  <a:srgbClr val="002060"/>
                </a:solidFill>
                <a:latin typeface="Arial" panose="020B0604020202020204" pitchFamily="34" charset="0"/>
                <a:cs typeface="Arial" panose="020B0604020202020204" pitchFamily="34" charset="0"/>
              </a:rPr>
              <a:t>Accounts Payable</a:t>
            </a:r>
          </a:p>
          <a:p>
            <a:pPr marR="0" lvl="0" algn="l" defTabSz="914400" rtl="0" eaLnBrk="1" fontAlgn="auto" latinLnBrk="0" hangingPunct="1">
              <a:lnSpc>
                <a:spcPct val="100000"/>
              </a:lnSpc>
              <a:spcBef>
                <a:spcPts val="0"/>
              </a:spcBef>
              <a:spcAft>
                <a:spcPts val="0"/>
              </a:spcAft>
              <a:buClrTx/>
              <a:buSzTx/>
              <a:tabLst/>
              <a:defRPr/>
            </a:pPr>
            <a:endParaRPr lang="en-US" sz="1900" dirty="0">
              <a:solidFill>
                <a:srgbClr val="002060"/>
              </a:solidFill>
            </a:endParaRPr>
          </a:p>
          <a:p>
            <a:pPr eaLnBrk="1" fontAlgn="auto" hangingPunct="1">
              <a:lnSpc>
                <a:spcPct val="100000"/>
              </a:lnSpc>
              <a:spcBef>
                <a:spcPts val="0"/>
              </a:spcBef>
              <a:spcAft>
                <a:spcPts val="0"/>
              </a:spcAft>
              <a:buClrTx/>
              <a:buSzTx/>
              <a:tabLst/>
              <a:defRPr/>
            </a:pPr>
            <a:r>
              <a:rPr lang="en-US" sz="2000" dirty="0">
                <a:solidFill>
                  <a:srgbClr val="FF0000"/>
                </a:solidFill>
              </a:rPr>
              <a:t>Fleet:</a:t>
            </a:r>
          </a:p>
          <a:p>
            <a:pPr marL="285750" indent="-285750" eaLnBrk="1" fontAlgn="auto" hangingPunct="1">
              <a:lnSpc>
                <a:spcPct val="100000"/>
              </a:lnSpc>
              <a:spcBef>
                <a:spcPts val="0"/>
              </a:spcBef>
              <a:spcAft>
                <a:spcPts val="0"/>
              </a:spcAft>
              <a:buClrTx/>
              <a:buSzTx/>
              <a:buFont typeface="Arial" panose="020B0604020202020204" pitchFamily="34" charset="0"/>
              <a:buChar char="•"/>
              <a:tabLst/>
              <a:defRPr/>
            </a:pPr>
            <a:r>
              <a:rPr lang="en-US" altLang="en-US" sz="1800" b="0" dirty="0">
                <a:solidFill>
                  <a:srgbClr val="002060"/>
                </a:solidFill>
              </a:rPr>
              <a:t>If time allows, Fleet may continue to process requests for FY23 after the deadline. Review the AMP request on BD+1, if it has not been approved by Fleet send an email to your accountant requesting deferral of the expense. If the expense is not deferred in FY23, Fleet will not be able to set up an asset in FY24.</a:t>
            </a:r>
          </a:p>
          <a:p>
            <a:pPr marR="0" lvl="0" algn="l" defTabSz="914400" rtl="0" eaLnBrk="1" fontAlgn="auto" latinLnBrk="0" hangingPunct="1">
              <a:lnSpc>
                <a:spcPct val="100000"/>
              </a:lnSpc>
              <a:spcBef>
                <a:spcPts val="0"/>
              </a:spcBef>
              <a:spcAft>
                <a:spcPts val="0"/>
              </a:spcAft>
              <a:buClrTx/>
              <a:buSzTx/>
              <a:tabLst/>
              <a:defRPr/>
            </a:pPr>
            <a:endParaRPr lang="en-US" sz="180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FF0000"/>
                </a:solidFill>
              </a:rPr>
              <a:t>Expense Reports and P-Cards: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002060"/>
                </a:solidFill>
              </a:rPr>
              <a:t>Submit expense reports and P-Card reports for normal processing. If the expense is not posted or auto-accrued by AP by BD+3, send a request to your accountant to accrue expenses including supporting documentation and approval. Manual accruals for expense reports and P-Cards are only permitted during year-end close.</a:t>
            </a:r>
            <a:endParaRPr lang="en-US" sz="180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endParaRPr lang="en-US" sz="1800" b="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FF0000"/>
                </a:solidFill>
              </a:rPr>
              <a:t>Vendor Invoices</a:t>
            </a:r>
            <a:r>
              <a:rPr lang="en-US" sz="2000" b="0" dirty="0">
                <a:solidFill>
                  <a:srgbClr val="FF0000"/>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002060"/>
                </a:solidFill>
              </a:rPr>
              <a:t>Submit invoices for normal processing. If the expense is not posted or auto-accrued by AP by BD+3, send a request to your accountant to accrue using the Late Payable tab on the Standard Close Adjustment Form.</a:t>
            </a:r>
            <a:endParaRPr lang="en-US" sz="1800" dirty="0">
              <a:solidFill>
                <a:srgbClr val="002060"/>
              </a:solidFill>
            </a:endParaRPr>
          </a:p>
          <a:p>
            <a:pPr marR="0" lvl="0" algn="l" defTabSz="914400" rtl="0" eaLnBrk="1" fontAlgn="auto" latinLnBrk="0" hangingPunct="1">
              <a:lnSpc>
                <a:spcPct val="100000"/>
              </a:lnSpc>
              <a:spcBef>
                <a:spcPts val="0"/>
              </a:spcBef>
              <a:spcAft>
                <a:spcPts val="0"/>
              </a:spcAft>
              <a:buClrTx/>
              <a:buSzTx/>
              <a:tabLst/>
              <a:defRPr/>
            </a:pPr>
            <a:endParaRPr lang="en-US" sz="1900" b="0" dirty="0">
              <a:solidFill>
                <a:srgbClr val="002060"/>
              </a:solidFill>
              <a:highlight>
                <a:srgbClr val="FFFF00"/>
              </a:highlight>
            </a:endParaRPr>
          </a:p>
        </p:txBody>
      </p:sp>
      <p:sp>
        <p:nvSpPr>
          <p:cNvPr id="4" name="Slide Number Placeholder 3">
            <a:extLst>
              <a:ext uri="{FF2B5EF4-FFF2-40B4-BE49-F238E27FC236}">
                <a16:creationId xmlns:a16="http://schemas.microsoft.com/office/drawing/2014/main" id="{9F567E5C-8A89-FAAA-B4CC-BBDEE6454B2B}"/>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5571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D30043BC-881C-0C5E-FC53-6B23A99D57ED}"/>
              </a:ext>
            </a:extLst>
          </p:cNvPr>
          <p:cNvSpPr>
            <a:spLocks noGrp="1"/>
          </p:cNvSpPr>
          <p:nvPr>
            <p:ph type="title"/>
          </p:nvPr>
        </p:nvSpPr>
        <p:spPr>
          <a:xfrm>
            <a:off x="587275" y="319088"/>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Fixed Assets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01B8BCBB-8664-01E3-A092-CBDE3BDC4546}"/>
              </a:ext>
            </a:extLst>
          </p:cNvPr>
          <p:cNvSpPr/>
          <p:nvPr/>
        </p:nvSpPr>
        <p:spPr bwMode="auto">
          <a:xfrm>
            <a:off x="596900" y="1123899"/>
            <a:ext cx="10998200" cy="54102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66A875CF-CC89-EE08-FC37-78D3EAFC9347}"/>
              </a:ext>
            </a:extLst>
          </p:cNvPr>
          <p:cNvSpPr txBox="1"/>
          <p:nvPr/>
        </p:nvSpPr>
        <p:spPr>
          <a:xfrm>
            <a:off x="596900" y="1477967"/>
            <a:ext cx="10992387" cy="452431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rgbClr val="002060"/>
                </a:solidFill>
              </a:rPr>
              <a:t>All Fixed Asset requests for CE payments, AE payments, reclasses, &amp; disposals must be approved in the Asset Management Portal (AMP) </a:t>
            </a:r>
            <a:r>
              <a:rPr lang="en-US" altLang="en-US" sz="2400" b="1" dirty="0">
                <a:solidFill>
                  <a:srgbClr val="002060"/>
                </a:solidFill>
              </a:rPr>
              <a:t>by August 17</a:t>
            </a:r>
            <a:r>
              <a:rPr lang="en-US" altLang="en-US" sz="2400" b="1" baseline="30000" dirty="0">
                <a:solidFill>
                  <a:srgbClr val="002060"/>
                </a:solidFill>
              </a:rPr>
              <a:t>th</a:t>
            </a:r>
            <a:r>
              <a:rPr lang="en-US" altLang="en-US" sz="2400" b="1" dirty="0">
                <a:solidFill>
                  <a:srgbClr val="002060"/>
                </a:solidFill>
              </a:rPr>
              <a:t> 12:00 pm (Noon) ET </a:t>
            </a:r>
            <a:r>
              <a:rPr lang="en-US" altLang="en-US" sz="2400" dirty="0">
                <a:solidFill>
                  <a:srgbClr val="002060"/>
                </a:solidFill>
              </a:rPr>
              <a:t>to ensure processing for PD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b="1" i="1"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i="1" dirty="0">
                <a:solidFill>
                  <a:srgbClr val="002060"/>
                </a:solidFill>
              </a:rPr>
              <a:t>Do not hold invoices</a:t>
            </a:r>
            <a:r>
              <a:rPr lang="en-US" altLang="en-US" sz="2400" dirty="0">
                <a:solidFill>
                  <a:srgbClr val="002060"/>
                </a:solidFill>
              </a:rPr>
              <a:t> in Market Connection that need to be amortized. These invoices will be included in the Market Connection accrual and expensed.  Approve the invoices and submit necessary paperwork to Fixed Assets to have the asset setup through the Asset Management Portal (AMP).</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indent="-285750" eaLnBrk="1" hangingPunct="1">
              <a:buFont typeface="Arial" panose="020B0604020202020204" pitchFamily="34" charset="0"/>
              <a:buChar char="•"/>
              <a:defRPr/>
            </a:pPr>
            <a:r>
              <a:rPr lang="en-US" altLang="en-US" sz="2400" dirty="0">
                <a:solidFill>
                  <a:srgbClr val="002060"/>
                </a:solidFill>
              </a:rPr>
              <a:t>All Fixed Asset transfer requests must be </a:t>
            </a:r>
            <a:r>
              <a:rPr lang="en-US" altLang="en-US" sz="2400" b="1" dirty="0">
                <a:solidFill>
                  <a:srgbClr val="002060"/>
                </a:solidFill>
              </a:rPr>
              <a:t>submitted in AMP by August 21</a:t>
            </a:r>
            <a:r>
              <a:rPr lang="en-US" altLang="en-US" sz="2400" b="1" baseline="30000" dirty="0">
                <a:solidFill>
                  <a:srgbClr val="002060"/>
                </a:solidFill>
              </a:rPr>
              <a:t>st </a:t>
            </a:r>
            <a:r>
              <a:rPr lang="en-US" altLang="en-US" sz="2400" b="1" dirty="0">
                <a:solidFill>
                  <a:srgbClr val="002060"/>
                </a:solidFill>
              </a:rPr>
              <a:t>12:00 pm</a:t>
            </a:r>
            <a:r>
              <a:rPr lang="en-US" altLang="en-US" sz="2400" dirty="0">
                <a:solidFill>
                  <a:srgbClr val="002060"/>
                </a:solidFill>
              </a:rPr>
              <a:t> </a:t>
            </a:r>
            <a:r>
              <a:rPr lang="en-US" altLang="en-US" sz="2400" b="1" dirty="0">
                <a:solidFill>
                  <a:srgbClr val="002060"/>
                </a:solidFill>
              </a:rPr>
              <a:t>(Noon) ET </a:t>
            </a:r>
            <a:r>
              <a:rPr lang="en-US" altLang="en-US" sz="2400" dirty="0">
                <a:solidFill>
                  <a:srgbClr val="002060"/>
                </a:solidFill>
              </a:rPr>
              <a:t>to ensure processing for PD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dirty="0">
              <a:solidFill>
                <a:srgbClr val="002060"/>
              </a:solidFill>
            </a:endParaRPr>
          </a:p>
        </p:txBody>
      </p:sp>
      <p:sp>
        <p:nvSpPr>
          <p:cNvPr id="6" name="Slide Number Placeholder 5">
            <a:extLst>
              <a:ext uri="{FF2B5EF4-FFF2-40B4-BE49-F238E27FC236}">
                <a16:creationId xmlns:a16="http://schemas.microsoft.com/office/drawing/2014/main" id="{1107818D-C140-3A59-1215-E0242F15D9AB}"/>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24</a:t>
            </a:fld>
            <a:r>
              <a:rPr lang="en-US" dirty="0"/>
              <a:t> – </a:t>
            </a:r>
          </a:p>
        </p:txBody>
      </p:sp>
    </p:spTree>
    <p:extLst>
      <p:ext uri="{BB962C8B-B14F-4D97-AF65-F5344CB8AC3E}">
        <p14:creationId xmlns:p14="http://schemas.microsoft.com/office/powerpoint/2010/main" val="274953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810000" y="6444845"/>
            <a:ext cx="45720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A1A7BDAD-2427-1ED3-BB4F-1FD01C02B333}"/>
              </a:ext>
            </a:extLst>
          </p:cNvPr>
          <p:cNvSpPr>
            <a:spLocks noGrp="1"/>
          </p:cNvSpPr>
          <p:nvPr>
            <p:ph type="title"/>
          </p:nvPr>
        </p:nvSpPr>
        <p:spPr>
          <a:xfrm>
            <a:off x="596900"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Contracts/Amendments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EC470D99-DF2C-B541-E64C-9F6F74064BCC}"/>
              </a:ext>
            </a:extLst>
          </p:cNvPr>
          <p:cNvSpPr/>
          <p:nvPr/>
        </p:nvSpPr>
        <p:spPr bwMode="auto">
          <a:xfrm>
            <a:off x="596900" y="1815261"/>
            <a:ext cx="10998200" cy="4131494"/>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A1D85D56-3204-6056-AEC1-1EFF6258B107}"/>
              </a:ext>
            </a:extLst>
          </p:cNvPr>
          <p:cNvSpPr txBox="1"/>
          <p:nvPr/>
        </p:nvSpPr>
        <p:spPr>
          <a:xfrm>
            <a:off x="596900" y="2142070"/>
            <a:ext cx="10992387" cy="3477875"/>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en-US" sz="2000" b="1" dirty="0">
                <a:solidFill>
                  <a:srgbClr val="FF0000"/>
                </a:solidFill>
              </a:rPr>
              <a:t>Do you have new contractual items/rates effective FY 2023?</a:t>
            </a:r>
          </a:p>
          <a:p>
            <a:pPr eaLnBrk="1" hangingPunct="1"/>
            <a:endParaRPr lang="en-US" altLang="en-US" sz="2000" b="0" dirty="0">
              <a:solidFill>
                <a:srgbClr val="002060"/>
              </a:solidFill>
            </a:endParaRPr>
          </a:p>
          <a:p>
            <a:pPr marL="814388" lvl="1" indent="-342900" eaLnBrk="1" hangingPunct="1">
              <a:buFont typeface="Arial" panose="020B0604020202020204" pitchFamily="34" charset="0"/>
              <a:buChar char="•"/>
              <a:tabLst>
                <a:tab pos="1211263" algn="l"/>
                <a:tab pos="1747838" algn="l"/>
                <a:tab pos="6057900" algn="r"/>
              </a:tabLst>
            </a:pPr>
            <a:r>
              <a:rPr lang="en-US" altLang="en-US" sz="2000" dirty="0">
                <a:solidFill>
                  <a:srgbClr val="002060"/>
                </a:solidFill>
              </a:rPr>
              <a:t>Send new contracts and amendments to the proper Contract Management mailbox by</a:t>
            </a:r>
            <a:r>
              <a:rPr lang="en-US" altLang="en-US" sz="2000" dirty="0"/>
              <a:t> </a:t>
            </a:r>
            <a:br>
              <a:rPr lang="en-US" altLang="en-US" sz="2000" dirty="0"/>
            </a:br>
            <a:r>
              <a:rPr lang="en-US" altLang="en-US" sz="2000" b="1" i="1" u="sng" dirty="0">
                <a:solidFill>
                  <a:srgbClr val="FF0000"/>
                </a:solidFill>
              </a:rPr>
              <a:t>5:00 pm ET on August 18</a:t>
            </a:r>
            <a:r>
              <a:rPr lang="en-US" altLang="en-US" sz="2000" b="1" i="1" u="sng" baseline="30000" dirty="0">
                <a:solidFill>
                  <a:srgbClr val="FF0000"/>
                </a:solidFill>
              </a:rPr>
              <a:t>th</a:t>
            </a:r>
            <a:r>
              <a:rPr lang="en-US" altLang="en-US" sz="2000" b="1" i="1" u="sng" dirty="0">
                <a:solidFill>
                  <a:srgbClr val="FF0000"/>
                </a:solidFill>
              </a:rPr>
              <a:t> </a:t>
            </a:r>
          </a:p>
          <a:p>
            <a:pPr marL="471488" lvl="1" eaLnBrk="1" hangingPunct="1">
              <a:tabLst>
                <a:tab pos="1211263" algn="l"/>
                <a:tab pos="1747838" algn="l"/>
                <a:tab pos="6057900" algn="r"/>
              </a:tabLst>
            </a:pPr>
            <a:endParaRPr lang="en-US" altLang="en-US" sz="2000" b="1" i="1" u="sng" dirty="0">
              <a:solidFill>
                <a:srgbClr val="FF0000"/>
              </a:solidFill>
            </a:endParaRPr>
          </a:p>
          <a:p>
            <a:pPr marL="814388" lvl="1" indent="-342900" eaLnBrk="1" hangingPunct="1">
              <a:buFont typeface="Arial" panose="020B0604020202020204" pitchFamily="34" charset="0"/>
              <a:buChar char="•"/>
              <a:tabLst>
                <a:tab pos="1211263" algn="l"/>
                <a:tab pos="1747838" algn="l"/>
                <a:tab pos="6057900" algn="r"/>
              </a:tabLst>
            </a:pPr>
            <a:r>
              <a:rPr lang="en-US" altLang="en-US" sz="2000" dirty="0">
                <a:solidFill>
                  <a:srgbClr val="002060"/>
                </a:solidFill>
              </a:rPr>
              <a:t>Segment E-Mail Mailboxes:</a:t>
            </a:r>
          </a:p>
          <a:p>
            <a:pPr marL="1014413" lvl="2" indent="-342900" eaLnBrk="1" hangingPunct="1">
              <a:buClr>
                <a:schemeClr val="accent1"/>
              </a:buClr>
              <a:buFontTx/>
              <a:buChar char="•"/>
              <a:tabLst>
                <a:tab pos="811213" algn="l"/>
                <a:tab pos="1611313" algn="l"/>
                <a:tab pos="6057900" algn="r"/>
              </a:tabLst>
            </a:pPr>
            <a:r>
              <a:rPr lang="en-US" altLang="en-US" sz="2000" dirty="0">
                <a:solidFill>
                  <a:srgbClr val="002060"/>
                </a:solidFill>
              </a:rPr>
              <a:t>USA BSC B-I Client Contracts – B&amp;I Contracts</a:t>
            </a:r>
          </a:p>
          <a:p>
            <a:pPr marL="1014413" lvl="2" indent="-342900" eaLnBrk="1" hangingPunct="1">
              <a:buClr>
                <a:schemeClr val="accent1"/>
              </a:buClr>
              <a:buFontTx/>
              <a:buChar char="•"/>
              <a:tabLst>
                <a:tab pos="811213" algn="l"/>
                <a:tab pos="1611313" algn="l"/>
                <a:tab pos="6057900" algn="r"/>
              </a:tabLst>
            </a:pPr>
            <a:r>
              <a:rPr lang="en-US" altLang="en-US" sz="2000" dirty="0">
                <a:solidFill>
                  <a:srgbClr val="002060"/>
                </a:solidFill>
              </a:rPr>
              <a:t>NorAm BSC Canada Client Contracts – Canada Contracts</a:t>
            </a:r>
          </a:p>
          <a:p>
            <a:pPr marL="1014413" lvl="2" indent="-342900" eaLnBrk="1" hangingPunct="1">
              <a:buClr>
                <a:schemeClr val="accent1"/>
              </a:buClr>
              <a:buFontTx/>
              <a:buChar char="•"/>
              <a:tabLst>
                <a:tab pos="811213" algn="l"/>
                <a:tab pos="1611313" algn="l"/>
                <a:tab pos="6057900" algn="r"/>
              </a:tabLst>
            </a:pPr>
            <a:r>
              <a:rPr lang="en-US" altLang="en-US" sz="2000" dirty="0">
                <a:solidFill>
                  <a:srgbClr val="002060"/>
                </a:solidFill>
              </a:rPr>
              <a:t>USA BSC Schools Client Contracts – Schools Contracts</a:t>
            </a:r>
          </a:p>
          <a:p>
            <a:pPr marL="1014413" lvl="2" indent="-342900" eaLnBrk="1" hangingPunct="1">
              <a:buClr>
                <a:schemeClr val="accent1"/>
              </a:buClr>
              <a:buFontTx/>
              <a:buChar char="•"/>
              <a:tabLst>
                <a:tab pos="811213" algn="l"/>
                <a:tab pos="1611313" algn="l"/>
                <a:tab pos="6057900" algn="r"/>
              </a:tabLst>
            </a:pPr>
            <a:r>
              <a:rPr lang="en-US" altLang="en-US" sz="2000" dirty="0">
                <a:solidFill>
                  <a:srgbClr val="002060"/>
                </a:solidFill>
              </a:rPr>
              <a:t>USA BSC Health Care Client Contracts – Health Care Contracts</a:t>
            </a:r>
          </a:p>
          <a:p>
            <a:pPr marL="1014413" lvl="2" indent="-342900" eaLnBrk="1" hangingPunct="1">
              <a:buClr>
                <a:schemeClr val="accent1"/>
              </a:buClr>
              <a:buFontTx/>
              <a:buChar char="•"/>
              <a:tabLst>
                <a:tab pos="811213" algn="l"/>
                <a:tab pos="1611313" algn="l"/>
                <a:tab pos="6057900" algn="r"/>
              </a:tabLst>
            </a:pPr>
            <a:r>
              <a:rPr lang="en-US" altLang="en-US" sz="2000" dirty="0">
                <a:solidFill>
                  <a:srgbClr val="002060"/>
                </a:solidFill>
              </a:rPr>
              <a:t>USA BSC Campus Client Contracts – University </a:t>
            </a:r>
          </a:p>
        </p:txBody>
      </p:sp>
      <p:pic>
        <p:nvPicPr>
          <p:cNvPr id="1026" name="Picture 2" descr="Clipart Panda - Free Clipart Images">
            <a:extLst>
              <a:ext uri="{FF2B5EF4-FFF2-40B4-BE49-F238E27FC236}">
                <a16:creationId xmlns:a16="http://schemas.microsoft.com/office/drawing/2014/main" id="{79697EDA-F5EF-3E81-6234-56D53D206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3636764"/>
            <a:ext cx="1784350" cy="214658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16DF3DF-FD53-A8A5-5067-3DC7C9D64D7C}"/>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25</a:t>
            </a:fld>
            <a:r>
              <a:rPr lang="en-US" dirty="0"/>
              <a:t> – </a:t>
            </a:r>
          </a:p>
        </p:txBody>
      </p:sp>
    </p:spTree>
    <p:extLst>
      <p:ext uri="{BB962C8B-B14F-4D97-AF65-F5344CB8AC3E}">
        <p14:creationId xmlns:p14="http://schemas.microsoft.com/office/powerpoint/2010/main" val="130333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657600" y="6356350"/>
            <a:ext cx="44958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834F7E90-5012-2B2E-00A9-5DC1876456AC}"/>
              </a:ext>
            </a:extLst>
          </p:cNvPr>
          <p:cNvSpPr>
            <a:spLocks noGrp="1"/>
          </p:cNvSpPr>
          <p:nvPr>
            <p:ph type="title"/>
          </p:nvPr>
        </p:nvSpPr>
        <p:spPr>
          <a:xfrm>
            <a:off x="596900"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Expense Reports and P-Cards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36BACF19-4624-F678-66DF-398329071C58}"/>
              </a:ext>
            </a:extLst>
          </p:cNvPr>
          <p:cNvSpPr/>
          <p:nvPr/>
        </p:nvSpPr>
        <p:spPr bwMode="auto">
          <a:xfrm>
            <a:off x="596900" y="1219200"/>
            <a:ext cx="10998200" cy="513715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56F32E91-F967-163C-3698-7A96101EC9C0}"/>
              </a:ext>
            </a:extLst>
          </p:cNvPr>
          <p:cNvSpPr txBox="1"/>
          <p:nvPr/>
        </p:nvSpPr>
        <p:spPr>
          <a:xfrm>
            <a:off x="838201" y="1483816"/>
            <a:ext cx="10591800" cy="4462760"/>
          </a:xfrm>
          <a:prstGeom prst="rect">
            <a:avLst/>
          </a:prstGeom>
          <a:noFill/>
        </p:spPr>
        <p:txBody>
          <a:bodyPr wrap="square">
            <a:spAutoFit/>
          </a:bodyPr>
          <a:lstStyle/>
          <a:p>
            <a:pPr marL="157162" eaLnBrk="1" hangingPunct="1">
              <a:tabLst/>
              <a:defRPr/>
            </a:pPr>
            <a:r>
              <a:rPr lang="en-US" altLang="en-US" sz="2200" b="1" dirty="0">
                <a:solidFill>
                  <a:srgbClr val="FF0000"/>
                </a:solidFill>
              </a:rPr>
              <a:t>Travel &amp; Expense Reports</a:t>
            </a:r>
          </a:p>
          <a:p>
            <a:pPr marL="500062" indent="-342900" eaLnBrk="1" hangingPunct="1">
              <a:buFont typeface="Arial" panose="020B0604020202020204" pitchFamily="34" charset="0"/>
              <a:buChar char="•"/>
              <a:tabLst/>
              <a:defRPr/>
            </a:pPr>
            <a:r>
              <a:rPr lang="en-US" altLang="en-US" sz="2000" dirty="0">
                <a:solidFill>
                  <a:srgbClr val="002060"/>
                </a:solidFill>
              </a:rPr>
              <a:t>Expense reports must be submitted and approved by your manager in Concur by </a:t>
            </a:r>
            <a:r>
              <a:rPr lang="en-US" altLang="en-US" sz="2000" b="1" dirty="0">
                <a:solidFill>
                  <a:srgbClr val="002060"/>
                </a:solidFill>
              </a:rPr>
              <a:t>August 21</a:t>
            </a:r>
            <a:r>
              <a:rPr lang="en-US" altLang="en-US" sz="2000" b="1" baseline="30000" dirty="0">
                <a:solidFill>
                  <a:srgbClr val="002060"/>
                </a:solidFill>
              </a:rPr>
              <a:t>st</a:t>
            </a:r>
            <a:r>
              <a:rPr lang="en-US" altLang="en-US" sz="2000" b="1" dirty="0">
                <a:solidFill>
                  <a:srgbClr val="002060"/>
                </a:solidFill>
              </a:rPr>
              <a:t> </a:t>
            </a:r>
            <a:r>
              <a:rPr lang="en-US" altLang="en-US" sz="2000" dirty="0">
                <a:solidFill>
                  <a:srgbClr val="002060"/>
                </a:solidFill>
              </a:rPr>
              <a:t>to guarantee FY 2023 posting. </a:t>
            </a:r>
          </a:p>
          <a:p>
            <a:pPr marL="500062" indent="-342900" eaLnBrk="1" hangingPunct="1">
              <a:buFont typeface="Arial" panose="020B0604020202020204" pitchFamily="34" charset="0"/>
              <a:buChar char="•"/>
              <a:tabLst/>
              <a:defRPr/>
            </a:pPr>
            <a:r>
              <a:rPr lang="en-US" altLang="en-US" sz="2000" dirty="0">
                <a:solidFill>
                  <a:srgbClr val="002060"/>
                </a:solidFill>
              </a:rPr>
              <a:t>Expense reports submitted and approved after this date are not guaranteed to post in FY 2023.</a:t>
            </a:r>
          </a:p>
          <a:p>
            <a:pPr marL="500062" indent="-342900" eaLnBrk="1" hangingPunct="1">
              <a:buFont typeface="Arial" panose="020B0604020202020204" pitchFamily="34" charset="0"/>
              <a:buChar char="•"/>
              <a:tabLst/>
              <a:defRPr/>
            </a:pPr>
            <a:r>
              <a:rPr lang="en-US" altLang="en-US" sz="2000" dirty="0">
                <a:solidFill>
                  <a:srgbClr val="002060"/>
                </a:solidFill>
              </a:rPr>
              <a:t>There is no automatic accrual to capture any unapproved reports. </a:t>
            </a:r>
          </a:p>
          <a:p>
            <a:pPr marL="500062" indent="-342900" eaLnBrk="1" hangingPunct="1">
              <a:buFont typeface="Arial" panose="020B0604020202020204" pitchFamily="34" charset="0"/>
              <a:buChar char="•"/>
              <a:tabLst/>
              <a:defRPr/>
            </a:pPr>
            <a:r>
              <a:rPr lang="en-US" altLang="en-US" sz="2000" dirty="0">
                <a:solidFill>
                  <a:srgbClr val="002060"/>
                </a:solidFill>
              </a:rPr>
              <a:t>Manual expense reports must have a week ending date of 8/31/23 or prior to post in FY23</a:t>
            </a:r>
          </a:p>
          <a:p>
            <a:pPr marL="171450" eaLnBrk="1" hangingPunct="1">
              <a:defRPr/>
            </a:pPr>
            <a:endParaRPr lang="en-US" altLang="en-US" sz="2000" b="1" dirty="0">
              <a:solidFill>
                <a:srgbClr val="002060"/>
              </a:solidFill>
            </a:endParaRPr>
          </a:p>
          <a:p>
            <a:pPr marL="171450" eaLnBrk="1" hangingPunct="1">
              <a:defRPr/>
            </a:pPr>
            <a:r>
              <a:rPr lang="en-US" altLang="en-US" sz="2200" b="1" dirty="0">
                <a:solidFill>
                  <a:srgbClr val="FF0000"/>
                </a:solidFill>
              </a:rPr>
              <a:t>P-Cards</a:t>
            </a:r>
          </a:p>
          <a:p>
            <a:pPr marL="514350" indent="-342900" eaLnBrk="1" hangingPunct="1">
              <a:buFont typeface="Arial" panose="020B0604020202020204" pitchFamily="34" charset="0"/>
              <a:buChar char="•"/>
              <a:defRPr/>
            </a:pPr>
            <a:r>
              <a:rPr lang="en-US" altLang="en-US" sz="2000" dirty="0">
                <a:solidFill>
                  <a:srgbClr val="002060"/>
                </a:solidFill>
              </a:rPr>
              <a:t>Outstanding P-Card transactions should be submitted and approved on an expense report by </a:t>
            </a:r>
            <a:r>
              <a:rPr lang="en-US" altLang="en-US" sz="2000" b="1" dirty="0">
                <a:solidFill>
                  <a:srgbClr val="002060"/>
                </a:solidFill>
              </a:rPr>
              <a:t>August 21</a:t>
            </a:r>
            <a:r>
              <a:rPr lang="en-US" altLang="en-US" sz="2000" b="1" baseline="30000" dirty="0">
                <a:solidFill>
                  <a:srgbClr val="002060"/>
                </a:solidFill>
              </a:rPr>
              <a:t>st</a:t>
            </a:r>
            <a:r>
              <a:rPr lang="en-US" altLang="en-US" sz="2000" b="1" dirty="0">
                <a:solidFill>
                  <a:srgbClr val="002060"/>
                </a:solidFill>
              </a:rPr>
              <a:t> </a:t>
            </a:r>
            <a:r>
              <a:rPr lang="en-US" altLang="en-US" sz="2000" dirty="0">
                <a:solidFill>
                  <a:srgbClr val="002060"/>
                </a:solidFill>
              </a:rPr>
              <a:t>to ensure costs are recorded accurately</a:t>
            </a:r>
          </a:p>
          <a:p>
            <a:pPr marL="514350" indent="-342900" eaLnBrk="1" hangingPunct="1">
              <a:buFont typeface="Arial" panose="020B0604020202020204" pitchFamily="34" charset="0"/>
              <a:buChar char="•"/>
              <a:defRPr/>
            </a:pPr>
            <a:r>
              <a:rPr lang="en-US" altLang="en-US" sz="2000" dirty="0">
                <a:solidFill>
                  <a:srgbClr val="002060"/>
                </a:solidFill>
              </a:rPr>
              <a:t>An accrual journal entry will be recorded for all P-Card transactions that are un-submitted, un-approved and un-released at the end of the period.</a:t>
            </a:r>
          </a:p>
        </p:txBody>
      </p:sp>
      <p:sp>
        <p:nvSpPr>
          <p:cNvPr id="6" name="Slide Number Placeholder 5">
            <a:extLst>
              <a:ext uri="{FF2B5EF4-FFF2-40B4-BE49-F238E27FC236}">
                <a16:creationId xmlns:a16="http://schemas.microsoft.com/office/drawing/2014/main" id="{5969A26C-644D-9949-05AB-2814489C00FF}"/>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26</a:t>
            </a:fld>
            <a:r>
              <a:rPr lang="en-US" dirty="0"/>
              <a:t> – </a:t>
            </a:r>
          </a:p>
        </p:txBody>
      </p:sp>
    </p:spTree>
    <p:extLst>
      <p:ext uri="{BB962C8B-B14F-4D97-AF65-F5344CB8AC3E}">
        <p14:creationId xmlns:p14="http://schemas.microsoft.com/office/powerpoint/2010/main" val="321658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927612" y="6480803"/>
            <a:ext cx="44958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7BA6E686-1796-F6AB-7DD4-C228BA84866C}"/>
              </a:ext>
            </a:extLst>
          </p:cNvPr>
          <p:cNvSpPr>
            <a:spLocks noGrp="1"/>
          </p:cNvSpPr>
          <p:nvPr>
            <p:ph type="title"/>
          </p:nvPr>
        </p:nvSpPr>
        <p:spPr>
          <a:xfrm>
            <a:off x="676413" y="194634"/>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Accounts Receivable/Credit Collections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6C39A41D-2B3B-BF61-EA7D-8F5B6D95F52F}"/>
              </a:ext>
            </a:extLst>
          </p:cNvPr>
          <p:cNvSpPr/>
          <p:nvPr/>
        </p:nvSpPr>
        <p:spPr bwMode="auto">
          <a:xfrm>
            <a:off x="665652" y="1143000"/>
            <a:ext cx="7858674" cy="51816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7" name="Text Placeholder 3">
            <a:extLst>
              <a:ext uri="{FF2B5EF4-FFF2-40B4-BE49-F238E27FC236}">
                <a16:creationId xmlns:a16="http://schemas.microsoft.com/office/drawing/2014/main" id="{D44A0650-A36D-5110-86AD-A7C5BE84D6C0}"/>
              </a:ext>
            </a:extLst>
          </p:cNvPr>
          <p:cNvSpPr txBox="1">
            <a:spLocks noChangeArrowheads="1"/>
          </p:cNvSpPr>
          <p:nvPr/>
        </p:nvSpPr>
        <p:spPr bwMode="gray">
          <a:xfrm>
            <a:off x="7791947" y="1904070"/>
            <a:ext cx="47990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450"/>
              </a:spcBef>
              <a:spcAft>
                <a:spcPts val="450"/>
              </a:spcAft>
              <a:buClr>
                <a:schemeClr val="accent1"/>
              </a:buClr>
              <a:buSzPct val="120000"/>
              <a:buFont typeface="Arial" panose="020B0604020202020204" pitchFamily="34" charset="0"/>
              <a:buNone/>
              <a:tabLst>
                <a:tab pos="811213" algn="l"/>
                <a:tab pos="1211263" algn="l"/>
                <a:tab pos="1611313" algn="l"/>
                <a:tab pos="6057900" algn="r"/>
              </a:tabLst>
              <a:defRPr sz="1600" b="1">
                <a:solidFill>
                  <a:schemeClr val="tx2"/>
                </a:solidFill>
                <a:latin typeface="+mn-lt"/>
                <a:ea typeface="+mn-ea"/>
                <a:cs typeface="+mn-cs"/>
              </a:defRPr>
            </a:lvl1pPr>
            <a:lvl2pPr marL="457200" indent="0" algn="l" rtl="0" eaLnBrk="0" fontAlgn="base" hangingPunct="0">
              <a:lnSpc>
                <a:spcPct val="90000"/>
              </a:lnSpc>
              <a:spcBef>
                <a:spcPts val="450"/>
              </a:spcBef>
              <a:spcAft>
                <a:spcPts val="450"/>
              </a:spcAft>
              <a:buClr>
                <a:schemeClr val="accent1"/>
              </a:buClr>
              <a:buSzPct val="120000"/>
              <a:buFont typeface="Arial" panose="020B0604020202020204" pitchFamily="34" charset="0"/>
              <a:buNone/>
              <a:tabLst>
                <a:tab pos="1211263" algn="l"/>
                <a:tab pos="1747838" algn="l"/>
                <a:tab pos="6057900" algn="r"/>
              </a:tabLst>
              <a:defRPr sz="1400">
                <a:solidFill>
                  <a:schemeClr val="tx2"/>
                </a:solidFill>
                <a:latin typeface="+mn-lt"/>
              </a:defRPr>
            </a:lvl2pPr>
            <a:lvl3pPr marL="914400" indent="0" algn="l" rtl="0" eaLnBrk="0" fontAlgn="base" hangingPunct="0">
              <a:lnSpc>
                <a:spcPct val="90000"/>
              </a:lnSpc>
              <a:spcBef>
                <a:spcPts val="450"/>
              </a:spcBef>
              <a:spcAft>
                <a:spcPts val="450"/>
              </a:spcAft>
              <a:buClr>
                <a:schemeClr val="bg2"/>
              </a:buClr>
              <a:buSzPct val="120000"/>
              <a:buNone/>
              <a:tabLst>
                <a:tab pos="811213" algn="l"/>
                <a:tab pos="1611313" algn="l"/>
                <a:tab pos="6057900" algn="r"/>
              </a:tabLst>
              <a:defRPr sz="1200">
                <a:solidFill>
                  <a:schemeClr val="tx1"/>
                </a:solidFill>
                <a:latin typeface="+mn-lt"/>
              </a:defRPr>
            </a:lvl3pPr>
            <a:lvl4pPr marL="1371600" indent="0" algn="l" rtl="0" eaLnBrk="0" fontAlgn="base" hangingPunct="0">
              <a:lnSpc>
                <a:spcPct val="90000"/>
              </a:lnSpc>
              <a:spcBef>
                <a:spcPts val="450"/>
              </a:spcBef>
              <a:spcAft>
                <a:spcPts val="450"/>
              </a:spcAft>
              <a:buClr>
                <a:schemeClr val="bg2"/>
              </a:buClr>
              <a:buSzPct val="120000"/>
              <a:buNone/>
              <a:tabLst>
                <a:tab pos="811213" algn="l"/>
                <a:tab pos="1211263" algn="l"/>
                <a:tab pos="1611313" algn="l"/>
                <a:tab pos="6057900" algn="r"/>
              </a:tabLst>
              <a:defRPr sz="1000">
                <a:solidFill>
                  <a:schemeClr val="tx1"/>
                </a:solidFill>
                <a:latin typeface="+mn-lt"/>
              </a:defRPr>
            </a:lvl4pPr>
            <a:lvl5pPr marL="1828800" indent="0" algn="l" rtl="0" eaLnBrk="0" fontAlgn="base" hangingPunct="0">
              <a:lnSpc>
                <a:spcPct val="90000"/>
              </a:lnSpc>
              <a:spcBef>
                <a:spcPct val="20000"/>
              </a:spcBef>
              <a:spcAft>
                <a:spcPct val="0"/>
              </a:spcAft>
              <a:buNone/>
              <a:tabLst>
                <a:tab pos="811213" algn="l"/>
                <a:tab pos="1211263" algn="l"/>
                <a:tab pos="1611313" algn="l"/>
                <a:tab pos="6057900" algn="r"/>
              </a:tabLst>
              <a:defRPr sz="1000">
                <a:solidFill>
                  <a:schemeClr val="tx2"/>
                </a:solidFill>
                <a:latin typeface="+mn-lt"/>
              </a:defRPr>
            </a:lvl5pPr>
            <a:lvl6pPr marL="2286000" indent="0" algn="l" rtl="0" eaLnBrk="1" fontAlgn="base" hangingPunct="1">
              <a:lnSpc>
                <a:spcPct val="90000"/>
              </a:lnSpc>
              <a:spcBef>
                <a:spcPct val="20000"/>
              </a:spcBef>
              <a:spcAft>
                <a:spcPct val="0"/>
              </a:spcAft>
              <a:buNone/>
              <a:tabLst>
                <a:tab pos="812006" algn="l"/>
                <a:tab pos="1212056" algn="l"/>
                <a:tab pos="1612106" algn="l"/>
                <a:tab pos="6057900" algn="r"/>
              </a:tabLst>
              <a:defRPr sz="1000">
                <a:solidFill>
                  <a:schemeClr val="tx2"/>
                </a:solidFill>
                <a:latin typeface="+mn-lt"/>
              </a:defRPr>
            </a:lvl6pPr>
            <a:lvl7pPr marL="2743200" indent="0" algn="l" rtl="0" eaLnBrk="1" fontAlgn="base" hangingPunct="1">
              <a:lnSpc>
                <a:spcPct val="90000"/>
              </a:lnSpc>
              <a:spcBef>
                <a:spcPct val="20000"/>
              </a:spcBef>
              <a:spcAft>
                <a:spcPct val="0"/>
              </a:spcAft>
              <a:buNone/>
              <a:tabLst>
                <a:tab pos="812006" algn="l"/>
                <a:tab pos="1212056" algn="l"/>
                <a:tab pos="1612106" algn="l"/>
                <a:tab pos="6057900" algn="r"/>
              </a:tabLst>
              <a:defRPr sz="1000">
                <a:solidFill>
                  <a:schemeClr val="tx2"/>
                </a:solidFill>
                <a:latin typeface="+mn-lt"/>
              </a:defRPr>
            </a:lvl7pPr>
            <a:lvl8pPr marL="3200400" indent="0" algn="l" rtl="0" eaLnBrk="1" fontAlgn="base" hangingPunct="1">
              <a:lnSpc>
                <a:spcPct val="90000"/>
              </a:lnSpc>
              <a:spcBef>
                <a:spcPct val="20000"/>
              </a:spcBef>
              <a:spcAft>
                <a:spcPct val="0"/>
              </a:spcAft>
              <a:buNone/>
              <a:tabLst>
                <a:tab pos="812006" algn="l"/>
                <a:tab pos="1212056" algn="l"/>
                <a:tab pos="1612106" algn="l"/>
                <a:tab pos="6057900" algn="r"/>
              </a:tabLst>
              <a:defRPr sz="1000">
                <a:solidFill>
                  <a:schemeClr val="tx2"/>
                </a:solidFill>
                <a:latin typeface="+mn-lt"/>
              </a:defRPr>
            </a:lvl8pPr>
            <a:lvl9pPr marL="3657600" indent="0" algn="l" rtl="0" eaLnBrk="1" fontAlgn="base" hangingPunct="1">
              <a:lnSpc>
                <a:spcPct val="90000"/>
              </a:lnSpc>
              <a:spcBef>
                <a:spcPct val="20000"/>
              </a:spcBef>
              <a:spcAft>
                <a:spcPct val="0"/>
              </a:spcAft>
              <a:buNone/>
              <a:tabLst>
                <a:tab pos="812006" algn="l"/>
                <a:tab pos="1212056" algn="l"/>
                <a:tab pos="1612106" algn="l"/>
                <a:tab pos="6057900" algn="r"/>
              </a:tabLst>
              <a:defRPr sz="1000">
                <a:solidFill>
                  <a:schemeClr val="tx2"/>
                </a:solidFill>
                <a:latin typeface="+mn-lt"/>
              </a:defRPr>
            </a:lvl9pPr>
          </a:lstStyle>
          <a:p>
            <a:pPr marL="0" marR="0" lvl="0" indent="0" algn="ctr" defTabSz="914400" rtl="0" eaLnBrk="0" fontAlgn="base" latinLnBrk="0" hangingPunct="0">
              <a:lnSpc>
                <a:spcPct val="90000"/>
              </a:lnSpc>
              <a:spcBef>
                <a:spcPts val="450"/>
              </a:spcBef>
              <a:spcAft>
                <a:spcPts val="450"/>
              </a:spcAft>
              <a:buClr>
                <a:srgbClr val="FF0000"/>
              </a:buClr>
              <a:buSzPct val="120000"/>
              <a:buFont typeface="Arial" panose="020B0604020202020204" pitchFamily="34" charset="0"/>
              <a:buNone/>
              <a:tabLst>
                <a:tab pos="811213" algn="l"/>
                <a:tab pos="1211263" algn="l"/>
                <a:tab pos="1611313" algn="l"/>
                <a:tab pos="6057900" algn="r"/>
              </a:tabLst>
              <a:defRPr/>
            </a:pPr>
            <a:r>
              <a:rPr kumimoji="0" lang="en-US" altLang="en-US" sz="2000" b="1" i="0" u="sng" strike="noStrike" kern="0" cap="none" spc="0" normalizeH="0" baseline="0" noProof="0" dirty="0">
                <a:ln>
                  <a:noFill/>
                </a:ln>
                <a:solidFill>
                  <a:srgbClr val="FF0000"/>
                </a:solidFill>
                <a:effectLst/>
                <a:uLnTx/>
                <a:uFillTx/>
                <a:latin typeface="Arial"/>
                <a:ea typeface="+mn-ea"/>
                <a:cs typeface="+mn-cs"/>
              </a:rPr>
              <a:t>US Lockbox:</a:t>
            </a:r>
          </a:p>
          <a:p>
            <a:pPr marL="0" marR="0" lvl="0" indent="0" algn="ctr" defTabSz="914400" rtl="0" eaLnBrk="0" fontAlgn="base" latinLnBrk="0" hangingPunct="0">
              <a:lnSpc>
                <a:spcPct val="90000"/>
              </a:lnSpc>
              <a:spcBef>
                <a:spcPct val="0"/>
              </a:spcBef>
              <a:spcAft>
                <a:spcPct val="0"/>
              </a:spcAft>
              <a:buClr>
                <a:srgbClr val="FF0000"/>
              </a:buClr>
              <a:buSzPct val="120000"/>
              <a:buFont typeface="Arial" panose="020B0604020202020204" pitchFamily="34" charset="0"/>
              <a:buNone/>
              <a:tabLst>
                <a:tab pos="811213" algn="l"/>
                <a:tab pos="1211263" algn="l"/>
                <a:tab pos="1611313" algn="l"/>
                <a:tab pos="6057900" algn="r"/>
              </a:tabLst>
              <a:defRPr/>
            </a:pPr>
            <a:r>
              <a:rPr kumimoji="0" lang="en-US" altLang="en-US" sz="1600" b="0" i="0" u="none" strike="noStrike" kern="0" cap="none" spc="0" normalizeH="0" baseline="0" noProof="0" dirty="0">
                <a:ln>
                  <a:noFill/>
                </a:ln>
                <a:solidFill>
                  <a:srgbClr val="002060"/>
                </a:solidFill>
                <a:effectLst/>
                <a:uLnTx/>
                <a:uFillTx/>
                <a:latin typeface="Arial"/>
                <a:ea typeface="+mn-ea"/>
                <a:cs typeface="+mn-cs"/>
              </a:rPr>
              <a:t>Sodexo Inc &amp; Affiliates</a:t>
            </a:r>
          </a:p>
          <a:p>
            <a:pPr marL="0" marR="0" lvl="0" indent="0" algn="ctr" defTabSz="914400" rtl="0" eaLnBrk="0" fontAlgn="base" latinLnBrk="0" hangingPunct="0">
              <a:lnSpc>
                <a:spcPct val="90000"/>
              </a:lnSpc>
              <a:spcBef>
                <a:spcPct val="0"/>
              </a:spcBef>
              <a:spcAft>
                <a:spcPct val="0"/>
              </a:spcAft>
              <a:buClr>
                <a:srgbClr val="FF0000"/>
              </a:buClr>
              <a:buSzPct val="120000"/>
              <a:buFont typeface="Arial" panose="020B0604020202020204" pitchFamily="34" charset="0"/>
              <a:buNone/>
              <a:tabLst>
                <a:tab pos="811213" algn="l"/>
                <a:tab pos="1211263" algn="l"/>
                <a:tab pos="1611313" algn="l"/>
                <a:tab pos="6057900" algn="r"/>
              </a:tabLst>
              <a:defRPr/>
            </a:pPr>
            <a:r>
              <a:rPr kumimoji="0" lang="en-US" altLang="en-US" sz="1600" b="0" i="0" u="none" strike="noStrike" kern="0" cap="none" spc="0" normalizeH="0" baseline="0" noProof="0" dirty="0">
                <a:ln>
                  <a:noFill/>
                </a:ln>
                <a:solidFill>
                  <a:srgbClr val="002060"/>
                </a:solidFill>
                <a:effectLst/>
                <a:uLnTx/>
                <a:uFillTx/>
                <a:latin typeface="Arial"/>
                <a:ea typeface="+mn-ea"/>
                <a:cs typeface="+mn-cs"/>
              </a:rPr>
              <a:t>ATTN: 360170</a:t>
            </a:r>
          </a:p>
          <a:p>
            <a:pPr marL="0" marR="0" lvl="0" indent="0" algn="ctr" defTabSz="914400" rtl="0" eaLnBrk="0" fontAlgn="base" latinLnBrk="0" hangingPunct="0">
              <a:lnSpc>
                <a:spcPct val="90000"/>
              </a:lnSpc>
              <a:spcBef>
                <a:spcPct val="0"/>
              </a:spcBef>
              <a:spcAft>
                <a:spcPct val="0"/>
              </a:spcAft>
              <a:buClr>
                <a:srgbClr val="FF0000"/>
              </a:buClr>
              <a:buSzPct val="120000"/>
              <a:buFont typeface="Arial" panose="020B0604020202020204" pitchFamily="34" charset="0"/>
              <a:buNone/>
              <a:tabLst>
                <a:tab pos="811213" algn="l"/>
                <a:tab pos="1211263" algn="l"/>
                <a:tab pos="1611313" algn="l"/>
                <a:tab pos="6057900" algn="r"/>
              </a:tabLst>
              <a:defRPr/>
            </a:pPr>
            <a:r>
              <a:rPr kumimoji="0" lang="en-US" altLang="en-US" sz="1600" b="0" i="0" u="none" strike="noStrike" kern="0" cap="none" spc="0" normalizeH="0" baseline="0" noProof="0" dirty="0">
                <a:ln>
                  <a:noFill/>
                </a:ln>
                <a:solidFill>
                  <a:srgbClr val="002060"/>
                </a:solidFill>
                <a:effectLst/>
                <a:uLnTx/>
                <a:uFillTx/>
                <a:latin typeface="Arial"/>
                <a:ea typeface="+mn-ea"/>
                <a:cs typeface="+mn-cs"/>
              </a:rPr>
              <a:t>500 Ross St. 154-0455</a:t>
            </a:r>
          </a:p>
          <a:p>
            <a:pPr marL="0" marR="0" lvl="0" indent="0" algn="ctr" defTabSz="914400" rtl="0" eaLnBrk="0" fontAlgn="base" latinLnBrk="0" hangingPunct="0">
              <a:lnSpc>
                <a:spcPct val="90000"/>
              </a:lnSpc>
              <a:spcBef>
                <a:spcPct val="0"/>
              </a:spcBef>
              <a:spcAft>
                <a:spcPct val="0"/>
              </a:spcAft>
              <a:buClr>
                <a:srgbClr val="FF0000"/>
              </a:buClr>
              <a:buSzPct val="120000"/>
              <a:buFont typeface="Arial" panose="020B0604020202020204" pitchFamily="34" charset="0"/>
              <a:buNone/>
              <a:tabLst>
                <a:tab pos="811213" algn="l"/>
                <a:tab pos="1211263" algn="l"/>
                <a:tab pos="1611313" algn="l"/>
                <a:tab pos="6057900" algn="r"/>
              </a:tabLst>
              <a:defRPr/>
            </a:pPr>
            <a:r>
              <a:rPr kumimoji="0" lang="en-US" altLang="en-US" sz="1600" b="0" i="0" u="none" strike="noStrike" kern="0" cap="none" spc="0" normalizeH="0" baseline="0" noProof="0" dirty="0">
                <a:ln>
                  <a:noFill/>
                </a:ln>
                <a:solidFill>
                  <a:srgbClr val="002060"/>
                </a:solidFill>
                <a:effectLst/>
                <a:uLnTx/>
                <a:uFillTx/>
                <a:latin typeface="Arial"/>
                <a:ea typeface="+mn-ea"/>
                <a:cs typeface="+mn-cs"/>
              </a:rPr>
              <a:t>Pittsburgh, PA 15262-0001</a:t>
            </a:r>
          </a:p>
        </p:txBody>
      </p:sp>
      <p:sp>
        <p:nvSpPr>
          <p:cNvPr id="8" name="TextBox 7">
            <a:extLst>
              <a:ext uri="{FF2B5EF4-FFF2-40B4-BE49-F238E27FC236}">
                <a16:creationId xmlns:a16="http://schemas.microsoft.com/office/drawing/2014/main" id="{241EF049-03B8-B9FA-CCD3-15A365019EC7}"/>
              </a:ext>
            </a:extLst>
          </p:cNvPr>
          <p:cNvSpPr txBox="1"/>
          <p:nvPr/>
        </p:nvSpPr>
        <p:spPr>
          <a:xfrm>
            <a:off x="828125" y="1225421"/>
            <a:ext cx="7696200" cy="5016758"/>
          </a:xfrm>
          <a:prstGeom prst="rect">
            <a:avLst/>
          </a:prstGeom>
          <a:noFill/>
        </p:spPr>
        <p:txBody>
          <a:bodyPr wrap="square">
            <a:spAutoFit/>
          </a:bodyPr>
          <a:lstStyle/>
          <a:p>
            <a:pPr marL="342900" indent="-342900">
              <a:buClr>
                <a:srgbClr val="002060"/>
              </a:buClr>
              <a:buFont typeface="Arial" panose="020B0604020202020204" pitchFamily="34" charset="0"/>
              <a:buChar char="•"/>
              <a:defRPr/>
            </a:pPr>
            <a:r>
              <a:rPr lang="en-US" sz="2000" b="1" i="1" dirty="0">
                <a:solidFill>
                  <a:srgbClr val="FF0000"/>
                </a:solidFill>
              </a:rPr>
              <a:t>Does your contract require a Client Advanced Billing (pre-bill) or working capital for FY 2024?</a:t>
            </a:r>
          </a:p>
          <a:p>
            <a:pPr marL="800100" lvl="1" indent="-342900">
              <a:buClr>
                <a:srgbClr val="002060"/>
              </a:buClr>
              <a:buFont typeface="Arial" panose="020B0604020202020204" pitchFamily="34" charset="0"/>
              <a:buChar char="•"/>
              <a:defRPr/>
            </a:pPr>
            <a:r>
              <a:rPr lang="en-US" sz="2000" b="0" dirty="0">
                <a:solidFill>
                  <a:srgbClr val="002060"/>
                </a:solidFill>
              </a:rPr>
              <a:t>Submit any advanced billing </a:t>
            </a:r>
            <a:r>
              <a:rPr lang="en-US" sz="2000" b="1" dirty="0">
                <a:solidFill>
                  <a:srgbClr val="002060"/>
                </a:solidFill>
              </a:rPr>
              <a:t>by August 11th </a:t>
            </a:r>
            <a:r>
              <a:rPr lang="en-US" sz="2000" b="0" dirty="0">
                <a:solidFill>
                  <a:srgbClr val="002060"/>
                </a:solidFill>
              </a:rPr>
              <a:t>to ensure collection by August 31</a:t>
            </a:r>
            <a:r>
              <a:rPr lang="en-US" sz="2000" b="0" baseline="30000" dirty="0">
                <a:solidFill>
                  <a:srgbClr val="002060"/>
                </a:solidFill>
              </a:rPr>
              <a:t>st</a:t>
            </a:r>
            <a:endParaRPr lang="en-US" sz="2000" b="0" dirty="0">
              <a:solidFill>
                <a:srgbClr val="002060"/>
              </a:solidFill>
            </a:endParaRPr>
          </a:p>
          <a:p>
            <a:pPr lvl="1">
              <a:buClr>
                <a:srgbClr val="002060"/>
              </a:buClr>
              <a:defRPr/>
            </a:pPr>
            <a:endParaRPr lang="en-US" sz="2000" b="0" dirty="0">
              <a:solidFill>
                <a:srgbClr val="002060"/>
              </a:solidFill>
            </a:endParaRPr>
          </a:p>
          <a:p>
            <a:pPr marL="342900" indent="-342900">
              <a:buClr>
                <a:srgbClr val="002060"/>
              </a:buClr>
              <a:buFont typeface="Arial" panose="020B0604020202020204" pitchFamily="34" charset="0"/>
              <a:buChar char="•"/>
              <a:defRPr/>
            </a:pPr>
            <a:r>
              <a:rPr lang="en-US" sz="2000" b="0" dirty="0">
                <a:solidFill>
                  <a:srgbClr val="002060"/>
                </a:solidFill>
              </a:rPr>
              <a:t>Review and follow the </a:t>
            </a:r>
            <a:r>
              <a:rPr lang="en-US" sz="2000" b="1" dirty="0">
                <a:solidFill>
                  <a:srgbClr val="002060"/>
                </a:solidFill>
                <a:hlinkClick r:id="rId3">
                  <a:extLst>
                    <a:ext uri="{A12FA001-AC4F-418D-AE19-62706E023703}">
                      <ahyp:hlinkClr xmlns:ahyp="http://schemas.microsoft.com/office/drawing/2018/hyperlinkcolor" val="tx"/>
                    </a:ext>
                  </a:extLst>
                </a:hlinkClick>
              </a:rPr>
              <a:t>COLLECT IT</a:t>
            </a:r>
            <a:r>
              <a:rPr lang="en-US" sz="2000" b="1" dirty="0">
                <a:solidFill>
                  <a:srgbClr val="002060"/>
                </a:solidFill>
              </a:rPr>
              <a:t> </a:t>
            </a:r>
            <a:r>
              <a:rPr lang="en-US" sz="2000" b="0" dirty="0">
                <a:solidFill>
                  <a:srgbClr val="002060"/>
                </a:solidFill>
              </a:rPr>
              <a:t>page.</a:t>
            </a:r>
          </a:p>
          <a:p>
            <a:pPr marL="342900" indent="-342900">
              <a:buClr>
                <a:srgbClr val="002060"/>
              </a:buClr>
              <a:buFont typeface="Arial" panose="020B0604020202020204" pitchFamily="34" charset="0"/>
              <a:buChar char="•"/>
              <a:defRPr/>
            </a:pPr>
            <a:endParaRPr lang="en-US" sz="2000" b="0" dirty="0">
              <a:solidFill>
                <a:srgbClr val="002060"/>
              </a:solidFill>
            </a:endParaRPr>
          </a:p>
          <a:p>
            <a:pPr marL="342900" indent="-342900">
              <a:buClr>
                <a:srgbClr val="002060"/>
              </a:buClr>
              <a:buFont typeface="Arial" panose="020B0604020202020204" pitchFamily="34" charset="0"/>
              <a:buChar char="•"/>
              <a:defRPr/>
            </a:pPr>
            <a:r>
              <a:rPr lang="en-US" sz="2000" b="0" dirty="0">
                <a:solidFill>
                  <a:srgbClr val="002060"/>
                </a:solidFill>
              </a:rPr>
              <a:t>Send in properly approved AR adjustments to </a:t>
            </a:r>
            <a:r>
              <a:rPr lang="en-US" sz="2000" b="1" dirty="0">
                <a:solidFill>
                  <a:srgbClr val="002060"/>
                </a:solidFill>
                <a:hlinkClick r:id="rId4">
                  <a:extLst>
                    <a:ext uri="{A12FA001-AC4F-418D-AE19-62706E023703}">
                      <ahyp:hlinkClr xmlns:ahyp="http://schemas.microsoft.com/office/drawing/2018/hyperlinkcolor" val="tx"/>
                    </a:ext>
                  </a:extLst>
                </a:hlinkClick>
              </a:rPr>
              <a:t>AccountsReceivable.NorAM@sodexo.com</a:t>
            </a:r>
            <a:r>
              <a:rPr lang="en-US" sz="2000" b="0" dirty="0">
                <a:solidFill>
                  <a:srgbClr val="002060"/>
                </a:solidFill>
              </a:rPr>
              <a:t> </a:t>
            </a:r>
            <a:r>
              <a:rPr lang="en-US" sz="2000" b="1" dirty="0">
                <a:solidFill>
                  <a:srgbClr val="002060"/>
                </a:solidFill>
              </a:rPr>
              <a:t>by August 31</a:t>
            </a:r>
            <a:r>
              <a:rPr lang="en-US" sz="2000" b="1" baseline="30000" dirty="0">
                <a:solidFill>
                  <a:srgbClr val="002060"/>
                </a:solidFill>
              </a:rPr>
              <a:t>st</a:t>
            </a:r>
            <a:r>
              <a:rPr lang="en-US" sz="2000" b="1" dirty="0">
                <a:solidFill>
                  <a:srgbClr val="002060"/>
                </a:solidFill>
              </a:rPr>
              <a:t> 5 pm ET </a:t>
            </a:r>
            <a:r>
              <a:rPr lang="en-US" sz="2000" b="0" dirty="0">
                <a:solidFill>
                  <a:srgbClr val="002060"/>
                </a:solidFill>
              </a:rPr>
              <a:t>to ensure they will be processed for year end.</a:t>
            </a:r>
          </a:p>
          <a:p>
            <a:pPr marL="342900" indent="-342900">
              <a:buClr>
                <a:srgbClr val="002060"/>
              </a:buClr>
              <a:buFont typeface="Arial" panose="020B0604020202020204" pitchFamily="34" charset="0"/>
              <a:buChar char="•"/>
              <a:defRPr/>
            </a:pPr>
            <a:endParaRPr lang="en-US" sz="2000" b="0" dirty="0">
              <a:solidFill>
                <a:srgbClr val="002060"/>
              </a:solidFill>
            </a:endParaRPr>
          </a:p>
          <a:p>
            <a:pPr marL="342900" indent="-342900">
              <a:buClr>
                <a:srgbClr val="002060"/>
              </a:buClr>
              <a:buFont typeface="Arial" panose="020B0604020202020204" pitchFamily="34" charset="0"/>
              <a:buChar char="•"/>
              <a:defRPr/>
            </a:pPr>
            <a:r>
              <a:rPr lang="en-US" sz="2000" b="0" dirty="0">
                <a:solidFill>
                  <a:srgbClr val="002060"/>
                </a:solidFill>
              </a:rPr>
              <a:t>Overnight all AR Payments </a:t>
            </a:r>
            <a:r>
              <a:rPr lang="en-US" sz="2000" b="1" dirty="0">
                <a:solidFill>
                  <a:srgbClr val="002060"/>
                </a:solidFill>
              </a:rPr>
              <a:t>over $2,500 </a:t>
            </a:r>
            <a:r>
              <a:rPr lang="en-US" sz="2000" b="0" dirty="0">
                <a:solidFill>
                  <a:srgbClr val="002060"/>
                </a:solidFill>
              </a:rPr>
              <a:t>to the below Lockboxes so that it is received by </a:t>
            </a:r>
            <a:r>
              <a:rPr lang="en-US" sz="2000" b="1" dirty="0">
                <a:solidFill>
                  <a:srgbClr val="002060"/>
                </a:solidFill>
              </a:rPr>
              <a:t>August 31</a:t>
            </a:r>
            <a:r>
              <a:rPr lang="en-US" sz="2000" b="1" baseline="30000" dirty="0">
                <a:solidFill>
                  <a:srgbClr val="002060"/>
                </a:solidFill>
              </a:rPr>
              <a:t>st </a:t>
            </a:r>
            <a:r>
              <a:rPr lang="en-US" sz="2000" b="1" dirty="0">
                <a:solidFill>
                  <a:srgbClr val="002060"/>
                </a:solidFill>
              </a:rPr>
              <a:t>at 10:30 am ET.</a:t>
            </a:r>
          </a:p>
          <a:p>
            <a:pPr marL="342900" indent="-342900">
              <a:buClr>
                <a:srgbClr val="002060"/>
              </a:buClr>
              <a:buFont typeface="Arial" panose="020B0604020202020204" pitchFamily="34" charset="0"/>
              <a:buChar char="•"/>
              <a:defRPr/>
            </a:pPr>
            <a:endParaRPr lang="en-US" sz="2000" b="0" dirty="0">
              <a:solidFill>
                <a:srgbClr val="002060"/>
              </a:solidFill>
            </a:endParaRPr>
          </a:p>
          <a:p>
            <a:pPr marL="342900" indent="-342900">
              <a:buClr>
                <a:srgbClr val="002060"/>
              </a:buClr>
              <a:buFont typeface="Arial" panose="020B0604020202020204" pitchFamily="34" charset="0"/>
              <a:buChar char="•"/>
              <a:defRPr/>
            </a:pPr>
            <a:r>
              <a:rPr lang="en-US" sz="2000" b="0" dirty="0">
                <a:solidFill>
                  <a:srgbClr val="002060"/>
                </a:solidFill>
              </a:rPr>
              <a:t>Make sure that the client has their ACH/Wire transfers set up.</a:t>
            </a:r>
            <a:endParaRPr lang="en-US" sz="2000" b="0" dirty="0"/>
          </a:p>
        </p:txBody>
      </p:sp>
      <p:sp>
        <p:nvSpPr>
          <p:cNvPr id="11" name="TextBox 1">
            <a:extLst>
              <a:ext uri="{FF2B5EF4-FFF2-40B4-BE49-F238E27FC236}">
                <a16:creationId xmlns:a16="http://schemas.microsoft.com/office/drawing/2014/main" id="{EFDD65D1-D2E2-567D-CFF7-BC219E33A235}"/>
              </a:ext>
            </a:extLst>
          </p:cNvPr>
          <p:cNvSpPr txBox="1">
            <a:spLocks noChangeArrowheads="1"/>
          </p:cNvSpPr>
          <p:nvPr/>
        </p:nvSpPr>
        <p:spPr bwMode="auto">
          <a:xfrm>
            <a:off x="8423412" y="3037939"/>
            <a:ext cx="36576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1000" b="1" i="0" u="sng" strike="noStrike" kern="0" cap="none" spc="0" normalizeH="0" baseline="0" noProof="0" dirty="0">
              <a:ln>
                <a:noFill/>
              </a:ln>
              <a:solidFill>
                <a:srgbClr val="FF0000"/>
              </a:solidFill>
              <a:effectLst/>
              <a:uLnTx/>
              <a:uFillTx/>
              <a:latin typeface="Arial"/>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1" i="0" u="sng" strike="noStrike" kern="0" cap="none" spc="0" normalizeH="0" baseline="0" noProof="0" dirty="0">
                <a:ln>
                  <a:noFill/>
                </a:ln>
                <a:solidFill>
                  <a:srgbClr val="FF0000"/>
                </a:solidFill>
                <a:effectLst/>
                <a:uLnTx/>
                <a:uFillTx/>
                <a:latin typeface="Arial"/>
                <a:cs typeface="Arial" panose="020B0604020202020204" pitchFamily="34" charset="0"/>
              </a:rPr>
              <a:t>Canada Lockbox: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55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BMO Wholesale Remittance Processing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55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4 Prince Andrew Place, Dock 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55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Don Mills, ON M3C 2H4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55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ATTN: </a:t>
            </a:r>
            <a:r>
              <a:rPr kumimoji="0" lang="en-US" altLang="en-US" sz="150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T57840C</a:t>
            </a:r>
            <a:r>
              <a:rPr kumimoji="0" lang="en-US" altLang="en-US" sz="155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Sodexo Canada Ltd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55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(416) 643-4398</a:t>
            </a:r>
          </a:p>
        </p:txBody>
      </p:sp>
      <p:sp>
        <p:nvSpPr>
          <p:cNvPr id="5" name="Slide Number Placeholder 4">
            <a:extLst>
              <a:ext uri="{FF2B5EF4-FFF2-40B4-BE49-F238E27FC236}">
                <a16:creationId xmlns:a16="http://schemas.microsoft.com/office/drawing/2014/main" id="{469DFABE-3CAD-28D5-C8E3-2C82F2FFC71B}"/>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27</a:t>
            </a:fld>
            <a:r>
              <a:rPr lang="en-US" dirty="0"/>
              <a:t> – </a:t>
            </a:r>
          </a:p>
        </p:txBody>
      </p:sp>
    </p:spTree>
    <p:extLst>
      <p:ext uri="{BB962C8B-B14F-4D97-AF65-F5344CB8AC3E}">
        <p14:creationId xmlns:p14="http://schemas.microsoft.com/office/powerpoint/2010/main" val="3789926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724175" y="6427071"/>
            <a:ext cx="47244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88751D8F-9B2A-FF6F-6959-FD13AE88A3FF}"/>
              </a:ext>
            </a:extLst>
          </p:cNvPr>
          <p:cNvSpPr>
            <a:spLocks noGrp="1"/>
          </p:cNvSpPr>
          <p:nvPr>
            <p:ph type="title"/>
          </p:nvPr>
        </p:nvSpPr>
        <p:spPr>
          <a:xfrm>
            <a:off x="587275" y="319088"/>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Accounts Payable Invoices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5E3FFBA8-6156-BDFB-41A6-C1F3331AED3A}"/>
              </a:ext>
            </a:extLst>
          </p:cNvPr>
          <p:cNvSpPr/>
          <p:nvPr/>
        </p:nvSpPr>
        <p:spPr bwMode="auto">
          <a:xfrm>
            <a:off x="605723" y="1219200"/>
            <a:ext cx="10998200" cy="4921138"/>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FA88AE9A-0317-3D0C-9898-CE0E6393B7D0}"/>
              </a:ext>
            </a:extLst>
          </p:cNvPr>
          <p:cNvSpPr txBox="1"/>
          <p:nvPr/>
        </p:nvSpPr>
        <p:spPr>
          <a:xfrm>
            <a:off x="518894" y="1709440"/>
            <a:ext cx="10998201" cy="4293483"/>
          </a:xfrm>
          <a:prstGeom prst="rect">
            <a:avLst/>
          </a:prstGeom>
          <a:noFill/>
        </p:spPr>
        <p:txBody>
          <a:bodyPr wrap="square">
            <a:spAutoFit/>
          </a:bodyPr>
          <a:lstStyle/>
          <a:p>
            <a:pPr marL="514350" indent="-342900" eaLnBrk="1" hangingPunct="1">
              <a:buFont typeface="Arial" panose="020B0604020202020204" pitchFamily="34" charset="0"/>
              <a:buChar char="•"/>
              <a:defRPr/>
            </a:pPr>
            <a:r>
              <a:rPr lang="en-US" altLang="en-US" sz="2300" dirty="0">
                <a:solidFill>
                  <a:srgbClr val="002060"/>
                </a:solidFill>
              </a:rPr>
              <a:t>Electronic invoices must be approved in TMC or e-Pay by </a:t>
            </a:r>
            <a:r>
              <a:rPr lang="en-US" altLang="en-US" sz="2300" b="1" dirty="0">
                <a:solidFill>
                  <a:srgbClr val="002060"/>
                </a:solidFill>
              </a:rPr>
              <a:t>12:00 pm ET on September 5</a:t>
            </a:r>
            <a:r>
              <a:rPr lang="en-US" altLang="en-US" sz="2300" b="1" baseline="30000" dirty="0">
                <a:solidFill>
                  <a:srgbClr val="002060"/>
                </a:solidFill>
              </a:rPr>
              <a:t>th</a:t>
            </a:r>
            <a:r>
              <a:rPr lang="en-US" altLang="en-US" sz="2300" b="1" dirty="0">
                <a:solidFill>
                  <a:srgbClr val="002060"/>
                </a:solidFill>
              </a:rPr>
              <a:t>  (BD+2)</a:t>
            </a:r>
            <a:r>
              <a:rPr lang="en-US" altLang="en-US" sz="2300" dirty="0">
                <a:solidFill>
                  <a:srgbClr val="002060"/>
                </a:solidFill>
              </a:rPr>
              <a:t>.</a:t>
            </a:r>
            <a:endParaRPr lang="en-US" sz="2300" b="0" dirty="0">
              <a:solidFill>
                <a:srgbClr val="002060"/>
              </a:solidFill>
            </a:endParaRPr>
          </a:p>
          <a:p>
            <a:pPr marL="342900" indent="-342900">
              <a:buClr>
                <a:srgbClr val="002060"/>
              </a:buClr>
              <a:buFont typeface="Arial" panose="020B0604020202020204" pitchFamily="34" charset="0"/>
              <a:buChar char="•"/>
              <a:defRPr/>
            </a:pPr>
            <a:endParaRPr lang="en-US" sz="2300" b="0" dirty="0">
              <a:solidFill>
                <a:srgbClr val="002060"/>
              </a:solidFill>
            </a:endParaRPr>
          </a:p>
          <a:p>
            <a:pPr marL="514350" indent="-342900" eaLnBrk="1" hangingPunct="1">
              <a:buFont typeface="Arial" panose="020B0604020202020204" pitchFamily="34" charset="0"/>
              <a:buChar char="•"/>
              <a:defRPr/>
            </a:pPr>
            <a:r>
              <a:rPr lang="en-US" altLang="en-US" sz="2300" dirty="0">
                <a:solidFill>
                  <a:srgbClr val="002060"/>
                </a:solidFill>
              </a:rPr>
              <a:t>Manual invoices must be transmitted in UFS </a:t>
            </a:r>
            <a:r>
              <a:rPr lang="en-US" altLang="en-US" sz="2300" b="1" dirty="0">
                <a:solidFill>
                  <a:srgbClr val="002060"/>
                </a:solidFill>
              </a:rPr>
              <a:t>by 12:00 pm ET on September 5</a:t>
            </a:r>
            <a:r>
              <a:rPr lang="en-US" altLang="en-US" sz="2300" b="1" baseline="30000" dirty="0">
                <a:solidFill>
                  <a:srgbClr val="002060"/>
                </a:solidFill>
              </a:rPr>
              <a:t>th</a:t>
            </a:r>
            <a:r>
              <a:rPr lang="en-US" altLang="en-US" sz="2300" b="1" dirty="0">
                <a:solidFill>
                  <a:srgbClr val="002060"/>
                </a:solidFill>
              </a:rPr>
              <a:t> (BD+2)</a:t>
            </a:r>
            <a:r>
              <a:rPr lang="en-US" altLang="en-US" sz="2300" dirty="0">
                <a:solidFill>
                  <a:srgbClr val="002060"/>
                </a:solidFill>
              </a:rPr>
              <a:t>.  The AP manual invoices will be posted to the week ending date that is open in UFS.</a:t>
            </a:r>
            <a:endParaRPr lang="en-US" sz="2300" b="0" dirty="0">
              <a:solidFill>
                <a:srgbClr val="002060"/>
              </a:solidFill>
            </a:endParaRPr>
          </a:p>
          <a:p>
            <a:pPr marL="342900" indent="-342900">
              <a:buClr>
                <a:srgbClr val="002060"/>
              </a:buClr>
              <a:buFont typeface="Arial" panose="020B0604020202020204" pitchFamily="34" charset="0"/>
              <a:buChar char="•"/>
              <a:defRPr/>
            </a:pPr>
            <a:endParaRPr lang="en-US" sz="2300" b="0" dirty="0">
              <a:solidFill>
                <a:srgbClr val="002060"/>
              </a:solidFill>
            </a:endParaRPr>
          </a:p>
          <a:p>
            <a:pPr marL="514350" indent="-342900" eaLnBrk="1" hangingPunct="1">
              <a:buFont typeface="Arial" panose="020B0604020202020204" pitchFamily="34" charset="0"/>
              <a:buChar char="•"/>
              <a:defRPr/>
            </a:pPr>
            <a:r>
              <a:rPr lang="en-US" altLang="en-US" sz="2300" b="1" i="1" dirty="0">
                <a:solidFill>
                  <a:srgbClr val="FF0000"/>
                </a:solidFill>
              </a:rPr>
              <a:t>Maximo Users </a:t>
            </a:r>
          </a:p>
          <a:p>
            <a:pPr marL="971550" lvl="1" indent="-342900" eaLnBrk="1" hangingPunct="1">
              <a:buFont typeface="Arial" panose="020B0604020202020204" pitchFamily="34" charset="0"/>
              <a:buChar char="•"/>
              <a:defRPr/>
            </a:pPr>
            <a:r>
              <a:rPr lang="en-US" altLang="en-US" sz="2300" dirty="0">
                <a:solidFill>
                  <a:srgbClr val="002060"/>
                </a:solidFill>
              </a:rPr>
              <a:t>Goods Receipt submissions within SAP/Fiori by </a:t>
            </a:r>
            <a:r>
              <a:rPr lang="en-US" altLang="en-US" sz="2300" b="1" dirty="0">
                <a:solidFill>
                  <a:srgbClr val="002060"/>
                </a:solidFill>
              </a:rPr>
              <a:t>August 31</a:t>
            </a:r>
            <a:r>
              <a:rPr lang="en-US" altLang="en-US" sz="2300" b="1" baseline="30000" dirty="0">
                <a:solidFill>
                  <a:srgbClr val="002060"/>
                </a:solidFill>
              </a:rPr>
              <a:t>st</a:t>
            </a:r>
            <a:r>
              <a:rPr lang="en-US" altLang="en-US" sz="2300" b="1" dirty="0">
                <a:solidFill>
                  <a:srgbClr val="002060"/>
                </a:solidFill>
              </a:rPr>
              <a:t> 11:59 pm ET</a:t>
            </a:r>
          </a:p>
          <a:p>
            <a:pPr marL="971550" lvl="1" indent="-342900" eaLnBrk="1" hangingPunct="1">
              <a:buFont typeface="Arial" panose="020B0604020202020204" pitchFamily="34" charset="0"/>
              <a:buChar char="•"/>
              <a:defRPr/>
            </a:pPr>
            <a:r>
              <a:rPr lang="en-US" altLang="en-US" sz="2300" dirty="0">
                <a:solidFill>
                  <a:srgbClr val="002060"/>
                </a:solidFill>
              </a:rPr>
              <a:t>Invoice Receipt submissions within SAP/Fiori by </a:t>
            </a:r>
            <a:r>
              <a:rPr lang="en-US" altLang="en-US" sz="2300" b="1" dirty="0">
                <a:solidFill>
                  <a:srgbClr val="002060"/>
                </a:solidFill>
              </a:rPr>
              <a:t>September 5</a:t>
            </a:r>
            <a:r>
              <a:rPr lang="en-US" altLang="en-US" sz="2300" b="1" baseline="30000" dirty="0">
                <a:solidFill>
                  <a:srgbClr val="002060"/>
                </a:solidFill>
              </a:rPr>
              <a:t>th</a:t>
            </a:r>
            <a:r>
              <a:rPr lang="en-US" altLang="en-US" sz="2300" b="1" dirty="0">
                <a:solidFill>
                  <a:srgbClr val="002060"/>
                </a:solidFill>
              </a:rPr>
              <a:t> 3:00 pm ET</a:t>
            </a:r>
            <a:r>
              <a:rPr lang="en-US" altLang="en-US" sz="2300" dirty="0">
                <a:solidFill>
                  <a:srgbClr val="002060"/>
                </a:solidFill>
              </a:rPr>
              <a:t>.</a:t>
            </a:r>
          </a:p>
          <a:p>
            <a:pPr marL="342900" indent="-342900">
              <a:buClr>
                <a:srgbClr val="002060"/>
              </a:buClr>
              <a:buFont typeface="Arial" panose="020B0604020202020204" pitchFamily="34" charset="0"/>
              <a:buChar char="•"/>
              <a:defRPr/>
            </a:pPr>
            <a:endParaRPr lang="en-US" sz="2000" b="0" dirty="0">
              <a:solidFill>
                <a:srgbClr val="002060"/>
              </a:solidFill>
            </a:endParaRPr>
          </a:p>
        </p:txBody>
      </p:sp>
      <p:sp>
        <p:nvSpPr>
          <p:cNvPr id="6" name="Slide Number Placeholder 5">
            <a:extLst>
              <a:ext uri="{FF2B5EF4-FFF2-40B4-BE49-F238E27FC236}">
                <a16:creationId xmlns:a16="http://schemas.microsoft.com/office/drawing/2014/main" id="{89CA5320-F488-44D9-4940-B1573A043136}"/>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28</a:t>
            </a:fld>
            <a:r>
              <a:rPr lang="en-US" dirty="0"/>
              <a:t> – </a:t>
            </a:r>
          </a:p>
        </p:txBody>
      </p:sp>
    </p:spTree>
    <p:extLst>
      <p:ext uri="{BB962C8B-B14F-4D97-AF65-F5344CB8AC3E}">
        <p14:creationId xmlns:p14="http://schemas.microsoft.com/office/powerpoint/2010/main" val="171250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4038600" y="6492875"/>
            <a:ext cx="44958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0A3B2922-3512-A09D-B44A-DB8EE651CAC6}"/>
              </a:ext>
            </a:extLst>
          </p:cNvPr>
          <p:cNvSpPr>
            <a:spLocks noGrp="1"/>
          </p:cNvSpPr>
          <p:nvPr>
            <p:ph type="title"/>
          </p:nvPr>
        </p:nvSpPr>
        <p:spPr>
          <a:xfrm>
            <a:off x="596900"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Revenue Accounting</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8E1D0901-611D-3A78-A167-65C5B800B700}"/>
              </a:ext>
            </a:extLst>
          </p:cNvPr>
          <p:cNvSpPr/>
          <p:nvPr/>
        </p:nvSpPr>
        <p:spPr bwMode="auto">
          <a:xfrm>
            <a:off x="596900" y="1142999"/>
            <a:ext cx="10998200" cy="5349875"/>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B1FC4AA9-4ED1-FD77-A192-34F6A5006563}"/>
              </a:ext>
            </a:extLst>
          </p:cNvPr>
          <p:cNvSpPr txBox="1"/>
          <p:nvPr/>
        </p:nvSpPr>
        <p:spPr>
          <a:xfrm>
            <a:off x="533400" y="1197014"/>
            <a:ext cx="11019723" cy="5478423"/>
          </a:xfrm>
          <a:prstGeom prst="rect">
            <a:avLst/>
          </a:prstGeom>
          <a:noFill/>
        </p:spPr>
        <p:txBody>
          <a:bodyPr wrap="square">
            <a:spAutoFit/>
          </a:bodyPr>
          <a:lstStyle/>
          <a:p>
            <a:pPr marL="514350" indent="-342900" eaLnBrk="1" hangingPunct="1">
              <a:buClr>
                <a:srgbClr val="002060"/>
              </a:buClr>
              <a:buFont typeface="Arial" panose="020B0604020202020204" pitchFamily="34" charset="0"/>
              <a:buChar char="•"/>
            </a:pPr>
            <a:r>
              <a:rPr lang="en-US" altLang="en-US" sz="2000" dirty="0">
                <a:solidFill>
                  <a:srgbClr val="FF0000"/>
                </a:solidFill>
              </a:rPr>
              <a:t>Cash Management activity </a:t>
            </a:r>
            <a:r>
              <a:rPr lang="en-US" altLang="en-US" sz="2000" dirty="0">
                <a:solidFill>
                  <a:srgbClr val="002060"/>
                </a:solidFill>
              </a:rPr>
              <a:t>should be </a:t>
            </a:r>
            <a:r>
              <a:rPr lang="en-US" altLang="en-US" sz="2000" b="1" dirty="0">
                <a:solidFill>
                  <a:srgbClr val="002060"/>
                </a:solidFill>
              </a:rPr>
              <a:t>transmitted daily</a:t>
            </a:r>
            <a:r>
              <a:rPr lang="en-US" altLang="en-US" sz="2000" dirty="0">
                <a:solidFill>
                  <a:srgbClr val="002060"/>
                </a:solidFill>
              </a:rPr>
              <a:t>.</a:t>
            </a:r>
          </a:p>
          <a:p>
            <a:pPr marL="342900" indent="-342900">
              <a:buClr>
                <a:srgbClr val="002060"/>
              </a:buClr>
              <a:buFont typeface="Arial" panose="020B0604020202020204" pitchFamily="34" charset="0"/>
              <a:buChar char="•"/>
              <a:defRPr/>
            </a:pPr>
            <a:endParaRPr lang="en-US" sz="1000" b="0" dirty="0">
              <a:solidFill>
                <a:srgbClr val="002060"/>
              </a:solidFill>
            </a:endParaRPr>
          </a:p>
          <a:p>
            <a:pPr marL="514350" indent="-342900" eaLnBrk="1" hangingPunct="1">
              <a:buClr>
                <a:srgbClr val="002060"/>
              </a:buClr>
              <a:buFont typeface="Arial" panose="020B0604020202020204" pitchFamily="34" charset="0"/>
              <a:buChar char="•"/>
            </a:pPr>
            <a:r>
              <a:rPr lang="en-US" altLang="en-US" sz="2000" dirty="0">
                <a:solidFill>
                  <a:srgbClr val="FF0000"/>
                </a:solidFill>
              </a:rPr>
              <a:t>Deadline for the following transmissions</a:t>
            </a:r>
            <a:r>
              <a:rPr lang="en-US" altLang="en-US" sz="2000" dirty="0">
                <a:solidFill>
                  <a:srgbClr val="002060"/>
                </a:solidFill>
              </a:rPr>
              <a:t> for Fiscal Year End need to be made by </a:t>
            </a:r>
            <a:r>
              <a:rPr lang="en-US" altLang="en-US" sz="2000" b="1" dirty="0">
                <a:solidFill>
                  <a:srgbClr val="002060"/>
                </a:solidFill>
              </a:rPr>
              <a:t>September 1</a:t>
            </a:r>
            <a:r>
              <a:rPr lang="en-US" altLang="en-US" sz="2000" b="1" baseline="30000" dirty="0">
                <a:solidFill>
                  <a:srgbClr val="002060"/>
                </a:solidFill>
              </a:rPr>
              <a:t>st</a:t>
            </a:r>
            <a:r>
              <a:rPr lang="en-US" altLang="en-US" sz="2000" b="1" dirty="0">
                <a:solidFill>
                  <a:srgbClr val="002060"/>
                </a:solidFill>
              </a:rPr>
              <a:t> by 11:45 pm ET</a:t>
            </a:r>
            <a:r>
              <a:rPr lang="en-US" altLang="en-US" sz="2000" dirty="0">
                <a:solidFill>
                  <a:srgbClr val="002060"/>
                </a:solidFill>
              </a:rPr>
              <a:t>:</a:t>
            </a:r>
          </a:p>
          <a:p>
            <a:pPr marL="1171575" lvl="2" indent="-342900" eaLnBrk="1" hangingPunct="1">
              <a:buClr>
                <a:srgbClr val="002060"/>
              </a:buClr>
              <a:buFontTx/>
              <a:buChar char="•"/>
              <a:tabLst/>
            </a:pPr>
            <a:r>
              <a:rPr lang="en-US" altLang="en-US" sz="2000" dirty="0">
                <a:solidFill>
                  <a:srgbClr val="002060"/>
                </a:solidFill>
              </a:rPr>
              <a:t>Cash Management</a:t>
            </a:r>
          </a:p>
          <a:p>
            <a:pPr marL="1171575" lvl="2" indent="-342900" eaLnBrk="1" hangingPunct="1">
              <a:buClr>
                <a:srgbClr val="002060"/>
              </a:buClr>
              <a:buFontTx/>
              <a:buChar char="•"/>
              <a:tabLst/>
            </a:pPr>
            <a:r>
              <a:rPr lang="en-US" altLang="en-US" sz="2000" dirty="0">
                <a:solidFill>
                  <a:srgbClr val="002060"/>
                </a:solidFill>
              </a:rPr>
              <a:t>Internal Resident and Warehouse Vending</a:t>
            </a:r>
          </a:p>
          <a:p>
            <a:pPr marL="1171575" lvl="2" indent="-342900" eaLnBrk="1" hangingPunct="1">
              <a:buClr>
                <a:srgbClr val="002060"/>
              </a:buClr>
              <a:buFontTx/>
              <a:buChar char="•"/>
              <a:tabLst/>
            </a:pPr>
            <a:r>
              <a:rPr lang="en-US" altLang="en-US" sz="2000" dirty="0">
                <a:solidFill>
                  <a:srgbClr val="002060"/>
                </a:solidFill>
              </a:rPr>
              <a:t>UFS Invoices and Billing Memos:</a:t>
            </a:r>
          </a:p>
          <a:p>
            <a:pPr marL="1711325" lvl="3" indent="-342900" eaLnBrk="1" hangingPunct="1">
              <a:buClr>
                <a:srgbClr val="002060"/>
              </a:buClr>
              <a:buFont typeface="Arial" panose="020B0604020202020204" pitchFamily="34" charset="0"/>
              <a:buChar char="•"/>
              <a:tabLst/>
            </a:pPr>
            <a:r>
              <a:rPr lang="en-US" altLang="en-US" sz="2000" dirty="0">
                <a:solidFill>
                  <a:srgbClr val="002060"/>
                </a:solidFill>
              </a:rPr>
              <a:t>Catering/Function Invoicing</a:t>
            </a:r>
          </a:p>
          <a:p>
            <a:pPr marL="1711325" lvl="3" indent="-342900" eaLnBrk="1" hangingPunct="1">
              <a:buClr>
                <a:srgbClr val="002060"/>
              </a:buClr>
              <a:buFont typeface="Arial" panose="020B0604020202020204" pitchFamily="34" charset="0"/>
              <a:buChar char="•"/>
              <a:tabLst/>
            </a:pPr>
            <a:r>
              <a:rPr lang="en-US" altLang="en-US" sz="2000" dirty="0">
                <a:solidFill>
                  <a:srgbClr val="002060"/>
                </a:solidFill>
              </a:rPr>
              <a:t>Payroll Deductions Invoicing</a:t>
            </a:r>
          </a:p>
          <a:p>
            <a:pPr marL="1711325" lvl="3" indent="-342900" eaLnBrk="1" hangingPunct="1">
              <a:buClr>
                <a:srgbClr val="002060"/>
              </a:buClr>
              <a:buFont typeface="Arial" panose="020B0604020202020204" pitchFamily="34" charset="0"/>
              <a:buChar char="•"/>
              <a:tabLst/>
            </a:pPr>
            <a:r>
              <a:rPr lang="en-US" altLang="en-US" sz="2000" dirty="0">
                <a:solidFill>
                  <a:srgbClr val="002060"/>
                </a:solidFill>
              </a:rPr>
              <a:t>Unbilled Register activity Invoicing</a:t>
            </a:r>
          </a:p>
          <a:p>
            <a:pPr marL="342900" indent="-342900">
              <a:buClr>
                <a:srgbClr val="002060"/>
              </a:buClr>
              <a:buFont typeface="Arial" panose="020B0604020202020204" pitchFamily="34" charset="0"/>
              <a:buChar char="•"/>
              <a:defRPr/>
            </a:pPr>
            <a:endParaRPr lang="en-US" sz="1000" b="0" dirty="0">
              <a:solidFill>
                <a:srgbClr val="002060"/>
              </a:solidFill>
            </a:endParaRPr>
          </a:p>
          <a:p>
            <a:pPr marL="514350" indent="-342900" eaLnBrk="1" hangingPunct="1">
              <a:buClr>
                <a:srgbClr val="002060"/>
              </a:buClr>
              <a:buFont typeface="Arial" panose="020B0604020202020204" pitchFamily="34" charset="0"/>
              <a:buChar char="•"/>
            </a:pPr>
            <a:r>
              <a:rPr lang="en-US" altLang="en-US" sz="2000" dirty="0">
                <a:solidFill>
                  <a:srgbClr val="FF0000"/>
                </a:solidFill>
              </a:rPr>
              <a:t>Unit-Managed Gift Certificate Logs and Prepaid Card Liability logs</a:t>
            </a:r>
            <a:r>
              <a:rPr lang="en-US" altLang="en-US" sz="2000" dirty="0">
                <a:solidFill>
                  <a:srgbClr val="002060"/>
                </a:solidFill>
              </a:rPr>
              <a:t> need to be submitted by </a:t>
            </a:r>
            <a:r>
              <a:rPr lang="en-US" altLang="en-US" sz="2000" b="1" dirty="0">
                <a:solidFill>
                  <a:srgbClr val="002060"/>
                </a:solidFill>
              </a:rPr>
              <a:t>September 1</a:t>
            </a:r>
            <a:r>
              <a:rPr lang="en-US" altLang="en-US" sz="2000" b="1" baseline="30000" dirty="0">
                <a:solidFill>
                  <a:srgbClr val="002060"/>
                </a:solidFill>
              </a:rPr>
              <a:t>st</a:t>
            </a:r>
            <a:r>
              <a:rPr lang="en-US" altLang="en-US" sz="2000" dirty="0">
                <a:solidFill>
                  <a:srgbClr val="002060"/>
                </a:solidFill>
              </a:rPr>
              <a:t>.</a:t>
            </a:r>
          </a:p>
          <a:p>
            <a:pPr marL="514350" indent="-342900" eaLnBrk="1" hangingPunct="1">
              <a:buClr>
                <a:srgbClr val="002060"/>
              </a:buClr>
              <a:buFont typeface="Arial" panose="020B0604020202020204" pitchFamily="34" charset="0"/>
              <a:buChar char="•"/>
            </a:pPr>
            <a:endParaRPr lang="en-US" altLang="en-US" sz="1000" dirty="0">
              <a:solidFill>
                <a:srgbClr val="002060"/>
              </a:solidFill>
            </a:endParaRPr>
          </a:p>
          <a:p>
            <a:pPr marL="514350" indent="-342900" eaLnBrk="1" hangingPunct="1">
              <a:buClr>
                <a:srgbClr val="002060"/>
              </a:buClr>
              <a:buFont typeface="Arial" panose="020B0604020202020204" pitchFamily="34" charset="0"/>
              <a:buChar char="•"/>
            </a:pPr>
            <a:r>
              <a:rPr lang="en-US" altLang="en-US" sz="2000" dirty="0">
                <a:solidFill>
                  <a:srgbClr val="FF0000"/>
                </a:solidFill>
              </a:rPr>
              <a:t>Everyday (</a:t>
            </a:r>
            <a:r>
              <a:rPr lang="en-US" altLang="en-US" sz="2000" dirty="0" err="1">
                <a:solidFill>
                  <a:srgbClr val="FF0000"/>
                </a:solidFill>
              </a:rPr>
              <a:t>Dynamify</a:t>
            </a:r>
            <a:r>
              <a:rPr lang="en-US" altLang="en-US" sz="2000" dirty="0">
                <a:solidFill>
                  <a:srgbClr val="FF0000"/>
                </a:solidFill>
              </a:rPr>
              <a:t>)</a:t>
            </a:r>
          </a:p>
          <a:p>
            <a:pPr marL="971550" lvl="1" indent="-342900" eaLnBrk="1" hangingPunct="1">
              <a:buClr>
                <a:srgbClr val="002060"/>
              </a:buClr>
              <a:buFont typeface="Arial" panose="020B0604020202020204" pitchFamily="34" charset="0"/>
              <a:buChar char="•"/>
            </a:pPr>
            <a:r>
              <a:rPr lang="en-US" altLang="en-US" sz="2000" dirty="0">
                <a:solidFill>
                  <a:srgbClr val="002060"/>
                </a:solidFill>
              </a:rPr>
              <a:t>August 31</a:t>
            </a:r>
            <a:r>
              <a:rPr lang="en-US" altLang="en-US" sz="2000" baseline="30000" dirty="0">
                <a:solidFill>
                  <a:srgbClr val="002060"/>
                </a:solidFill>
              </a:rPr>
              <a:t>st</a:t>
            </a:r>
            <a:r>
              <a:rPr lang="en-US" altLang="en-US" sz="2000" dirty="0">
                <a:solidFill>
                  <a:srgbClr val="002060"/>
                </a:solidFill>
              </a:rPr>
              <a:t> revenue will be posted September 1</a:t>
            </a:r>
            <a:r>
              <a:rPr lang="en-US" altLang="en-US" sz="2000" baseline="30000" dirty="0">
                <a:solidFill>
                  <a:srgbClr val="002060"/>
                </a:solidFill>
              </a:rPr>
              <a:t>st</a:t>
            </a:r>
            <a:endParaRPr lang="en-US" altLang="en-US" sz="2000" dirty="0">
              <a:solidFill>
                <a:srgbClr val="002060"/>
              </a:solidFill>
            </a:endParaRPr>
          </a:p>
          <a:p>
            <a:pPr marL="971550" lvl="1" indent="-342900" eaLnBrk="1" hangingPunct="1">
              <a:buClr>
                <a:srgbClr val="002060"/>
              </a:buClr>
              <a:buFont typeface="Arial" panose="020B0604020202020204" pitchFamily="34" charset="0"/>
              <a:buChar char="•"/>
            </a:pPr>
            <a:r>
              <a:rPr lang="en-US" altLang="en-US" sz="2000" dirty="0">
                <a:solidFill>
                  <a:srgbClr val="002060"/>
                </a:solidFill>
              </a:rPr>
              <a:t>Adjustments to revenue, if necessary, will be posted by 4:00 pm ET September 5</a:t>
            </a:r>
            <a:r>
              <a:rPr lang="en-US" altLang="en-US" sz="2000" baseline="30000" dirty="0">
                <a:solidFill>
                  <a:srgbClr val="002060"/>
                </a:solidFill>
              </a:rPr>
              <a:t>th</a:t>
            </a:r>
            <a:endParaRPr lang="en-US" altLang="en-US" sz="2000" dirty="0">
              <a:solidFill>
                <a:srgbClr val="002060"/>
              </a:solidFill>
            </a:endParaRPr>
          </a:p>
          <a:p>
            <a:pPr marL="971550" lvl="1" indent="-342900" eaLnBrk="1" hangingPunct="1">
              <a:buClr>
                <a:srgbClr val="002060"/>
              </a:buClr>
              <a:buFont typeface="Arial" panose="020B0604020202020204" pitchFamily="34" charset="0"/>
              <a:buChar char="•"/>
            </a:pPr>
            <a:r>
              <a:rPr lang="en-US" altLang="en-US" sz="2000" dirty="0">
                <a:solidFill>
                  <a:srgbClr val="002060"/>
                </a:solidFill>
              </a:rPr>
              <a:t>Transfer Journal Entries are not necessary</a:t>
            </a:r>
          </a:p>
          <a:p>
            <a:pPr marL="342900" indent="-342900">
              <a:buClr>
                <a:srgbClr val="002060"/>
              </a:buClr>
              <a:buFont typeface="Arial" panose="020B0604020202020204" pitchFamily="34" charset="0"/>
              <a:buChar char="•"/>
              <a:defRPr/>
            </a:pPr>
            <a:endParaRPr lang="en-US" sz="2000" b="0" dirty="0">
              <a:solidFill>
                <a:srgbClr val="002060"/>
              </a:solidFill>
            </a:endParaRPr>
          </a:p>
        </p:txBody>
      </p:sp>
      <p:sp>
        <p:nvSpPr>
          <p:cNvPr id="6" name="Slide Number Placeholder 5">
            <a:extLst>
              <a:ext uri="{FF2B5EF4-FFF2-40B4-BE49-F238E27FC236}">
                <a16:creationId xmlns:a16="http://schemas.microsoft.com/office/drawing/2014/main" id="{A4648B10-DC52-239F-3613-F01F5A42050B}"/>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29</a:t>
            </a:fld>
            <a:r>
              <a:rPr lang="en-US" dirty="0"/>
              <a:t> – </a:t>
            </a:r>
          </a:p>
        </p:txBody>
      </p:sp>
    </p:spTree>
    <p:extLst>
      <p:ext uri="{BB962C8B-B14F-4D97-AF65-F5344CB8AC3E}">
        <p14:creationId xmlns:p14="http://schemas.microsoft.com/office/powerpoint/2010/main" val="387449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p:txBody>
          <a:bodyPr/>
          <a:lstStyle/>
          <a:p>
            <a:r>
              <a:rPr lang="en-US" noProof="0" dirty="0">
                <a:solidFill>
                  <a:srgbClr val="28285F"/>
                </a:solidFill>
              </a:rPr>
              <a:t>Safety</a:t>
            </a:r>
          </a:p>
          <a:p>
            <a:r>
              <a:rPr lang="en-US" dirty="0">
                <a:solidFill>
                  <a:srgbClr val="28285F"/>
                </a:solidFill>
              </a:rPr>
              <a:t>Moment</a:t>
            </a:r>
            <a:endParaRPr lang="en-US" noProof="0" dirty="0">
              <a:solidFill>
                <a:srgbClr val="28285F"/>
              </a:solidFill>
            </a:endParaRPr>
          </a:p>
          <a:p>
            <a:pPr lvl="1"/>
            <a:endParaRPr lang="en-US" noProof="0" dirty="0"/>
          </a:p>
        </p:txBody>
      </p:sp>
      <p:sp>
        <p:nvSpPr>
          <p:cNvPr id="3" name="Date Placeholder 2">
            <a:extLst>
              <a:ext uri="{FF2B5EF4-FFF2-40B4-BE49-F238E27FC236}">
                <a16:creationId xmlns:a16="http://schemas.microsoft.com/office/drawing/2014/main" id="{34A5C06A-1E39-4918-A710-3B06F89A6B40}"/>
              </a:ext>
            </a:extLst>
          </p:cNvPr>
          <p:cNvSpPr>
            <a:spLocks noGrp="1"/>
          </p:cNvSpPr>
          <p:nvPr>
            <p:ph type="title" idx="4294967295"/>
          </p:nvPr>
        </p:nvSpPr>
        <p:spPr>
          <a:xfrm>
            <a:off x="957263" y="2273300"/>
            <a:ext cx="3519487" cy="365125"/>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Lyme Disease Prevention</a:t>
            </a:r>
          </a:p>
        </p:txBody>
      </p:sp>
      <p:sp>
        <p:nvSpPr>
          <p:cNvPr id="2" name="Footer Placeholder 1">
            <a:extLst>
              <a:ext uri="{FF2B5EF4-FFF2-40B4-BE49-F238E27FC236}">
                <a16:creationId xmlns:a16="http://schemas.microsoft.com/office/drawing/2014/main" id="{3353D3A8-BE7A-C147-C098-8B5B95BA0BEA}"/>
              </a:ext>
            </a:extLst>
          </p:cNvPr>
          <p:cNvSpPr>
            <a:spLocks noGrp="1"/>
          </p:cNvSpPr>
          <p:nvPr>
            <p:ph type="ftr" sz="quarter" idx="63"/>
          </p:nvPr>
        </p:nvSpPr>
        <p:spPr/>
        <p:txBody>
          <a:bodyPr/>
          <a:lstStyle/>
          <a:p>
            <a:r>
              <a:rPr lang="en-US" dirty="0"/>
              <a:t>District Call Series © Sodexo July 2023. All rights Reserved</a:t>
            </a:r>
          </a:p>
        </p:txBody>
      </p:sp>
    </p:spTree>
    <p:extLst>
      <p:ext uri="{BB962C8B-B14F-4D97-AF65-F5344CB8AC3E}">
        <p14:creationId xmlns:p14="http://schemas.microsoft.com/office/powerpoint/2010/main" val="323553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B13FE15E-0979-21CE-06E5-0DCFD577A222}"/>
              </a:ext>
            </a:extLst>
          </p:cNvPr>
          <p:cNvSpPr>
            <a:spLocks noGrp="1"/>
          </p:cNvSpPr>
          <p:nvPr>
            <p:ph type="title"/>
          </p:nvPr>
        </p:nvSpPr>
        <p:spPr>
          <a:xfrm>
            <a:off x="587275" y="3048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Inventory</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BADF7D94-BF22-57FD-A728-A0D7C67E91AD}"/>
              </a:ext>
            </a:extLst>
          </p:cNvPr>
          <p:cNvSpPr/>
          <p:nvPr/>
        </p:nvSpPr>
        <p:spPr bwMode="auto">
          <a:xfrm>
            <a:off x="587275" y="1447800"/>
            <a:ext cx="10998200" cy="41148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DF73DF5C-4E17-7C1A-8BB4-CD3B940F91E2}"/>
              </a:ext>
            </a:extLst>
          </p:cNvPr>
          <p:cNvSpPr txBox="1"/>
          <p:nvPr/>
        </p:nvSpPr>
        <p:spPr>
          <a:xfrm>
            <a:off x="850901" y="1843950"/>
            <a:ext cx="10490198" cy="3170099"/>
          </a:xfrm>
          <a:prstGeom prst="rect">
            <a:avLst/>
          </a:prstGeom>
          <a:noFill/>
        </p:spPr>
        <p:txBody>
          <a:bodyPr wrap="square">
            <a:spAutoFit/>
          </a:bodyPr>
          <a:lstStyle/>
          <a:p>
            <a:pPr marL="342900" indent="-342900">
              <a:buClr>
                <a:srgbClr val="002060"/>
              </a:buClr>
              <a:buFont typeface="Arial" panose="020B0604020202020204" pitchFamily="34" charset="0"/>
              <a:buChar char="•"/>
              <a:defRPr/>
            </a:pPr>
            <a:r>
              <a:rPr lang="en-US" altLang="en-US" sz="2000" b="0" dirty="0">
                <a:solidFill>
                  <a:srgbClr val="002060"/>
                </a:solidFill>
              </a:rPr>
              <a:t>An accurate Ending Inventory needs to be </a:t>
            </a:r>
            <a:r>
              <a:rPr lang="en-US" altLang="en-US" sz="2000" b="1" dirty="0">
                <a:solidFill>
                  <a:srgbClr val="002060"/>
                </a:solidFill>
              </a:rPr>
              <a:t>taken on the last day of the month</a:t>
            </a:r>
            <a:r>
              <a:rPr lang="en-US" altLang="en-US" sz="2000" b="0" dirty="0">
                <a:solidFill>
                  <a:srgbClr val="002060"/>
                </a:solidFill>
              </a:rPr>
              <a:t> and </a:t>
            </a:r>
            <a:r>
              <a:rPr lang="en-US" altLang="en-US" sz="2000" b="1" dirty="0">
                <a:solidFill>
                  <a:srgbClr val="002060"/>
                </a:solidFill>
              </a:rPr>
              <a:t>transmitted in the last week of the period</a:t>
            </a:r>
            <a:r>
              <a:rPr lang="en-US" altLang="en-US" sz="2000" b="0" dirty="0">
                <a:solidFill>
                  <a:srgbClr val="002060"/>
                </a:solidFill>
              </a:rPr>
              <a:t>.</a:t>
            </a:r>
          </a:p>
          <a:p>
            <a:pPr>
              <a:buClr>
                <a:srgbClr val="002060"/>
              </a:buClr>
              <a:defRPr/>
            </a:pPr>
            <a:endParaRPr lang="en-US" altLang="en-US" sz="2000" dirty="0">
              <a:solidFill>
                <a:srgbClr val="002060"/>
              </a:solidFill>
            </a:endParaRPr>
          </a:p>
          <a:p>
            <a:pPr marL="342900" indent="-342900">
              <a:buClr>
                <a:srgbClr val="002060"/>
              </a:buClr>
              <a:buFont typeface="Arial" panose="020B0604020202020204" pitchFamily="34" charset="0"/>
              <a:buChar char="•"/>
              <a:defRPr/>
            </a:pPr>
            <a:r>
              <a:rPr lang="en-US" altLang="en-US" sz="2000" b="0" dirty="0">
                <a:solidFill>
                  <a:srgbClr val="002060"/>
                </a:solidFill>
              </a:rPr>
              <a:t>Cost centers with Sodexo Owned or Sodexo Managed Inventory will have Ending Inventory system carried from previous periods unless inventory is transmitted in PD 12.</a:t>
            </a:r>
          </a:p>
          <a:p>
            <a:pPr>
              <a:buClr>
                <a:srgbClr val="002060"/>
              </a:buClr>
              <a:defRPr/>
            </a:pPr>
            <a:endParaRPr lang="en-US" altLang="en-US" sz="2000" dirty="0">
              <a:solidFill>
                <a:srgbClr val="002060"/>
              </a:solidFill>
            </a:endParaRPr>
          </a:p>
          <a:p>
            <a:pPr marL="342900" indent="-342900">
              <a:buClr>
                <a:srgbClr val="002060"/>
              </a:buClr>
              <a:buFont typeface="Arial" panose="020B0604020202020204" pitchFamily="34" charset="0"/>
              <a:buChar char="•"/>
              <a:defRPr/>
            </a:pPr>
            <a:r>
              <a:rPr lang="en-US" altLang="en-US" sz="2000" b="0" dirty="0">
                <a:solidFill>
                  <a:srgbClr val="002060"/>
                </a:solidFill>
              </a:rPr>
              <a:t>Cost centers with </a:t>
            </a:r>
            <a:r>
              <a:rPr lang="en-US" altLang="en-US" sz="2000" b="1" dirty="0">
                <a:solidFill>
                  <a:srgbClr val="002060"/>
                </a:solidFill>
              </a:rPr>
              <a:t>Client Owned Inventory </a:t>
            </a:r>
            <a:r>
              <a:rPr lang="en-US" altLang="en-US" sz="2000" b="0" dirty="0">
                <a:solidFill>
                  <a:srgbClr val="002060"/>
                </a:solidFill>
              </a:rPr>
              <a:t>need to ensure the correct change of inventory is recorded.</a:t>
            </a:r>
          </a:p>
          <a:p>
            <a:pPr marL="800100" lvl="1" indent="-342900">
              <a:buClr>
                <a:srgbClr val="002060"/>
              </a:buClr>
              <a:buFont typeface="Arial" panose="020B0604020202020204" pitchFamily="34" charset="0"/>
              <a:buChar char="•"/>
              <a:defRPr/>
            </a:pPr>
            <a:r>
              <a:rPr lang="en-US" altLang="en-US" sz="2000" dirty="0">
                <a:solidFill>
                  <a:srgbClr val="002060"/>
                </a:solidFill>
              </a:rPr>
              <a:t>A change of inventory is calculated by taking the </a:t>
            </a:r>
            <a:r>
              <a:rPr lang="en-US" altLang="en-US" sz="2000" b="1" dirty="0">
                <a:solidFill>
                  <a:srgbClr val="002060"/>
                </a:solidFill>
              </a:rPr>
              <a:t>Beginning Inventory less the Ending Inventory</a:t>
            </a:r>
            <a:r>
              <a:rPr lang="en-US" altLang="en-US" sz="2000" dirty="0">
                <a:solidFill>
                  <a:srgbClr val="002060"/>
                </a:solidFill>
              </a:rPr>
              <a:t> that was transmitted.</a:t>
            </a:r>
            <a:endParaRPr lang="en-US" sz="2000" b="0" dirty="0">
              <a:solidFill>
                <a:srgbClr val="002060"/>
              </a:solidFill>
            </a:endParaRPr>
          </a:p>
        </p:txBody>
      </p:sp>
      <p:sp>
        <p:nvSpPr>
          <p:cNvPr id="6" name="Slide Number Placeholder 5">
            <a:extLst>
              <a:ext uri="{FF2B5EF4-FFF2-40B4-BE49-F238E27FC236}">
                <a16:creationId xmlns:a16="http://schemas.microsoft.com/office/drawing/2014/main" id="{9397387A-BA22-8E88-F405-EA0BC6C7F94D}"/>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30</a:t>
            </a:fld>
            <a:r>
              <a:rPr lang="en-US" dirty="0"/>
              <a:t> – </a:t>
            </a:r>
          </a:p>
        </p:txBody>
      </p:sp>
    </p:spTree>
    <p:extLst>
      <p:ext uri="{BB962C8B-B14F-4D97-AF65-F5344CB8AC3E}">
        <p14:creationId xmlns:p14="http://schemas.microsoft.com/office/powerpoint/2010/main" val="729094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A47019FD-477D-9936-7CE2-10F065190176}"/>
              </a:ext>
            </a:extLst>
          </p:cNvPr>
          <p:cNvSpPr>
            <a:spLocks noGrp="1"/>
          </p:cNvSpPr>
          <p:nvPr>
            <p:ph type="title"/>
          </p:nvPr>
        </p:nvSpPr>
        <p:spPr>
          <a:xfrm>
            <a:off x="507999" y="330524"/>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Billing</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FE67C967-A150-EB79-EAA6-1E4E08F515EB}"/>
              </a:ext>
            </a:extLst>
          </p:cNvPr>
          <p:cNvSpPr/>
          <p:nvPr/>
        </p:nvSpPr>
        <p:spPr bwMode="auto">
          <a:xfrm>
            <a:off x="507999" y="1447800"/>
            <a:ext cx="10998200" cy="47244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B4D139B8-6AB7-BD1B-A0D0-3A840406479A}"/>
              </a:ext>
            </a:extLst>
          </p:cNvPr>
          <p:cNvSpPr txBox="1"/>
          <p:nvPr/>
        </p:nvSpPr>
        <p:spPr>
          <a:xfrm>
            <a:off x="762000" y="1752600"/>
            <a:ext cx="10490198" cy="3908762"/>
          </a:xfrm>
          <a:prstGeom prst="rect">
            <a:avLst/>
          </a:prstGeom>
          <a:noFill/>
        </p:spPr>
        <p:txBody>
          <a:bodyPr wrap="square">
            <a:spAutoFit/>
          </a:bodyPr>
          <a:lstStyle/>
          <a:p>
            <a:pPr marL="342900" indent="-342900">
              <a:buFont typeface="Arial" panose="020B0604020202020204" pitchFamily="34" charset="0"/>
              <a:buChar char="•"/>
            </a:pPr>
            <a:r>
              <a:rPr lang="en-US" altLang="en-US" sz="2400" b="0" dirty="0">
                <a:solidFill>
                  <a:srgbClr val="002060"/>
                </a:solidFill>
              </a:rPr>
              <a:t>FY 2023 UFS billing deadline is </a:t>
            </a:r>
            <a:r>
              <a:rPr lang="en-US" altLang="en-US" sz="2400" b="1" dirty="0">
                <a:solidFill>
                  <a:srgbClr val="002060"/>
                </a:solidFill>
              </a:rPr>
              <a:t>11:45 pm ET on September 1</a:t>
            </a:r>
            <a:r>
              <a:rPr lang="en-US" altLang="en-US" sz="2400" b="1" baseline="30000" dirty="0">
                <a:solidFill>
                  <a:srgbClr val="002060"/>
                </a:solidFill>
              </a:rPr>
              <a:t>st</a:t>
            </a:r>
            <a:r>
              <a:rPr lang="en-US" altLang="en-US" sz="2400" b="1" dirty="0">
                <a:solidFill>
                  <a:srgbClr val="002060"/>
                </a:solidFill>
              </a:rPr>
              <a:t> </a:t>
            </a:r>
            <a:endParaRPr lang="en-US" altLang="en-US" sz="2400" b="0" dirty="0">
              <a:solidFill>
                <a:srgbClr val="002060"/>
              </a:solidFill>
            </a:endParaRPr>
          </a:p>
          <a:p>
            <a:pPr marL="342900" indent="-342900">
              <a:buFont typeface="Arial" panose="020B0604020202020204" pitchFamily="34" charset="0"/>
              <a:buChar char="•"/>
            </a:pPr>
            <a:endParaRPr lang="en-US" altLang="en-US" sz="2400" dirty="0">
              <a:solidFill>
                <a:srgbClr val="002060"/>
              </a:solidFill>
            </a:endParaRPr>
          </a:p>
          <a:p>
            <a:pPr marL="342900" indent="-342900">
              <a:buFont typeface="Arial" panose="020B0604020202020204" pitchFamily="34" charset="0"/>
              <a:buChar char="•"/>
            </a:pPr>
            <a:r>
              <a:rPr lang="en-US" altLang="en-US" sz="2400" b="0" dirty="0">
                <a:solidFill>
                  <a:srgbClr val="002060"/>
                </a:solidFill>
              </a:rPr>
              <a:t>FY 2023 FIORI invoices must be finalized in the FIORI Statistics module by </a:t>
            </a:r>
            <a:r>
              <a:rPr lang="en-US" altLang="en-US" sz="2400" b="1" dirty="0">
                <a:solidFill>
                  <a:srgbClr val="002060"/>
                </a:solidFill>
              </a:rPr>
              <a:t>5:00 pm ET on September 5</a:t>
            </a:r>
            <a:r>
              <a:rPr lang="en-US" altLang="en-US" sz="2400" b="1" baseline="30000" dirty="0">
                <a:solidFill>
                  <a:srgbClr val="002060"/>
                </a:solidFill>
              </a:rPr>
              <a:t>th</a:t>
            </a:r>
            <a:r>
              <a:rPr lang="en-US" altLang="en-US" sz="2400" b="1" dirty="0">
                <a:solidFill>
                  <a:srgbClr val="002060"/>
                </a:solidFill>
              </a:rPr>
              <a:t> (BD+2)</a:t>
            </a:r>
          </a:p>
          <a:p>
            <a:endParaRPr lang="en-US" altLang="en-US" sz="2400" b="0" baseline="30000" dirty="0">
              <a:solidFill>
                <a:srgbClr val="002060"/>
              </a:solidFill>
            </a:endParaRPr>
          </a:p>
          <a:p>
            <a:pPr marL="342900" indent="-342900">
              <a:buFont typeface="Arial" panose="020B0604020202020204" pitchFamily="34" charset="0"/>
              <a:buChar char="•"/>
            </a:pPr>
            <a:endParaRPr lang="en-US" altLang="en-US" sz="2400" baseline="30000" dirty="0">
              <a:solidFill>
                <a:srgbClr val="002060"/>
              </a:solidFill>
            </a:endParaRPr>
          </a:p>
          <a:p>
            <a:pPr marL="342900" indent="-342900">
              <a:buFont typeface="Arial" panose="020B0604020202020204" pitchFamily="34" charset="0"/>
              <a:buChar char="•"/>
            </a:pPr>
            <a:r>
              <a:rPr lang="en-US" altLang="en-US" sz="2400" b="0" dirty="0">
                <a:solidFill>
                  <a:srgbClr val="002060"/>
                </a:solidFill>
              </a:rPr>
              <a:t>The FIORI Statistics sales accrual will post as usual at the end of the day on September 5</a:t>
            </a:r>
            <a:r>
              <a:rPr lang="en-US" altLang="en-US" sz="2400" b="0" baseline="30000" dirty="0">
                <a:solidFill>
                  <a:srgbClr val="002060"/>
                </a:solidFill>
              </a:rPr>
              <a:t>th</a:t>
            </a:r>
            <a:r>
              <a:rPr lang="en-US" altLang="en-US" sz="2400" b="0" dirty="0">
                <a:solidFill>
                  <a:srgbClr val="002060"/>
                </a:solidFill>
              </a:rPr>
              <a:t> by 5:00 pm ET. The </a:t>
            </a:r>
            <a:r>
              <a:rPr lang="en-US" altLang="en-US" sz="2400" dirty="0">
                <a:solidFill>
                  <a:srgbClr val="002060"/>
                </a:solidFill>
              </a:rPr>
              <a:t>accrual </a:t>
            </a:r>
            <a:r>
              <a:rPr lang="en-US" altLang="en-US" sz="2400" b="0" dirty="0">
                <a:solidFill>
                  <a:srgbClr val="002060"/>
                </a:solidFill>
              </a:rPr>
              <a:t>will post for any unit that utilizes this billing module unless there is a temporary close timeframe set in the PaCCC tool that lasts until after August 31</a:t>
            </a:r>
            <a:r>
              <a:rPr lang="en-US" altLang="en-US" sz="2400" b="0" baseline="30000" dirty="0">
                <a:solidFill>
                  <a:srgbClr val="002060"/>
                </a:solidFill>
              </a:rPr>
              <a:t>st</a:t>
            </a:r>
            <a:r>
              <a:rPr lang="en-US" altLang="en-US" sz="2400" b="0" dirty="0">
                <a:solidFill>
                  <a:srgbClr val="002060"/>
                </a:solidFill>
              </a:rPr>
              <a:t> or the last billing week of </a:t>
            </a:r>
            <a:r>
              <a:rPr lang="en-US" altLang="en-US" sz="2400" dirty="0">
                <a:solidFill>
                  <a:srgbClr val="002060"/>
                </a:solidFill>
              </a:rPr>
              <a:t>PD</a:t>
            </a:r>
            <a:r>
              <a:rPr lang="en-US" altLang="en-US" sz="2400" b="0" dirty="0">
                <a:solidFill>
                  <a:srgbClr val="002060"/>
                </a:solidFill>
              </a:rPr>
              <a:t> 12/2023 is skipped in the Fiori invoice module. </a:t>
            </a:r>
          </a:p>
        </p:txBody>
      </p:sp>
      <p:sp>
        <p:nvSpPr>
          <p:cNvPr id="6" name="Slide Number Placeholder 5">
            <a:extLst>
              <a:ext uri="{FF2B5EF4-FFF2-40B4-BE49-F238E27FC236}">
                <a16:creationId xmlns:a16="http://schemas.microsoft.com/office/drawing/2014/main" id="{CEC38EFB-0765-0F5E-4145-1368C0E3D1AD}"/>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31</a:t>
            </a:fld>
            <a:r>
              <a:rPr lang="en-US" dirty="0"/>
              <a:t> – </a:t>
            </a:r>
          </a:p>
        </p:txBody>
      </p:sp>
    </p:spTree>
    <p:extLst>
      <p:ext uri="{BB962C8B-B14F-4D97-AF65-F5344CB8AC3E}">
        <p14:creationId xmlns:p14="http://schemas.microsoft.com/office/powerpoint/2010/main" val="1219095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810000" y="6400800"/>
            <a:ext cx="45720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6C99A1AE-B4B1-A00C-1396-9B21113003C4}"/>
              </a:ext>
            </a:extLst>
          </p:cNvPr>
          <p:cNvSpPr>
            <a:spLocks noGrp="1"/>
          </p:cNvSpPr>
          <p:nvPr>
            <p:ph type="title"/>
          </p:nvPr>
        </p:nvSpPr>
        <p:spPr>
          <a:xfrm>
            <a:off x="507999" y="330524"/>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Specific Bad Debt Provisions</a:t>
            </a:r>
            <a:endParaRPr kumimoji="0" lang="en-US" sz="320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A9BD0B29-E4DC-9800-3CE9-1F70CB230493}"/>
              </a:ext>
            </a:extLst>
          </p:cNvPr>
          <p:cNvSpPr/>
          <p:nvPr/>
        </p:nvSpPr>
        <p:spPr bwMode="auto">
          <a:xfrm>
            <a:off x="491155" y="1336513"/>
            <a:ext cx="10998200" cy="3692687"/>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4BFD7B42-1373-FE78-376D-00D98ACD3864}"/>
              </a:ext>
            </a:extLst>
          </p:cNvPr>
          <p:cNvSpPr txBox="1"/>
          <p:nvPr/>
        </p:nvSpPr>
        <p:spPr>
          <a:xfrm>
            <a:off x="1777032" y="1981200"/>
            <a:ext cx="8460134" cy="2554545"/>
          </a:xfrm>
          <a:prstGeom prst="rect">
            <a:avLst/>
          </a:prstGeom>
          <a:noFill/>
        </p:spPr>
        <p:txBody>
          <a:bodyPr wrap="square">
            <a:spAutoFit/>
          </a:bodyPr>
          <a:lstStyle/>
          <a:p>
            <a:pPr marL="342900" indent="-342900">
              <a:buClr>
                <a:srgbClr val="002060"/>
              </a:buClr>
              <a:buFont typeface="Arial" panose="020B0604020202020204" pitchFamily="34" charset="0"/>
              <a:buChar char="•"/>
              <a:defRPr/>
            </a:pPr>
            <a:r>
              <a:rPr lang="en-US" sz="2400" b="0" dirty="0">
                <a:solidFill>
                  <a:srgbClr val="002060"/>
                </a:solidFill>
              </a:rPr>
              <a:t>Final Bad Debt Exception requests are </a:t>
            </a:r>
            <a:r>
              <a:rPr lang="en-US" sz="2400" b="1" dirty="0">
                <a:solidFill>
                  <a:srgbClr val="002060"/>
                </a:solidFill>
              </a:rPr>
              <a:t>due September 1</a:t>
            </a:r>
            <a:r>
              <a:rPr lang="en-US" sz="2400" b="1" baseline="30000" dirty="0">
                <a:solidFill>
                  <a:srgbClr val="002060"/>
                </a:solidFill>
              </a:rPr>
              <a:t>st </a:t>
            </a:r>
            <a:r>
              <a:rPr lang="en-US" sz="2400" b="1" dirty="0">
                <a:solidFill>
                  <a:srgbClr val="002060"/>
                </a:solidFill>
              </a:rPr>
              <a:t>by 12:00 pm ET</a:t>
            </a:r>
            <a:r>
              <a:rPr lang="en-US" sz="2400" b="0" dirty="0">
                <a:solidFill>
                  <a:srgbClr val="002060"/>
                </a:solidFill>
              </a:rPr>
              <a:t>.</a:t>
            </a:r>
          </a:p>
          <a:p>
            <a:pPr marL="342900" indent="-342900">
              <a:buClr>
                <a:srgbClr val="002060"/>
              </a:buClr>
              <a:buFont typeface="Arial" panose="020B0604020202020204" pitchFamily="34" charset="0"/>
              <a:buChar char="•"/>
              <a:defRPr/>
            </a:pPr>
            <a:endParaRPr lang="en-US" sz="2400" b="0" dirty="0">
              <a:solidFill>
                <a:srgbClr val="002060"/>
              </a:solidFill>
            </a:endParaRPr>
          </a:p>
          <a:p>
            <a:pPr marL="285750" indent="-285750">
              <a:buFont typeface="Arial" panose="020B0604020202020204" pitchFamily="34" charset="0"/>
              <a:buChar char="•"/>
              <a:defRPr/>
            </a:pPr>
            <a:r>
              <a:rPr lang="en-US" sz="2400" b="0" dirty="0">
                <a:solidFill>
                  <a:srgbClr val="002060"/>
                </a:solidFill>
              </a:rPr>
              <a:t>Requests must be submitted with the proper approvals to:</a:t>
            </a:r>
          </a:p>
          <a:p>
            <a:pPr>
              <a:defRPr/>
            </a:pPr>
            <a:r>
              <a:rPr lang="en-US" sz="2400" b="1" dirty="0">
                <a:solidFill>
                  <a:srgbClr val="002060"/>
                </a:solidFill>
              </a:rPr>
              <a:t>     </a:t>
            </a:r>
            <a:r>
              <a:rPr lang="en-US" sz="2400" b="1" dirty="0">
                <a:solidFill>
                  <a:srgbClr val="002060"/>
                </a:solidFill>
                <a:hlinkClick r:id="rId3">
                  <a:extLst>
                    <a:ext uri="{A12FA001-AC4F-418D-AE19-62706E023703}">
                      <ahyp:hlinkClr xmlns:ahyp="http://schemas.microsoft.com/office/drawing/2018/hyperlinkcolor" val="tx"/>
                    </a:ext>
                  </a:extLst>
                </a:hlinkClick>
              </a:rPr>
              <a:t>AccountsReceivable.NorAm@sodexo.com</a:t>
            </a:r>
            <a:endParaRPr lang="en-US" sz="2400" b="1" dirty="0">
              <a:solidFill>
                <a:srgbClr val="002060"/>
              </a:solidFill>
            </a:endParaRPr>
          </a:p>
          <a:p>
            <a:pPr marL="342900" indent="-342900">
              <a:buClr>
                <a:srgbClr val="002060"/>
              </a:buClr>
              <a:buFont typeface="Arial" panose="020B0604020202020204" pitchFamily="34" charset="0"/>
              <a:buChar char="•"/>
              <a:defRPr/>
            </a:pPr>
            <a:endParaRPr lang="en-US" sz="2000" b="0" dirty="0">
              <a:solidFill>
                <a:srgbClr val="002060"/>
              </a:solidFill>
            </a:endParaRPr>
          </a:p>
          <a:p>
            <a:pPr marL="342900" indent="-342900">
              <a:buClr>
                <a:srgbClr val="002060"/>
              </a:buClr>
              <a:buFont typeface="Arial" panose="020B0604020202020204" pitchFamily="34" charset="0"/>
              <a:buChar char="•"/>
              <a:defRPr/>
            </a:pPr>
            <a:endParaRPr lang="en-US" sz="2000" b="0" dirty="0">
              <a:solidFill>
                <a:srgbClr val="002060"/>
              </a:solidFill>
            </a:endParaRPr>
          </a:p>
        </p:txBody>
      </p:sp>
      <p:sp>
        <p:nvSpPr>
          <p:cNvPr id="6" name="Slide Number Placeholder 5">
            <a:extLst>
              <a:ext uri="{FF2B5EF4-FFF2-40B4-BE49-F238E27FC236}">
                <a16:creationId xmlns:a16="http://schemas.microsoft.com/office/drawing/2014/main" id="{0F997667-A23B-2BA3-D635-12441E4518B0}"/>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32</a:t>
            </a:fld>
            <a:r>
              <a:rPr lang="en-US" dirty="0"/>
              <a:t> – </a:t>
            </a:r>
          </a:p>
        </p:txBody>
      </p:sp>
    </p:spTree>
    <p:extLst>
      <p:ext uri="{BB962C8B-B14F-4D97-AF65-F5344CB8AC3E}">
        <p14:creationId xmlns:p14="http://schemas.microsoft.com/office/powerpoint/2010/main" val="17256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860800" y="6446837"/>
            <a:ext cx="48006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BF307D62-5445-3C51-0560-0F441A56E736}"/>
              </a:ext>
            </a:extLst>
          </p:cNvPr>
          <p:cNvSpPr>
            <a:spLocks noGrp="1"/>
          </p:cNvSpPr>
          <p:nvPr>
            <p:ph type="title"/>
          </p:nvPr>
        </p:nvSpPr>
        <p:spPr>
          <a:xfrm>
            <a:off x="762000" y="2286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Payroll – Kronos and Labor Transfers</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C2B09BCA-5CD9-7A92-54EF-76CD7702FC3E}"/>
              </a:ext>
            </a:extLst>
          </p:cNvPr>
          <p:cNvSpPr/>
          <p:nvPr/>
        </p:nvSpPr>
        <p:spPr bwMode="auto">
          <a:xfrm>
            <a:off x="762001" y="1066800"/>
            <a:ext cx="10998200" cy="52578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0AAD18B3-E1DE-6954-2AE4-8A24F61553A4}"/>
              </a:ext>
            </a:extLst>
          </p:cNvPr>
          <p:cNvSpPr txBox="1"/>
          <p:nvPr/>
        </p:nvSpPr>
        <p:spPr>
          <a:xfrm>
            <a:off x="929302" y="1295400"/>
            <a:ext cx="10865389" cy="4708981"/>
          </a:xfrm>
          <a:prstGeom prst="rect">
            <a:avLst/>
          </a:prstGeom>
          <a:noFill/>
        </p:spPr>
        <p:txBody>
          <a:bodyPr wrap="square">
            <a:spAutoFit/>
          </a:bodyPr>
          <a:lstStyle/>
          <a:p>
            <a:pPr marL="342900" indent="-342900">
              <a:buClr>
                <a:srgbClr val="002060"/>
              </a:buClr>
              <a:buFont typeface="Arial" panose="020B0604020202020204" pitchFamily="34" charset="0"/>
              <a:buChar char="•"/>
              <a:defRPr/>
            </a:pPr>
            <a:r>
              <a:rPr lang="en-US" sz="2000" b="0" dirty="0">
                <a:solidFill>
                  <a:srgbClr val="002060"/>
                </a:solidFill>
              </a:rPr>
              <a:t>By </a:t>
            </a:r>
            <a:r>
              <a:rPr lang="en-US" sz="2000" b="0" dirty="0">
                <a:solidFill>
                  <a:srgbClr val="FF0000"/>
                </a:solidFill>
              </a:rPr>
              <a:t>August 24</a:t>
            </a:r>
            <a:r>
              <a:rPr lang="en-US" sz="2000" b="0" baseline="30000" dirty="0">
                <a:solidFill>
                  <a:srgbClr val="FF0000"/>
                </a:solidFill>
              </a:rPr>
              <a:t>th</a:t>
            </a:r>
            <a:r>
              <a:rPr lang="en-US" sz="2000" b="0" dirty="0">
                <a:solidFill>
                  <a:srgbClr val="FF0000"/>
                </a:solidFill>
              </a:rPr>
              <a:t> submit Historical Edit Forms</a:t>
            </a:r>
            <a:r>
              <a:rPr lang="en-US" sz="2000" b="0" dirty="0">
                <a:solidFill>
                  <a:srgbClr val="002060"/>
                </a:solidFill>
              </a:rPr>
              <a:t> (if needed) for any prior pay periods to</a:t>
            </a:r>
            <a:r>
              <a:rPr lang="en-US" sz="2000" b="1" dirty="0">
                <a:solidFill>
                  <a:srgbClr val="002060"/>
                </a:solidFill>
              </a:rPr>
              <a:t> </a:t>
            </a:r>
            <a:r>
              <a:rPr lang="en-US" sz="2000" b="1" dirty="0">
                <a:solidFill>
                  <a:srgbClr val="002060"/>
                </a:solidFill>
                <a:hlinkClick r:id="rId3" tooltip="mailto:payrollops.usa@sodexo.com">
                  <a:extLst>
                    <a:ext uri="{A12FA001-AC4F-418D-AE19-62706E023703}">
                      <ahyp:hlinkClr xmlns:ahyp="http://schemas.microsoft.com/office/drawing/2018/hyperlinkcolor" val="tx"/>
                    </a:ext>
                  </a:extLst>
                </a:hlinkClick>
              </a:rPr>
              <a:t>PayrollOps.USA@sodexo.com</a:t>
            </a:r>
            <a:r>
              <a:rPr lang="en-US" sz="2000" b="0" dirty="0">
                <a:solidFill>
                  <a:srgbClr val="002060"/>
                </a:solidFill>
              </a:rPr>
              <a:t>.  The timeframe that can be edited is January 1, 2023 up to previous pay cycle.</a:t>
            </a:r>
          </a:p>
          <a:p>
            <a:pPr>
              <a:buClr>
                <a:srgbClr val="002060"/>
              </a:buClr>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indent="-342900">
              <a:buClr>
                <a:srgbClr val="002060"/>
              </a:buClr>
              <a:buFont typeface="Arial" panose="020B0604020202020204" pitchFamily="34" charset="0"/>
              <a:buChar char="•"/>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Kronos data </a:t>
            </a:r>
            <a:r>
              <a:rPr lang="en-US" altLang="en-US" sz="2000" b="0" dirty="0">
                <a:solidFill>
                  <a:srgbClr val="002060"/>
                </a:solidFill>
              </a:rPr>
              <a:t>must be updated and saved by </a:t>
            </a:r>
            <a:r>
              <a:rPr lang="en-US" altLang="en-US" sz="2000" b="1" dirty="0">
                <a:solidFill>
                  <a:srgbClr val="002060"/>
                </a:solidFill>
              </a:rPr>
              <a:t>September 5</a:t>
            </a:r>
            <a:r>
              <a:rPr lang="en-US" altLang="en-US" sz="2000" b="1" baseline="30000" dirty="0">
                <a:solidFill>
                  <a:srgbClr val="002060"/>
                </a:solidFill>
              </a:rPr>
              <a:t>th</a:t>
            </a:r>
            <a:r>
              <a:rPr lang="en-US" altLang="en-US" sz="2000" b="1" dirty="0">
                <a:solidFill>
                  <a:srgbClr val="002060"/>
                </a:solidFill>
              </a:rPr>
              <a:t> by 12:00 pm ET</a:t>
            </a:r>
          </a:p>
          <a:p>
            <a:pPr>
              <a:buClr>
                <a:srgbClr val="002060"/>
              </a:buClr>
              <a:defRPr/>
            </a:pPr>
            <a:endParaRPr lang="en-US" altLang="en-US" sz="2000" dirty="0">
              <a:solidFill>
                <a:srgbClr val="002060"/>
              </a:solidFill>
            </a:endParaRPr>
          </a:p>
          <a:p>
            <a:pPr marL="342900" indent="-342900">
              <a:buClr>
                <a:srgbClr val="002060"/>
              </a:buClr>
              <a:buFont typeface="Arial" panose="020B0604020202020204" pitchFamily="34" charset="0"/>
              <a:buChar char="•"/>
              <a:defRPr/>
            </a:pPr>
            <a:r>
              <a:rPr lang="en-US" altLang="en-US" sz="2000" b="0" dirty="0">
                <a:solidFill>
                  <a:srgbClr val="002060"/>
                </a:solidFill>
              </a:rPr>
              <a:t>Confirm employees that worked at another cost center are transferred to the correct cost center through the current payroll reporting methods</a:t>
            </a:r>
            <a:endParaRPr lang="en-US" altLang="en-US" sz="2000" dirty="0">
              <a:solidFill>
                <a:srgbClr val="002060"/>
              </a:solidFill>
            </a:endParaRPr>
          </a:p>
          <a:p>
            <a:pPr>
              <a:buClr>
                <a:srgbClr val="002060"/>
              </a:buClr>
              <a:defRPr/>
            </a:pPr>
            <a:endParaRPr lang="en-US" altLang="en-US" sz="2000" dirty="0">
              <a:solidFill>
                <a:srgbClr val="002060"/>
              </a:solidFill>
            </a:endParaRPr>
          </a:p>
          <a:p>
            <a:pPr marL="342900" indent="-342900">
              <a:buClr>
                <a:srgbClr val="002060"/>
              </a:buClr>
              <a:buFont typeface="Arial" panose="020B0604020202020204" pitchFamily="34" charset="0"/>
              <a:buChar char="•"/>
              <a:defRPr/>
            </a:pPr>
            <a:r>
              <a:rPr lang="en-US" altLang="en-US" sz="2000" b="0" dirty="0">
                <a:solidFill>
                  <a:srgbClr val="002060"/>
                </a:solidFill>
              </a:rPr>
              <a:t>If an </a:t>
            </a:r>
            <a:r>
              <a:rPr lang="en-US" altLang="en-US" sz="2000" b="0" dirty="0">
                <a:solidFill>
                  <a:srgbClr val="FF0000"/>
                </a:solidFill>
              </a:rPr>
              <a:t>employee’s wages were not allocated correctly</a:t>
            </a:r>
            <a:r>
              <a:rPr lang="en-US" altLang="en-US" sz="2000" b="0" dirty="0">
                <a:solidFill>
                  <a:srgbClr val="002060"/>
                </a:solidFill>
              </a:rPr>
              <a:t>, complete a labor transfer in UFS by </a:t>
            </a:r>
            <a:r>
              <a:rPr lang="en-US" altLang="en-US" sz="2000" b="1" dirty="0">
                <a:solidFill>
                  <a:srgbClr val="002060"/>
                </a:solidFill>
              </a:rPr>
              <a:t>September 1</a:t>
            </a:r>
            <a:r>
              <a:rPr lang="en-US" altLang="en-US" sz="2000" b="1" baseline="30000" dirty="0">
                <a:solidFill>
                  <a:srgbClr val="002060"/>
                </a:solidFill>
              </a:rPr>
              <a:t>st</a:t>
            </a:r>
            <a:r>
              <a:rPr lang="en-US" altLang="en-US" sz="2000" b="1" dirty="0">
                <a:solidFill>
                  <a:srgbClr val="002060"/>
                </a:solidFill>
              </a:rPr>
              <a:t> at 11:45 pm ET</a:t>
            </a:r>
          </a:p>
          <a:p>
            <a:pPr>
              <a:buClr>
                <a:srgbClr val="002060"/>
              </a:buClr>
              <a:defRPr/>
            </a:pPr>
            <a:endParaRPr lang="en-US" altLang="en-US" sz="2000" b="1" dirty="0">
              <a:solidFill>
                <a:srgbClr val="002060"/>
              </a:solidFill>
            </a:endParaRPr>
          </a:p>
          <a:p>
            <a:pPr marL="342900" indent="-342900">
              <a:buClr>
                <a:srgbClr val="002060"/>
              </a:buClr>
              <a:buFont typeface="Arial" panose="020B0604020202020204" pitchFamily="34" charset="0"/>
              <a:buChar char="•"/>
              <a:defRPr/>
            </a:pPr>
            <a:r>
              <a:rPr lang="en-US" altLang="en-US" sz="2000" b="0" dirty="0">
                <a:solidFill>
                  <a:srgbClr val="FF0000"/>
                </a:solidFill>
              </a:rPr>
              <a:t>Links to US and Canada Payroll dates</a:t>
            </a:r>
            <a:r>
              <a:rPr lang="en-US" altLang="en-US" sz="2000" b="0" dirty="0">
                <a:solidFill>
                  <a:srgbClr val="002060"/>
                </a:solidFill>
              </a:rPr>
              <a:t>  </a:t>
            </a:r>
          </a:p>
          <a:p>
            <a:pPr marL="800100" lvl="1" indent="-342900">
              <a:buClr>
                <a:srgbClr val="002060"/>
              </a:buClr>
              <a:buFont typeface="Arial" panose="020B0604020202020204" pitchFamily="34" charset="0"/>
              <a:buChar char="•"/>
              <a:defRPr/>
            </a:pPr>
            <a:r>
              <a:rPr lang="en-US" altLang="en-US" sz="2000" b="1" dirty="0">
                <a:solidFill>
                  <a:srgbClr val="002060"/>
                </a:solidFill>
              </a:rPr>
              <a:t>US</a:t>
            </a:r>
            <a:r>
              <a:rPr lang="en-US" altLang="en-US" sz="2000" dirty="0">
                <a:solidFill>
                  <a:srgbClr val="002060"/>
                </a:solidFill>
              </a:rPr>
              <a:t>: </a:t>
            </a:r>
            <a:r>
              <a:rPr lang="en-US" altLang="en-US" sz="2000" dirty="0">
                <a:solidFill>
                  <a:srgbClr val="002060"/>
                </a:solidFill>
                <a:hlinkClick r:id="rId4">
                  <a:extLst>
                    <a:ext uri="{A12FA001-AC4F-418D-AE19-62706E023703}">
                      <ahyp:hlinkClr xmlns:ahyp="http://schemas.microsoft.com/office/drawing/2018/hyperlinkcolor" val="tx"/>
                    </a:ext>
                  </a:extLst>
                </a:hlinkClick>
              </a:rPr>
              <a:t>Financial Close—All U.S. Segments</a:t>
            </a:r>
            <a:endParaRPr lang="en-US" altLang="en-US" sz="2000" dirty="0">
              <a:solidFill>
                <a:srgbClr val="002060"/>
              </a:solidFill>
            </a:endParaRPr>
          </a:p>
          <a:p>
            <a:pPr marL="800100" lvl="1" indent="-342900">
              <a:buClr>
                <a:srgbClr val="002060"/>
              </a:buClr>
              <a:buFont typeface="Arial" panose="020B0604020202020204" pitchFamily="34" charset="0"/>
              <a:buChar char="•"/>
              <a:defRPr/>
            </a:pPr>
            <a:r>
              <a:rPr lang="en-US" altLang="en-US" sz="2000" b="1" dirty="0">
                <a:solidFill>
                  <a:srgbClr val="002060"/>
                </a:solidFill>
              </a:rPr>
              <a:t>Canada</a:t>
            </a:r>
            <a:r>
              <a:rPr lang="en-US" altLang="en-US" sz="2000" dirty="0">
                <a:solidFill>
                  <a:srgbClr val="002060"/>
                </a:solidFill>
              </a:rPr>
              <a:t>: </a:t>
            </a:r>
            <a:r>
              <a:rPr lang="en-US" altLang="en-US" sz="2000" dirty="0">
                <a:solidFill>
                  <a:srgbClr val="002060"/>
                </a:solidFill>
                <a:hlinkClick r:id="rId5">
                  <a:extLst>
                    <a:ext uri="{A12FA001-AC4F-418D-AE19-62706E023703}">
                      <ahyp:hlinkClr xmlns:ahyp="http://schemas.microsoft.com/office/drawing/2018/hyperlinkcolor" val="tx"/>
                    </a:ext>
                  </a:extLst>
                </a:hlinkClick>
              </a:rPr>
              <a:t>Financial Close</a:t>
            </a:r>
            <a:endParaRPr lang="en-US" altLang="en-US" sz="2000" dirty="0">
              <a:solidFill>
                <a:srgbClr val="002060"/>
              </a:solidFill>
            </a:endParaRPr>
          </a:p>
        </p:txBody>
      </p:sp>
      <p:pic>
        <p:nvPicPr>
          <p:cNvPr id="2056" name="Picture 8" descr="Payroll vector set 163035 Vector Art at Vecteezy">
            <a:extLst>
              <a:ext uri="{FF2B5EF4-FFF2-40B4-BE49-F238E27FC236}">
                <a16:creationId xmlns:a16="http://schemas.microsoft.com/office/drawing/2014/main" id="{D5B140F5-9B9D-3066-DBC3-EC48D9367A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800" y="4691939"/>
            <a:ext cx="2057129" cy="144009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5740411-4BB4-4D05-9000-DDD66B272074}"/>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33</a:t>
            </a:fld>
            <a:r>
              <a:rPr lang="en-US" dirty="0"/>
              <a:t> – </a:t>
            </a:r>
          </a:p>
        </p:txBody>
      </p:sp>
    </p:spTree>
    <p:extLst>
      <p:ext uri="{BB962C8B-B14F-4D97-AF65-F5344CB8AC3E}">
        <p14:creationId xmlns:p14="http://schemas.microsoft.com/office/powerpoint/2010/main" val="292330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F7375EBB-BDA1-397D-277D-F35408C45FC9}"/>
              </a:ext>
            </a:extLst>
          </p:cNvPr>
          <p:cNvSpPr>
            <a:spLocks noGrp="1"/>
          </p:cNvSpPr>
          <p:nvPr>
            <p:ph type="title"/>
          </p:nvPr>
        </p:nvSpPr>
        <p:spPr>
          <a:xfrm>
            <a:off x="673097" y="330524"/>
            <a:ext cx="10833101"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Year-End Temp Labor Expense Posting and Accrual</a:t>
            </a:r>
            <a:endParaRPr kumimoji="0" lang="en-US" sz="320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36BF6FA4-1288-DAB1-5549-94130243CECD}"/>
              </a:ext>
            </a:extLst>
          </p:cNvPr>
          <p:cNvSpPr/>
          <p:nvPr/>
        </p:nvSpPr>
        <p:spPr bwMode="auto">
          <a:xfrm>
            <a:off x="673099" y="1161888"/>
            <a:ext cx="10833100" cy="5010312"/>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79CA48C1-E97D-5CA6-8D15-85EEFAC4BCFC}"/>
              </a:ext>
            </a:extLst>
          </p:cNvPr>
          <p:cNvSpPr txBox="1"/>
          <p:nvPr/>
        </p:nvSpPr>
        <p:spPr>
          <a:xfrm>
            <a:off x="723633" y="1524000"/>
            <a:ext cx="10833100" cy="4462760"/>
          </a:xfrm>
          <a:prstGeom prst="rect">
            <a:avLst/>
          </a:prstGeom>
          <a:noFill/>
        </p:spPr>
        <p:txBody>
          <a:bodyPr wrap="square">
            <a:spAutoFit/>
          </a:bodyPr>
          <a:lstStyle/>
          <a:p>
            <a:pPr marL="342900" indent="-342900">
              <a:buClr>
                <a:srgbClr val="002060"/>
              </a:buClr>
              <a:buFont typeface="Arial" panose="020B0604020202020204" pitchFamily="34" charset="0"/>
              <a:buChar char="•"/>
              <a:defRPr/>
            </a:pPr>
            <a:r>
              <a:rPr lang="en-US" sz="2200" b="0" dirty="0">
                <a:solidFill>
                  <a:srgbClr val="002060"/>
                </a:solidFill>
              </a:rPr>
              <a:t>A unit level accrual will be calculated and posted for all Temp Labor activity incurred but not billed. </a:t>
            </a:r>
          </a:p>
          <a:p>
            <a:pPr marL="342900" indent="-342900">
              <a:buClr>
                <a:srgbClr val="002060"/>
              </a:buClr>
              <a:buFont typeface="Arial" panose="020B0604020202020204" pitchFamily="34" charset="0"/>
              <a:buChar char="•"/>
              <a:defRPr/>
            </a:pPr>
            <a:endParaRPr lang="en-US" sz="2200" dirty="0">
              <a:solidFill>
                <a:srgbClr val="002060"/>
              </a:solidFill>
            </a:endParaRPr>
          </a:p>
          <a:p>
            <a:pPr marL="342900" indent="-342900">
              <a:buClr>
                <a:srgbClr val="002060"/>
              </a:buClr>
              <a:buFont typeface="Arial" panose="020B0604020202020204" pitchFamily="34" charset="0"/>
              <a:buChar char="•"/>
              <a:defRPr/>
            </a:pPr>
            <a:r>
              <a:rPr lang="en-US" sz="2200" dirty="0">
                <a:solidFill>
                  <a:srgbClr val="28285F"/>
                </a:solidFill>
              </a:rPr>
              <a:t>For </a:t>
            </a:r>
            <a:r>
              <a:rPr lang="en-US" sz="2200" b="1" dirty="0">
                <a:solidFill>
                  <a:srgbClr val="28285F"/>
                </a:solidFill>
              </a:rPr>
              <a:t>year-end close </a:t>
            </a:r>
            <a:r>
              <a:rPr lang="en-US" sz="2200" dirty="0">
                <a:solidFill>
                  <a:srgbClr val="28285F"/>
                </a:solidFill>
              </a:rPr>
              <a:t>we ask that you do the following</a:t>
            </a:r>
            <a:r>
              <a:rPr lang="en-US" sz="2200" dirty="0">
                <a:solidFill>
                  <a:srgbClr val="002060"/>
                </a:solidFill>
              </a:rPr>
              <a:t>:</a:t>
            </a:r>
            <a:endParaRPr lang="en-US" sz="2200" dirty="0">
              <a:solidFill>
                <a:srgbClr val="002060"/>
              </a:solidFill>
              <a:highlight>
                <a:srgbClr val="F2FD8B"/>
              </a:highlight>
            </a:endParaRPr>
          </a:p>
          <a:p>
            <a:pPr marL="800100" lvl="1" indent="-342900">
              <a:buClr>
                <a:srgbClr val="002060"/>
              </a:buClr>
              <a:buFont typeface="Arial" panose="020B0604020202020204" pitchFamily="34" charset="0"/>
              <a:buChar char="•"/>
              <a:defRPr/>
            </a:pPr>
            <a:r>
              <a:rPr lang="en-US" sz="2200" b="0" dirty="0">
                <a:solidFill>
                  <a:srgbClr val="002060"/>
                </a:solidFill>
              </a:rPr>
              <a:t>Ensure that </a:t>
            </a:r>
            <a:r>
              <a:rPr lang="en-US" sz="2200" b="0" dirty="0">
                <a:solidFill>
                  <a:srgbClr val="FF0000"/>
                </a:solidFill>
              </a:rPr>
              <a:t>all employees time for August 20</a:t>
            </a:r>
            <a:r>
              <a:rPr lang="en-US" sz="2200" b="0" baseline="30000" dirty="0">
                <a:solidFill>
                  <a:srgbClr val="FF0000"/>
                </a:solidFill>
              </a:rPr>
              <a:t>th</a:t>
            </a:r>
            <a:r>
              <a:rPr lang="en-US" sz="2200" b="0" dirty="0">
                <a:solidFill>
                  <a:srgbClr val="FF0000"/>
                </a:solidFill>
              </a:rPr>
              <a:t>-26</a:t>
            </a:r>
            <a:r>
              <a:rPr lang="en-US" sz="2200" b="0" baseline="30000" dirty="0">
                <a:solidFill>
                  <a:srgbClr val="FF0000"/>
                </a:solidFill>
              </a:rPr>
              <a:t>th</a:t>
            </a:r>
            <a:r>
              <a:rPr lang="en-US" sz="2200" b="0" dirty="0">
                <a:solidFill>
                  <a:srgbClr val="FF0000"/>
                </a:solidFill>
              </a:rPr>
              <a:t> is reviewed, approved, and any necessary edits</a:t>
            </a:r>
            <a:r>
              <a:rPr lang="en-US" sz="2200" b="0" dirty="0">
                <a:solidFill>
                  <a:srgbClr val="002060"/>
                </a:solidFill>
              </a:rPr>
              <a:t> are </a:t>
            </a:r>
            <a:r>
              <a:rPr lang="en-US" sz="2200" b="1" dirty="0">
                <a:solidFill>
                  <a:srgbClr val="002060"/>
                </a:solidFill>
              </a:rPr>
              <a:t>completed by August 29</a:t>
            </a:r>
            <a:r>
              <a:rPr lang="en-US" sz="2200" b="1" baseline="30000" dirty="0">
                <a:solidFill>
                  <a:srgbClr val="002060"/>
                </a:solidFill>
              </a:rPr>
              <a:t>th</a:t>
            </a:r>
            <a:r>
              <a:rPr lang="en-US" sz="2200" b="0" dirty="0">
                <a:solidFill>
                  <a:srgbClr val="002060"/>
                </a:solidFill>
              </a:rPr>
              <a:t>.</a:t>
            </a:r>
            <a:endParaRPr lang="en-US" sz="2200" dirty="0">
              <a:solidFill>
                <a:srgbClr val="002060"/>
              </a:solidFill>
            </a:endParaRPr>
          </a:p>
          <a:p>
            <a:pPr marL="800100" lvl="1" indent="-342900">
              <a:buClr>
                <a:srgbClr val="002060"/>
              </a:buClr>
              <a:buFont typeface="Arial" panose="020B0604020202020204" pitchFamily="34" charset="0"/>
              <a:buChar char="•"/>
              <a:defRPr/>
            </a:pPr>
            <a:r>
              <a:rPr lang="en-US" sz="2200" b="0" dirty="0">
                <a:solidFill>
                  <a:srgbClr val="002060"/>
                </a:solidFill>
              </a:rPr>
              <a:t>Ensure that all time for </a:t>
            </a:r>
            <a:r>
              <a:rPr lang="en-US" sz="2200" b="0" dirty="0">
                <a:solidFill>
                  <a:srgbClr val="FF0000"/>
                </a:solidFill>
              </a:rPr>
              <a:t>all employees are punching into the Kronos clocks for August 27</a:t>
            </a:r>
            <a:r>
              <a:rPr lang="en-US" sz="2200" b="0" baseline="30000" dirty="0">
                <a:solidFill>
                  <a:srgbClr val="FF0000"/>
                </a:solidFill>
              </a:rPr>
              <a:t>th</a:t>
            </a:r>
            <a:r>
              <a:rPr lang="en-US" sz="2200" b="0" dirty="0">
                <a:solidFill>
                  <a:srgbClr val="FF0000"/>
                </a:solidFill>
              </a:rPr>
              <a:t>-31</a:t>
            </a:r>
            <a:r>
              <a:rPr lang="en-US" sz="2200" b="0" baseline="30000" dirty="0">
                <a:solidFill>
                  <a:srgbClr val="FF0000"/>
                </a:solidFill>
              </a:rPr>
              <a:t>st</a:t>
            </a:r>
            <a:r>
              <a:rPr lang="en-US" sz="2200" b="0" dirty="0">
                <a:solidFill>
                  <a:srgbClr val="002060"/>
                </a:solidFill>
              </a:rPr>
              <a:t>, as that data will be pulled directly from Kronos and accrued for </a:t>
            </a:r>
            <a:r>
              <a:rPr lang="en-US" sz="2200" b="1" dirty="0">
                <a:solidFill>
                  <a:srgbClr val="002060"/>
                </a:solidFill>
              </a:rPr>
              <a:t>no later than September 1</a:t>
            </a:r>
            <a:r>
              <a:rPr lang="en-US" sz="2200" b="1" baseline="30000" dirty="0">
                <a:solidFill>
                  <a:srgbClr val="002060"/>
                </a:solidFill>
              </a:rPr>
              <a:t>st</a:t>
            </a:r>
            <a:r>
              <a:rPr lang="en-US" sz="2200" b="1" dirty="0">
                <a:solidFill>
                  <a:srgbClr val="002060"/>
                </a:solidFill>
              </a:rPr>
              <a:t>.</a:t>
            </a:r>
          </a:p>
          <a:p>
            <a:pPr marL="342900" indent="-342900">
              <a:buClr>
                <a:srgbClr val="002060"/>
              </a:buClr>
              <a:buFont typeface="Arial" panose="020B0604020202020204" pitchFamily="34" charset="0"/>
              <a:buChar char="•"/>
              <a:defRPr/>
            </a:pPr>
            <a:endParaRPr lang="en-US" sz="2200" b="0" dirty="0">
              <a:solidFill>
                <a:srgbClr val="002060"/>
              </a:solidFill>
            </a:endParaRPr>
          </a:p>
          <a:p>
            <a:endParaRPr lang="en-US" sz="2200" dirty="0">
              <a:solidFill>
                <a:srgbClr val="002060"/>
              </a:solidFill>
              <a:hlinkClick r:id="rId3"/>
            </a:endParaRPr>
          </a:p>
          <a:p>
            <a:pPr algn="ctr"/>
            <a:r>
              <a:rPr lang="en-US" sz="2200" b="1" dirty="0">
                <a:solidFill>
                  <a:srgbClr val="002060"/>
                </a:solidFill>
                <a:hlinkClick r:id="rId3"/>
              </a:rPr>
              <a:t>sodexotempfinderinquiries.usa@sodexo.com</a:t>
            </a:r>
            <a:endParaRPr lang="en-US" sz="2200" b="1" dirty="0">
              <a:solidFill>
                <a:srgbClr val="002060"/>
              </a:solidFill>
            </a:endParaRPr>
          </a:p>
          <a:p>
            <a:pPr lvl="1">
              <a:buClr>
                <a:srgbClr val="002060"/>
              </a:buClr>
              <a:defRPr/>
            </a:pPr>
            <a:endParaRPr lang="en-US" altLang="en-US" sz="2000" dirty="0">
              <a:solidFill>
                <a:srgbClr val="002060"/>
              </a:solidFill>
            </a:endParaRPr>
          </a:p>
        </p:txBody>
      </p:sp>
      <p:sp>
        <p:nvSpPr>
          <p:cNvPr id="6" name="Slide Number Placeholder 5">
            <a:extLst>
              <a:ext uri="{FF2B5EF4-FFF2-40B4-BE49-F238E27FC236}">
                <a16:creationId xmlns:a16="http://schemas.microsoft.com/office/drawing/2014/main" id="{F774DF00-7823-BBB9-3A5B-ECFFBE783DE6}"/>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34</a:t>
            </a:fld>
            <a:r>
              <a:rPr lang="en-US" dirty="0"/>
              <a:t> – </a:t>
            </a:r>
          </a:p>
        </p:txBody>
      </p:sp>
    </p:spTree>
    <p:extLst>
      <p:ext uri="{BB962C8B-B14F-4D97-AF65-F5344CB8AC3E}">
        <p14:creationId xmlns:p14="http://schemas.microsoft.com/office/powerpoint/2010/main" val="2936268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7C0C9F23-15D4-29FC-7301-026C6C832BC5}"/>
              </a:ext>
            </a:extLst>
          </p:cNvPr>
          <p:cNvSpPr>
            <a:spLocks noGrp="1"/>
          </p:cNvSpPr>
          <p:nvPr>
            <p:ph type="title"/>
          </p:nvPr>
        </p:nvSpPr>
        <p:spPr>
          <a:xfrm>
            <a:off x="679449" y="381000"/>
            <a:ext cx="10833101"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Year-End Temp Labor Expense Posting and Accrual</a:t>
            </a:r>
            <a:endParaRPr kumimoji="0" lang="en-US" sz="320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EF804A16-1C27-E830-C8D2-EE530064D32B}"/>
              </a:ext>
            </a:extLst>
          </p:cNvPr>
          <p:cNvSpPr/>
          <p:nvPr/>
        </p:nvSpPr>
        <p:spPr bwMode="auto">
          <a:xfrm>
            <a:off x="679449" y="1600200"/>
            <a:ext cx="10833100" cy="411480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8D45CA45-2780-C567-CBA9-9BF7DAF8746D}"/>
              </a:ext>
            </a:extLst>
          </p:cNvPr>
          <p:cNvSpPr txBox="1"/>
          <p:nvPr/>
        </p:nvSpPr>
        <p:spPr>
          <a:xfrm>
            <a:off x="1371599" y="2318772"/>
            <a:ext cx="9448800" cy="2677656"/>
          </a:xfrm>
          <a:prstGeom prst="rect">
            <a:avLst/>
          </a:prstGeom>
          <a:noFill/>
        </p:spPr>
        <p:txBody>
          <a:bodyPr wrap="square">
            <a:spAutoFit/>
          </a:bodyPr>
          <a:lstStyle/>
          <a:p>
            <a:pPr marL="342900" indent="-342900">
              <a:buClr>
                <a:srgbClr val="002060"/>
              </a:buClr>
              <a:buFont typeface="Arial" panose="020B0604020202020204" pitchFamily="34" charset="0"/>
              <a:buChar char="•"/>
              <a:defRPr/>
            </a:pPr>
            <a:r>
              <a:rPr lang="en-US" sz="2400" dirty="0">
                <a:solidFill>
                  <a:srgbClr val="002060"/>
                </a:solidFill>
              </a:rPr>
              <a:t>Temp Labor expense from August 20</a:t>
            </a:r>
            <a:r>
              <a:rPr lang="en-US" sz="2400" baseline="30000" dirty="0">
                <a:solidFill>
                  <a:srgbClr val="002060"/>
                </a:solidFill>
              </a:rPr>
              <a:t>th</a:t>
            </a:r>
            <a:r>
              <a:rPr lang="en-US" sz="2400" dirty="0">
                <a:solidFill>
                  <a:srgbClr val="002060"/>
                </a:solidFill>
              </a:rPr>
              <a:t>- August 26</a:t>
            </a:r>
            <a:r>
              <a:rPr lang="en-US" sz="2400" baseline="30000" dirty="0">
                <a:solidFill>
                  <a:srgbClr val="002060"/>
                </a:solidFill>
              </a:rPr>
              <a:t>th</a:t>
            </a:r>
            <a:r>
              <a:rPr lang="en-US" sz="2400" dirty="0">
                <a:solidFill>
                  <a:srgbClr val="002060"/>
                </a:solidFill>
              </a:rPr>
              <a:t> will post in SAP and to the DFAV on Thursday, August 31</a:t>
            </a:r>
            <a:r>
              <a:rPr lang="en-US" sz="2400" baseline="30000" dirty="0">
                <a:solidFill>
                  <a:srgbClr val="002060"/>
                </a:solidFill>
              </a:rPr>
              <a:t>st</a:t>
            </a:r>
            <a:r>
              <a:rPr lang="en-US" sz="2400" dirty="0">
                <a:solidFill>
                  <a:srgbClr val="002060"/>
                </a:solidFill>
              </a:rPr>
              <a:t>.</a:t>
            </a:r>
          </a:p>
          <a:p>
            <a:pPr marL="342900" indent="-342900">
              <a:buClr>
                <a:srgbClr val="002060"/>
              </a:buClr>
              <a:buFont typeface="Arial" panose="020B0604020202020204" pitchFamily="34" charset="0"/>
              <a:buChar char="•"/>
              <a:defRPr/>
            </a:pPr>
            <a:endParaRPr lang="en-US" sz="2400" b="0" dirty="0">
              <a:solidFill>
                <a:srgbClr val="002060"/>
              </a:solidFill>
            </a:endParaRPr>
          </a:p>
          <a:p>
            <a:pPr marL="342900" indent="-342900">
              <a:buClr>
                <a:srgbClr val="002060"/>
              </a:buClr>
              <a:buFont typeface="Arial" panose="020B0604020202020204" pitchFamily="34" charset="0"/>
              <a:buChar char="•"/>
              <a:defRPr/>
            </a:pPr>
            <a:r>
              <a:rPr lang="en-US" sz="2400" dirty="0">
                <a:solidFill>
                  <a:srgbClr val="002060"/>
                </a:solidFill>
              </a:rPr>
              <a:t>An Accrual for Temp Labor expense outside of Kronos will be posted on Wednesday, August 31</a:t>
            </a:r>
            <a:r>
              <a:rPr lang="en-US" sz="2400" baseline="30000" dirty="0">
                <a:solidFill>
                  <a:srgbClr val="002060"/>
                </a:solidFill>
              </a:rPr>
              <a:t>st</a:t>
            </a:r>
            <a:r>
              <a:rPr lang="en-US" sz="2400" dirty="0">
                <a:solidFill>
                  <a:srgbClr val="002060"/>
                </a:solidFill>
              </a:rPr>
              <a:t> for the following dates, August 27</a:t>
            </a:r>
            <a:r>
              <a:rPr lang="en-US" sz="2400" baseline="30000" dirty="0">
                <a:solidFill>
                  <a:srgbClr val="002060"/>
                </a:solidFill>
              </a:rPr>
              <a:t>th</a:t>
            </a:r>
            <a:r>
              <a:rPr lang="en-US" sz="2400" dirty="0">
                <a:solidFill>
                  <a:srgbClr val="002060"/>
                </a:solidFill>
              </a:rPr>
              <a:t>-31</a:t>
            </a:r>
            <a:r>
              <a:rPr lang="en-US" sz="2400" baseline="30000" dirty="0">
                <a:solidFill>
                  <a:srgbClr val="002060"/>
                </a:solidFill>
              </a:rPr>
              <a:t>st</a:t>
            </a:r>
            <a:r>
              <a:rPr lang="en-US" sz="2400" dirty="0">
                <a:solidFill>
                  <a:srgbClr val="002060"/>
                </a:solidFill>
              </a:rPr>
              <a:t>. Actual costs will be posted to the DFAV on September 5</a:t>
            </a:r>
            <a:r>
              <a:rPr lang="en-US" sz="2400" baseline="30000" dirty="0">
                <a:solidFill>
                  <a:srgbClr val="002060"/>
                </a:solidFill>
              </a:rPr>
              <a:t>th</a:t>
            </a:r>
            <a:r>
              <a:rPr lang="en-US" sz="2400" dirty="0">
                <a:solidFill>
                  <a:srgbClr val="002060"/>
                </a:solidFill>
              </a:rPr>
              <a:t>. </a:t>
            </a:r>
            <a:endParaRPr lang="en-US" altLang="en-US" sz="2400" dirty="0">
              <a:solidFill>
                <a:srgbClr val="002060"/>
              </a:solidFill>
            </a:endParaRPr>
          </a:p>
        </p:txBody>
      </p:sp>
      <p:sp>
        <p:nvSpPr>
          <p:cNvPr id="6" name="Slide Number Placeholder 5">
            <a:extLst>
              <a:ext uri="{FF2B5EF4-FFF2-40B4-BE49-F238E27FC236}">
                <a16:creationId xmlns:a16="http://schemas.microsoft.com/office/drawing/2014/main" id="{A83EE92D-4B05-0F04-874D-F3FD4F9B3794}"/>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35</a:t>
            </a:fld>
            <a:r>
              <a:rPr lang="en-US" dirty="0"/>
              <a:t> – </a:t>
            </a:r>
          </a:p>
        </p:txBody>
      </p:sp>
    </p:spTree>
    <p:extLst>
      <p:ext uri="{BB962C8B-B14F-4D97-AF65-F5344CB8AC3E}">
        <p14:creationId xmlns:p14="http://schemas.microsoft.com/office/powerpoint/2010/main" val="3829676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a:xfrm>
            <a:off x="3975100" y="6401714"/>
            <a:ext cx="4572000" cy="365125"/>
          </a:xfrm>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BDD76214-C537-7D8B-523A-39F74BE5A285}"/>
              </a:ext>
            </a:extLst>
          </p:cNvPr>
          <p:cNvSpPr>
            <a:spLocks noGrp="1"/>
          </p:cNvSpPr>
          <p:nvPr>
            <p:ph type="title"/>
          </p:nvPr>
        </p:nvSpPr>
        <p:spPr>
          <a:xfrm>
            <a:off x="762000" y="228600"/>
            <a:ext cx="10998200"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Operations Accounting</a:t>
            </a:r>
            <a:endParaRPr kumimoji="0" lang="en-US" sz="32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8671920C-6473-0D4F-9D55-D5E0528504E2}"/>
              </a:ext>
            </a:extLst>
          </p:cNvPr>
          <p:cNvSpPr/>
          <p:nvPr/>
        </p:nvSpPr>
        <p:spPr bwMode="auto">
          <a:xfrm>
            <a:off x="762000" y="1142999"/>
            <a:ext cx="10998200" cy="510540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49F86387-8554-E209-9272-417840C28A39}"/>
              </a:ext>
            </a:extLst>
          </p:cNvPr>
          <p:cNvSpPr txBox="1"/>
          <p:nvPr/>
        </p:nvSpPr>
        <p:spPr>
          <a:xfrm>
            <a:off x="838201" y="1183857"/>
            <a:ext cx="10922000" cy="4693593"/>
          </a:xfrm>
          <a:prstGeom prst="rect">
            <a:avLst/>
          </a:prstGeom>
          <a:noFill/>
        </p:spPr>
        <p:txBody>
          <a:bodyPr wrap="square">
            <a:spAutoFit/>
          </a:bodyPr>
          <a:lstStyle/>
          <a:p>
            <a:pPr marL="300038" indent="-285750" eaLnBrk="1" hangingPunct="1">
              <a:buFont typeface="Arial" panose="020B0604020202020204" pitchFamily="34" charset="0"/>
              <a:buChar char="•"/>
              <a:tabLst>
                <a:tab pos="812006" algn="l"/>
                <a:tab pos="1212056" algn="l"/>
                <a:tab pos="1612106" algn="l"/>
                <a:tab pos="6057900" algn="r"/>
              </a:tabLst>
              <a:defRPr/>
            </a:pPr>
            <a:r>
              <a:rPr lang="en-US" altLang="en-US" sz="2300" b="1" dirty="0">
                <a:solidFill>
                  <a:srgbClr val="FF0000"/>
                </a:solidFill>
              </a:rPr>
              <a:t>Adjustments</a:t>
            </a:r>
            <a:r>
              <a:rPr lang="en-US" altLang="en-US" sz="2300" dirty="0">
                <a:solidFill>
                  <a:srgbClr val="002060"/>
                </a:solidFill>
              </a:rPr>
              <a:t> - Standard Close Adjustment Form linked below: 	</a:t>
            </a:r>
          </a:p>
          <a:p>
            <a:pPr marL="757238" lvl="1" indent="-285750" eaLnBrk="1" hangingPunct="1">
              <a:buFont typeface="Arial" panose="020B0604020202020204" pitchFamily="34" charset="0"/>
              <a:buChar char="•"/>
              <a:tabLst>
                <a:tab pos="812006" algn="l"/>
                <a:tab pos="1212056" algn="l"/>
                <a:tab pos="1612106" algn="l"/>
                <a:tab pos="6057900" algn="r"/>
              </a:tabLst>
              <a:defRPr/>
            </a:pPr>
            <a:r>
              <a:rPr lang="en-US" altLang="en-US" sz="2300" b="1" u="sng" dirty="0">
                <a:solidFill>
                  <a:srgbClr val="28285F"/>
                </a:solidFill>
                <a:hlinkClick r:id="rId3">
                  <a:extLst>
                    <a:ext uri="{A12FA001-AC4F-418D-AE19-62706E023703}">
                      <ahyp:hlinkClr xmlns:ahyp="http://schemas.microsoft.com/office/drawing/2018/hyperlinkcolor" val="tx"/>
                    </a:ext>
                  </a:extLst>
                </a:hlinkClick>
              </a:rPr>
              <a:t>Standard Close Adjustment Form</a:t>
            </a:r>
            <a:endParaRPr lang="en-US" altLang="en-US" sz="2300" b="1" u="sng" dirty="0">
              <a:solidFill>
                <a:srgbClr val="28285F"/>
              </a:solidFill>
            </a:endParaRPr>
          </a:p>
          <a:p>
            <a:pPr marL="471488" lvl="1" eaLnBrk="1" hangingPunct="1">
              <a:tabLst>
                <a:tab pos="812006" algn="l"/>
                <a:tab pos="1212056" algn="l"/>
                <a:tab pos="1612106" algn="l"/>
                <a:tab pos="6057900" algn="r"/>
              </a:tabLst>
              <a:defRPr/>
            </a:pPr>
            <a:endParaRPr lang="en-US" altLang="en-US" sz="2300" dirty="0">
              <a:solidFill>
                <a:srgbClr val="002060"/>
              </a:solidFill>
            </a:endParaRPr>
          </a:p>
          <a:p>
            <a:pPr marL="300038" indent="-285750" eaLnBrk="1" hangingPunct="1">
              <a:buFont typeface="Arial" panose="020B0604020202020204" pitchFamily="34" charset="0"/>
              <a:buChar char="•"/>
              <a:tabLst>
                <a:tab pos="812006" algn="l"/>
                <a:tab pos="1212056" algn="l"/>
                <a:tab pos="1612106" algn="l"/>
                <a:tab pos="6057900" algn="r"/>
              </a:tabLst>
              <a:defRPr/>
            </a:pPr>
            <a:r>
              <a:rPr lang="en-US" altLang="en-US" sz="2300" b="0" dirty="0">
                <a:solidFill>
                  <a:srgbClr val="002060"/>
                </a:solidFill>
              </a:rPr>
              <a:t>Forward to </a:t>
            </a:r>
            <a:r>
              <a:rPr lang="en-US" altLang="en-US" sz="2300" b="1" u="sng" dirty="0">
                <a:solidFill>
                  <a:srgbClr val="002060"/>
                </a:solidFill>
                <a:hlinkClick r:id="rId4">
                  <a:extLst>
                    <a:ext uri="{A12FA001-AC4F-418D-AE19-62706E023703}">
                      <ahyp:hlinkClr xmlns:ahyp="http://schemas.microsoft.com/office/drawing/2018/hyperlinkcolor" val="tx"/>
                    </a:ext>
                  </a:extLst>
                </a:hlinkClick>
              </a:rPr>
              <a:t>ClientAccounting.Noram@sodexo.com</a:t>
            </a:r>
            <a:r>
              <a:rPr lang="en-US" altLang="en-US" sz="2300" b="1" dirty="0">
                <a:solidFill>
                  <a:srgbClr val="002060"/>
                </a:solidFill>
              </a:rPr>
              <a:t> </a:t>
            </a:r>
            <a:r>
              <a:rPr lang="en-US" altLang="en-US" sz="2300" b="0" dirty="0">
                <a:solidFill>
                  <a:srgbClr val="002060"/>
                </a:solidFill>
              </a:rPr>
              <a:t>please </a:t>
            </a:r>
            <a:r>
              <a:rPr lang="en-US" altLang="en-US" sz="2300" b="0" dirty="0">
                <a:solidFill>
                  <a:srgbClr val="FF0000"/>
                </a:solidFill>
              </a:rPr>
              <a:t>include one 8-digit cost center number in the subject line without any periods, spaces, or dashes. </a:t>
            </a:r>
          </a:p>
          <a:p>
            <a:pPr marL="300038" indent="-285750" eaLnBrk="1" hangingPunct="1">
              <a:buFont typeface="Arial" panose="020B0604020202020204" pitchFamily="34" charset="0"/>
              <a:buChar char="•"/>
              <a:tabLst>
                <a:tab pos="812006" algn="l"/>
                <a:tab pos="1212056" algn="l"/>
                <a:tab pos="1612106" algn="l"/>
                <a:tab pos="6057900" algn="r"/>
              </a:tabLst>
              <a:defRPr/>
            </a:pPr>
            <a:endParaRPr lang="en-US" altLang="en-US" sz="2300" dirty="0">
              <a:solidFill>
                <a:srgbClr val="002060"/>
              </a:solidFill>
            </a:endParaRPr>
          </a:p>
          <a:p>
            <a:pPr marL="300038" indent="-285750" eaLnBrk="1" hangingPunct="1">
              <a:buFont typeface="Arial" panose="020B0604020202020204" pitchFamily="34" charset="0"/>
              <a:buChar char="•"/>
              <a:tabLst>
                <a:tab pos="812006" algn="l"/>
                <a:tab pos="1212056" algn="l"/>
                <a:tab pos="1612106" algn="l"/>
                <a:tab pos="6057900" algn="r"/>
              </a:tabLst>
              <a:defRPr/>
            </a:pPr>
            <a:r>
              <a:rPr lang="en-US" altLang="en-US" sz="2300" b="0" dirty="0">
                <a:solidFill>
                  <a:srgbClr val="002060"/>
                </a:solidFill>
              </a:rPr>
              <a:t>Government units - forward to their respective Analyst.</a:t>
            </a:r>
          </a:p>
          <a:p>
            <a:pPr marL="300038" indent="-285750" eaLnBrk="1" hangingPunct="1">
              <a:buFont typeface="Arial" panose="020B0604020202020204" pitchFamily="34" charset="0"/>
              <a:buChar char="•"/>
              <a:tabLst>
                <a:tab pos="812006" algn="l"/>
                <a:tab pos="1212056" algn="l"/>
                <a:tab pos="1612106" algn="l"/>
                <a:tab pos="6057900" algn="r"/>
              </a:tabLst>
              <a:defRPr/>
            </a:pPr>
            <a:endParaRPr lang="en-US" altLang="en-US" sz="2300" b="0" dirty="0">
              <a:solidFill>
                <a:srgbClr val="002060"/>
              </a:solidFill>
            </a:endParaRPr>
          </a:p>
          <a:p>
            <a:pPr marL="300038" indent="-285750" eaLnBrk="1" hangingPunct="1">
              <a:buFont typeface="Arial" panose="020B0604020202020204" pitchFamily="34" charset="0"/>
              <a:buChar char="•"/>
              <a:tabLst>
                <a:tab pos="812006" algn="l"/>
                <a:tab pos="1212056" algn="l"/>
                <a:tab pos="1612106" algn="l"/>
                <a:tab pos="6057900" algn="r"/>
              </a:tabLst>
              <a:defRPr/>
            </a:pPr>
            <a:r>
              <a:rPr lang="en-US" altLang="en-US" sz="2300" b="0" dirty="0">
                <a:solidFill>
                  <a:srgbClr val="002060"/>
                </a:solidFill>
              </a:rPr>
              <a:t>The $2,500 </a:t>
            </a:r>
            <a:r>
              <a:rPr lang="en-US" altLang="en-US" sz="2300" b="1" dirty="0">
                <a:solidFill>
                  <a:srgbClr val="002060"/>
                </a:solidFill>
              </a:rPr>
              <a:t>JE threshold does not apply </a:t>
            </a:r>
            <a:r>
              <a:rPr lang="en-US" altLang="en-US" sz="2300" b="0" dirty="0">
                <a:solidFill>
                  <a:srgbClr val="002060"/>
                </a:solidFill>
              </a:rPr>
              <a:t>during Year End </a:t>
            </a:r>
          </a:p>
          <a:p>
            <a:pPr marL="300038" indent="-285750" eaLnBrk="1" hangingPunct="1">
              <a:buFont typeface="Arial" panose="020B0604020202020204" pitchFamily="34" charset="0"/>
              <a:buChar char="•"/>
              <a:tabLst>
                <a:tab pos="812006" algn="l"/>
                <a:tab pos="1212056" algn="l"/>
                <a:tab pos="1612106" algn="l"/>
                <a:tab pos="6057900" algn="r"/>
              </a:tabLst>
              <a:defRPr/>
            </a:pPr>
            <a:endParaRPr lang="en-US" altLang="en-US" sz="2300" dirty="0">
              <a:solidFill>
                <a:srgbClr val="002060"/>
              </a:solidFill>
            </a:endParaRPr>
          </a:p>
          <a:p>
            <a:pPr marL="300038" indent="-285750" eaLnBrk="1" hangingPunct="1">
              <a:buFont typeface="Arial" panose="020B0604020202020204" pitchFamily="34" charset="0"/>
              <a:buChar char="•"/>
              <a:tabLst>
                <a:tab pos="812006" algn="l"/>
                <a:tab pos="1212056" algn="l"/>
                <a:tab pos="1612106" algn="l"/>
                <a:tab pos="6057900" algn="r"/>
              </a:tabLst>
              <a:defRPr/>
            </a:pPr>
            <a:r>
              <a:rPr lang="en-US" altLang="en-US" sz="2300" b="0" dirty="0">
                <a:solidFill>
                  <a:srgbClr val="002060"/>
                </a:solidFill>
              </a:rPr>
              <a:t>Questions regarding the Year End Close click link below for </a:t>
            </a:r>
            <a:r>
              <a:rPr lang="en-US" altLang="en-US" sz="2300" b="0" dirty="0">
                <a:solidFill>
                  <a:srgbClr val="FF0000"/>
                </a:solidFill>
              </a:rPr>
              <a:t>appropriate departments</a:t>
            </a:r>
          </a:p>
          <a:p>
            <a:pPr marL="757238" lvl="1" indent="-285750" eaLnBrk="1" hangingPunct="1">
              <a:buFont typeface="Arial" panose="020B0604020202020204" pitchFamily="34" charset="0"/>
              <a:buChar char="•"/>
              <a:tabLst>
                <a:tab pos="812006" algn="l"/>
                <a:tab pos="1212056" algn="l"/>
                <a:tab pos="1612106" algn="l"/>
                <a:tab pos="6057900" algn="r"/>
              </a:tabLst>
              <a:defRPr/>
            </a:pPr>
            <a:r>
              <a:rPr lang="en-US" sz="2300" b="1" u="sng" dirty="0">
                <a:solidFill>
                  <a:srgbClr val="002060"/>
                </a:solidFill>
                <a:hlinkClick r:id="rId5">
                  <a:extLst>
                    <a:ext uri="{A12FA001-AC4F-418D-AE19-62706E023703}">
                      <ahyp:hlinkClr xmlns:ahyp="http://schemas.microsoft.com/office/drawing/2018/hyperlinkcolor" val="tx"/>
                    </a:ext>
                  </a:extLst>
                </a:hlinkClick>
              </a:rPr>
              <a:t>Call Topic List</a:t>
            </a:r>
            <a:endParaRPr lang="en-US" altLang="en-US" sz="2300" dirty="0">
              <a:solidFill>
                <a:srgbClr val="002060"/>
              </a:solidFill>
            </a:endParaRPr>
          </a:p>
        </p:txBody>
      </p:sp>
      <p:sp>
        <p:nvSpPr>
          <p:cNvPr id="6" name="Slide Number Placeholder 5">
            <a:extLst>
              <a:ext uri="{FF2B5EF4-FFF2-40B4-BE49-F238E27FC236}">
                <a16:creationId xmlns:a16="http://schemas.microsoft.com/office/drawing/2014/main" id="{D3E46EFB-4035-8D56-2215-D26D979E0F00}"/>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36</a:t>
            </a:fld>
            <a:r>
              <a:rPr lang="en-US" dirty="0"/>
              <a:t> – </a:t>
            </a:r>
          </a:p>
        </p:txBody>
      </p:sp>
    </p:spTree>
    <p:extLst>
      <p:ext uri="{BB962C8B-B14F-4D97-AF65-F5344CB8AC3E}">
        <p14:creationId xmlns:p14="http://schemas.microsoft.com/office/powerpoint/2010/main" val="349110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marL="0" marR="0" lvl="0" indent="0" algn="ctr" defTabSz="609585" rtl="0" eaLnBrk="0" fontAlgn="auto" latinLnBrk="0" hangingPunct="0">
              <a:lnSpc>
                <a:spcPct val="90000"/>
              </a:lnSpc>
              <a:spcBef>
                <a:spcPts val="0"/>
              </a:spcBef>
              <a:spcAft>
                <a:spcPts val="0"/>
              </a:spcAft>
              <a:buClr>
                <a:srgbClr val="A5A5A5"/>
              </a:buClr>
              <a:buSzPct val="120000"/>
              <a:buFontTx/>
              <a:buNone/>
              <a:tabLst>
                <a:tab pos="1082648" algn="l"/>
                <a:tab pos="1616034" algn="l"/>
                <a:tab pos="2149421" algn="l"/>
                <a:tab pos="8076998" algn="r"/>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District Call Series © Sodexo July 2023. All rights Reserved</a:t>
            </a:r>
          </a:p>
        </p:txBody>
      </p:sp>
      <p:sp>
        <p:nvSpPr>
          <p:cNvPr id="2" name="Title 1">
            <a:extLst>
              <a:ext uri="{FF2B5EF4-FFF2-40B4-BE49-F238E27FC236}">
                <a16:creationId xmlns:a16="http://schemas.microsoft.com/office/drawing/2014/main" id="{E98CB124-410F-CD3C-614A-5E853FA9D7E1}"/>
              </a:ext>
            </a:extLst>
          </p:cNvPr>
          <p:cNvSpPr>
            <a:spLocks noGrp="1"/>
          </p:cNvSpPr>
          <p:nvPr>
            <p:ph type="title"/>
          </p:nvPr>
        </p:nvSpPr>
        <p:spPr>
          <a:xfrm>
            <a:off x="679449" y="304800"/>
            <a:ext cx="10833101" cy="710552"/>
          </a:xfrm>
          <a:solidFill>
            <a:srgbClr val="28285F"/>
          </a:solidFill>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PD 1 FY 2024 Activities </a:t>
            </a:r>
            <a:endParaRPr kumimoji="0" lang="en-US" sz="320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7EE6D332-B064-496C-087A-F5EDB00DA596}"/>
              </a:ext>
            </a:extLst>
          </p:cNvPr>
          <p:cNvSpPr/>
          <p:nvPr/>
        </p:nvSpPr>
        <p:spPr bwMode="auto">
          <a:xfrm>
            <a:off x="679448" y="1133150"/>
            <a:ext cx="10845935" cy="510540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0" i="0" dirty="0">
                <a:solidFill>
                  <a:srgbClr val="000000"/>
                </a:solidFill>
                <a:effectLst/>
              </a:rPr>
              <a:t> </a:t>
            </a:r>
            <a:endParaRPr kumimoji="0" lang="en-US" sz="1800" b="0" i="0" u="none" strike="noStrike" cap="none" normalizeH="0" baseline="0" dirty="0">
              <a:ln>
                <a:noFill/>
              </a:ln>
              <a:solidFill>
                <a:srgbClr val="FF0000"/>
              </a:solidFill>
              <a:effectLst/>
            </a:endParaRPr>
          </a:p>
        </p:txBody>
      </p:sp>
      <p:sp>
        <p:nvSpPr>
          <p:cNvPr id="5" name="TextBox 4">
            <a:extLst>
              <a:ext uri="{FF2B5EF4-FFF2-40B4-BE49-F238E27FC236}">
                <a16:creationId xmlns:a16="http://schemas.microsoft.com/office/drawing/2014/main" id="{EAE54E61-D0FC-95A2-3469-717715C28915}"/>
              </a:ext>
            </a:extLst>
          </p:cNvPr>
          <p:cNvSpPr txBox="1"/>
          <p:nvPr/>
        </p:nvSpPr>
        <p:spPr>
          <a:xfrm>
            <a:off x="1378015" y="1447800"/>
            <a:ext cx="9448800" cy="6309420"/>
          </a:xfrm>
          <a:prstGeom prst="rect">
            <a:avLst/>
          </a:prstGeom>
          <a:noFill/>
        </p:spPr>
        <p:txBody>
          <a:bodyPr wrap="square">
            <a:spAutoFit/>
          </a:bodyPr>
          <a:lstStyle/>
          <a:p>
            <a:pPr>
              <a:buClr>
                <a:srgbClr val="002060"/>
              </a:buClr>
              <a:defRPr/>
            </a:pPr>
            <a:r>
              <a:rPr lang="en-US" altLang="en-US" sz="2400" b="0" dirty="0">
                <a:solidFill>
                  <a:srgbClr val="002060"/>
                </a:solidFill>
              </a:rPr>
              <a:t>The following </a:t>
            </a:r>
            <a:r>
              <a:rPr lang="en-US" altLang="en-US" sz="2400" b="1" dirty="0">
                <a:solidFill>
                  <a:srgbClr val="002060"/>
                </a:solidFill>
              </a:rPr>
              <a:t>PD 1/2024 activities will resume after all year end processes are completed</a:t>
            </a:r>
            <a:r>
              <a:rPr lang="en-US" altLang="en-US" sz="2400" b="0" dirty="0">
                <a:solidFill>
                  <a:srgbClr val="002060"/>
                </a:solidFill>
              </a:rPr>
              <a:t>:</a:t>
            </a:r>
          </a:p>
          <a:p>
            <a:pPr>
              <a:buClr>
                <a:srgbClr val="002060"/>
              </a:buClr>
              <a:defRPr/>
            </a:pPr>
            <a:endParaRPr lang="en-US" sz="2400" dirty="0">
              <a:solidFill>
                <a:srgbClr val="002060"/>
              </a:solidFill>
            </a:endParaRPr>
          </a:p>
          <a:p>
            <a:pPr marL="342900" indent="-342900">
              <a:buClr>
                <a:srgbClr val="002060"/>
              </a:buClr>
              <a:buFont typeface="Arial" panose="020B0604020202020204" pitchFamily="34" charset="0"/>
              <a:buChar char="•"/>
              <a:defRPr/>
            </a:pPr>
            <a:r>
              <a:rPr lang="en-US" altLang="en-US" sz="2400" b="0" dirty="0">
                <a:solidFill>
                  <a:srgbClr val="FF0000"/>
                </a:solidFill>
              </a:rPr>
              <a:t>September Invoices</a:t>
            </a:r>
            <a:r>
              <a:rPr lang="en-US" altLang="en-US" sz="2400" b="0" dirty="0">
                <a:solidFill>
                  <a:srgbClr val="002060"/>
                </a:solidFill>
              </a:rPr>
              <a:t>:</a:t>
            </a:r>
          </a:p>
          <a:p>
            <a:pPr marL="800100" lvl="1" indent="-342900">
              <a:buClr>
                <a:srgbClr val="002060"/>
              </a:buClr>
              <a:buFont typeface="Arial" panose="020B0604020202020204" pitchFamily="34" charset="0"/>
              <a:buChar char="•"/>
              <a:defRPr/>
            </a:pPr>
            <a:r>
              <a:rPr lang="en-US" altLang="en-US" sz="2400" dirty="0">
                <a:solidFill>
                  <a:srgbClr val="002060"/>
                </a:solidFill>
              </a:rPr>
              <a:t>Weekly and bi-weekly invoices billing through 9/1/23 estimated available 9/13</a:t>
            </a:r>
          </a:p>
          <a:p>
            <a:pPr marL="800100" lvl="1" indent="-342900">
              <a:buClr>
                <a:srgbClr val="002060"/>
              </a:buClr>
              <a:buFont typeface="Arial" panose="020B0604020202020204" pitchFamily="34" charset="0"/>
              <a:buChar char="•"/>
              <a:defRPr/>
            </a:pPr>
            <a:r>
              <a:rPr lang="en-US" altLang="en-US" sz="2400" b="0" dirty="0">
                <a:solidFill>
                  <a:srgbClr val="002060"/>
                </a:solidFill>
              </a:rPr>
              <a:t>Weekly </a:t>
            </a:r>
            <a:r>
              <a:rPr lang="en-US" altLang="en-US" sz="2400" dirty="0">
                <a:solidFill>
                  <a:srgbClr val="002060"/>
                </a:solidFill>
              </a:rPr>
              <a:t>and bi-weekly invoices billing through 9/8/23 estimated available 9/15</a:t>
            </a:r>
            <a:endParaRPr lang="en-US" altLang="en-US" sz="2400" b="0" dirty="0">
              <a:solidFill>
                <a:srgbClr val="002060"/>
              </a:solidFill>
            </a:endParaRPr>
          </a:p>
          <a:p>
            <a:pPr marL="342900" indent="-342900">
              <a:buClr>
                <a:srgbClr val="002060"/>
              </a:buClr>
              <a:buFont typeface="Arial" panose="020B0604020202020204" pitchFamily="34" charset="0"/>
              <a:buChar char="•"/>
              <a:defRPr/>
            </a:pPr>
            <a:endParaRPr lang="en-US" altLang="en-US" sz="2400" dirty="0">
              <a:solidFill>
                <a:srgbClr val="002060"/>
              </a:solidFill>
            </a:endParaRPr>
          </a:p>
          <a:p>
            <a:pPr marL="342900" indent="-342900">
              <a:buClr>
                <a:srgbClr val="002060"/>
              </a:buClr>
              <a:buFont typeface="Arial" panose="020B0604020202020204" pitchFamily="34" charset="0"/>
              <a:buChar char="•"/>
              <a:defRPr/>
            </a:pPr>
            <a:r>
              <a:rPr lang="en-US" altLang="en-US" sz="2400" b="0" dirty="0">
                <a:solidFill>
                  <a:srgbClr val="FF0000"/>
                </a:solidFill>
              </a:rPr>
              <a:t>Period 1 E=Vision reporting</a:t>
            </a:r>
            <a:r>
              <a:rPr lang="en-US" altLang="en-US" sz="2400" b="0" dirty="0">
                <a:solidFill>
                  <a:srgbClr val="002060"/>
                </a:solidFill>
              </a:rPr>
              <a:t>: Estimated availability - September 14</a:t>
            </a:r>
            <a:r>
              <a:rPr lang="en-US" altLang="en-US" sz="2400" b="0" baseline="30000" dirty="0">
                <a:solidFill>
                  <a:srgbClr val="002060"/>
                </a:solidFill>
              </a:rPr>
              <a:t>th</a:t>
            </a:r>
            <a:r>
              <a:rPr lang="en-US" altLang="en-US" sz="2400" b="0" dirty="0">
                <a:solidFill>
                  <a:srgbClr val="002060"/>
                </a:solidFill>
              </a:rPr>
              <a:t> </a:t>
            </a:r>
          </a:p>
          <a:p>
            <a:pPr>
              <a:buClr>
                <a:srgbClr val="002060"/>
              </a:buClr>
              <a:defRPr/>
            </a:pPr>
            <a:endParaRPr lang="en-US" altLang="en-US" sz="2000" dirty="0">
              <a:solidFill>
                <a:srgbClr val="002060"/>
              </a:solidFill>
            </a:endParaRPr>
          </a:p>
          <a:p>
            <a:pPr marL="342900" indent="-342900">
              <a:buClr>
                <a:srgbClr val="002060"/>
              </a:buClr>
              <a:buFont typeface="Arial" panose="020B0604020202020204" pitchFamily="34" charset="0"/>
              <a:buChar char="•"/>
              <a:defRPr/>
            </a:pPr>
            <a:endParaRPr lang="en-US" altLang="en-US" sz="2000" b="0" dirty="0">
              <a:solidFill>
                <a:srgbClr val="002060"/>
              </a:solidFill>
            </a:endParaRPr>
          </a:p>
          <a:p>
            <a:pPr marL="342900" indent="-342900">
              <a:buClr>
                <a:srgbClr val="002060"/>
              </a:buClr>
              <a:buFont typeface="Arial" panose="020B0604020202020204" pitchFamily="34" charset="0"/>
              <a:buChar char="•"/>
              <a:defRPr/>
            </a:pPr>
            <a:endParaRPr lang="en-US" altLang="en-US" sz="2000" b="0" dirty="0"/>
          </a:p>
          <a:p>
            <a:pPr marL="342900" indent="-342900">
              <a:buClr>
                <a:srgbClr val="002060"/>
              </a:buClr>
              <a:buFont typeface="Arial" panose="020B0604020202020204" pitchFamily="34" charset="0"/>
              <a:buChar char="•"/>
              <a:defRPr/>
            </a:pPr>
            <a:endParaRPr lang="en-US" altLang="en-US" sz="2000" dirty="0"/>
          </a:p>
          <a:p>
            <a:pPr marL="342900" indent="-342900">
              <a:buClr>
                <a:srgbClr val="002060"/>
              </a:buClr>
              <a:buFont typeface="Arial" panose="020B0604020202020204" pitchFamily="34" charset="0"/>
              <a:buChar char="•"/>
              <a:defRPr/>
            </a:pPr>
            <a:endParaRPr lang="en-US" altLang="en-US" sz="2000" b="0" dirty="0"/>
          </a:p>
          <a:p>
            <a:pPr>
              <a:buClr>
                <a:srgbClr val="002060"/>
              </a:buClr>
              <a:defRPr/>
            </a:pPr>
            <a:endParaRPr lang="en-US" sz="2000" dirty="0">
              <a:solidFill>
                <a:srgbClr val="002060"/>
              </a:solidFill>
            </a:endParaRPr>
          </a:p>
          <a:p>
            <a:pPr lvl="1">
              <a:buClr>
                <a:srgbClr val="002060"/>
              </a:buClr>
              <a:defRPr/>
            </a:pPr>
            <a:endParaRPr lang="en-US" altLang="en-US" sz="2000" dirty="0">
              <a:solidFill>
                <a:srgbClr val="002060"/>
              </a:solidFill>
            </a:endParaRPr>
          </a:p>
        </p:txBody>
      </p:sp>
      <p:sp>
        <p:nvSpPr>
          <p:cNvPr id="6" name="Slide Number Placeholder 5">
            <a:extLst>
              <a:ext uri="{FF2B5EF4-FFF2-40B4-BE49-F238E27FC236}">
                <a16:creationId xmlns:a16="http://schemas.microsoft.com/office/drawing/2014/main" id="{EA3A2FC6-B86A-FABB-6894-357FB26B993A}"/>
              </a:ext>
            </a:extLst>
          </p:cNvPr>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37</a:t>
            </a:fld>
            <a:r>
              <a:rPr lang="en-US" dirty="0"/>
              <a:t> – </a:t>
            </a:r>
          </a:p>
        </p:txBody>
      </p:sp>
    </p:spTree>
    <p:extLst>
      <p:ext uri="{BB962C8B-B14F-4D97-AF65-F5344CB8AC3E}">
        <p14:creationId xmlns:p14="http://schemas.microsoft.com/office/powerpoint/2010/main" val="134395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F69977-9756-D310-6A16-55F4527C3084}"/>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solidFill>
                  <a:schemeClr val="bg1"/>
                </a:solidFill>
              </a:rPr>
              <a:t>AR</a:t>
            </a:r>
            <a:r>
              <a:rPr lang="en-US" baseline="0" dirty="0">
                <a:solidFill>
                  <a:schemeClr val="bg1"/>
                </a:solidFill>
              </a:rPr>
              <a:t> Collections deadline for </a:t>
            </a:r>
            <a:r>
              <a:rPr lang="en-US" dirty="0">
                <a:solidFill>
                  <a:schemeClr val="bg1"/>
                </a:solidFill>
              </a:rPr>
              <a:t>Q4</a:t>
            </a:r>
            <a:r>
              <a:rPr lang="en-US" baseline="0" dirty="0">
                <a:solidFill>
                  <a:schemeClr val="bg1"/>
                </a:solidFill>
              </a:rPr>
              <a:t> FY23</a:t>
            </a:r>
            <a:endParaRPr lang="en-US" dirty="0">
              <a:solidFill>
                <a:schemeClr val="bg1"/>
              </a:solidFill>
            </a:endParaRPr>
          </a:p>
        </p:txBody>
      </p:sp>
      <p:sp>
        <p:nvSpPr>
          <p:cNvPr id="4" name="Picture Placeholder 3" descr="Collect It! Deadline for Quarter 4 FY22 Payments">
            <a:extLst>
              <a:ext uri="{FF2B5EF4-FFF2-40B4-BE49-F238E27FC236}">
                <a16:creationId xmlns:a16="http://schemas.microsoft.com/office/drawing/2014/main" id="{3395923E-1207-F41A-2A61-26A6FDD0916E}"/>
              </a:ext>
            </a:extLst>
          </p:cNvPr>
          <p:cNvSpPr>
            <a:spLocks noGrp="1"/>
          </p:cNvSpPr>
          <p:nvPr>
            <p:ph type="pic" sz="quarter" idx="64"/>
          </p:nvPr>
        </p:nvSpPr>
        <p:spPr/>
        <p:txBody>
          <a:bodyPr/>
          <a:lstStyle/>
          <a:p>
            <a:endParaRPr lang="en-US"/>
          </a:p>
        </p:txBody>
      </p:sp>
      <p:sp>
        <p:nvSpPr>
          <p:cNvPr id="12" name="Espace réservé du texte 11" descr="Collection deadline for Quarter 3 FY23 Payments">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5"/>
          </p:nvPr>
        </p:nvSpPr>
        <p:spPr/>
        <p:txBody>
          <a:bodyPr/>
          <a:lstStyle/>
          <a:p>
            <a:r>
              <a:rPr lang="en-US" sz="4800" dirty="0"/>
              <a:t>It’s Year End</a:t>
            </a:r>
          </a:p>
          <a:p>
            <a:endParaRPr lang="en-US" sz="4800" dirty="0">
              <a:solidFill>
                <a:srgbClr val="FF0000"/>
              </a:solidFill>
            </a:endParaRPr>
          </a:p>
          <a:p>
            <a:r>
              <a:rPr lang="en-US" sz="4267" dirty="0">
                <a:solidFill>
                  <a:srgbClr val="FF0000"/>
                </a:solidFill>
              </a:rPr>
              <a:t>Let’sCollect It!</a:t>
            </a:r>
          </a:p>
          <a:p>
            <a:endParaRPr lang="en-US" sz="4800" dirty="0"/>
          </a:p>
          <a:p>
            <a:r>
              <a:rPr lang="en-US" sz="2667" dirty="0"/>
              <a:t>Deadline for Year End Quarter 4 FY23</a:t>
            </a:r>
          </a:p>
          <a:p>
            <a:endParaRPr lang="en-US" sz="2667" dirty="0"/>
          </a:p>
          <a:p>
            <a:r>
              <a:rPr lang="en-US" sz="2667" dirty="0"/>
              <a:t>Payments</a:t>
            </a:r>
          </a:p>
          <a:p>
            <a:pPr lvl="1"/>
            <a:endParaRPr lang="en-US" noProof="0" dirty="0"/>
          </a:p>
        </p:txBody>
      </p:sp>
      <p:sp>
        <p:nvSpPr>
          <p:cNvPr id="2" name="Footer Placeholder 1" descr="Copyright information, Sodexo 2021, all rights reserved">
            <a:extLst>
              <a:ext uri="{FF2B5EF4-FFF2-40B4-BE49-F238E27FC236}">
                <a16:creationId xmlns:a16="http://schemas.microsoft.com/office/drawing/2014/main" id="{E81A0B93-3A7A-43F8-A55E-E905797886CE}"/>
              </a:ext>
            </a:extLst>
          </p:cNvPr>
          <p:cNvSpPr>
            <a:spLocks noGrp="1"/>
          </p:cNvSpPr>
          <p:nvPr>
            <p:ph type="ftr" sz="quarter" idx="66"/>
          </p:nvPr>
        </p:nvSpPr>
        <p:spPr>
          <a:xfrm>
            <a:off x="439432" y="6548341"/>
            <a:ext cx="4114800" cy="115544"/>
          </a:xfrm>
        </p:spPr>
        <p:txBody>
          <a:bodyPr/>
          <a:lstStyle/>
          <a:p>
            <a:pPr defTabSz="609570" eaLnBrk="1" fontAlgn="auto" hangingPunct="1">
              <a:spcBef>
                <a:spcPts val="0"/>
              </a:spcBef>
              <a:spcAft>
                <a:spcPts val="0"/>
              </a:spcAft>
            </a:pPr>
            <a:r>
              <a:rPr lang="en-US" dirty="0">
                <a:solidFill>
                  <a:prstClr val="white"/>
                </a:solidFill>
                <a:latin typeface="Arial" panose="020B0604020202020204"/>
                <a:cs typeface="+mn-cs"/>
              </a:rPr>
              <a:t>© Sodexo 2022. All rights Reserved</a:t>
            </a:r>
          </a:p>
        </p:txBody>
      </p:sp>
    </p:spTree>
    <p:extLst>
      <p:ext uri="{BB962C8B-B14F-4D97-AF65-F5344CB8AC3E}">
        <p14:creationId xmlns:p14="http://schemas.microsoft.com/office/powerpoint/2010/main" val="384240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3, FY23"/>
          <p:cNvSpPr>
            <a:spLocks noGrp="1"/>
          </p:cNvSpPr>
          <p:nvPr>
            <p:ph type="title"/>
          </p:nvPr>
        </p:nvSpPr>
        <p:spPr>
          <a:solidFill>
            <a:srgbClr val="25359C"/>
          </a:solidFill>
        </p:spPr>
        <p:txBody>
          <a:bodyPr/>
          <a:lstStyle/>
          <a:p>
            <a:pPr marL="0" indent="0">
              <a:buNone/>
            </a:pPr>
            <a:r>
              <a:rPr lang="en-US" sz="3200" dirty="0">
                <a:solidFill>
                  <a:schemeClr val="bg1"/>
                </a:solidFill>
              </a:rPr>
              <a:t> Year End Deadline for Quarter 4, FY23</a:t>
            </a:r>
          </a:p>
        </p:txBody>
      </p:sp>
      <p:sp>
        <p:nvSpPr>
          <p:cNvPr id="2" name="TextBox 1" descr="Your help is needed to increase our cash flow. To ensure that your AR payments, bank deposits, cash receipts, and cash balances are properly credited for Quarter 3, all deposits must be made on or before May 31st&#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eaLnBrk="1" fontAlgn="auto" hangingPunct="1">
              <a:spcBef>
                <a:spcPts val="0"/>
              </a:spcBef>
              <a:spcAft>
                <a:spcPts val="0"/>
              </a:spcAft>
              <a:defRPr/>
            </a:pPr>
            <a:r>
              <a:rPr lang="en-US" sz="2133" kern="0" dirty="0">
                <a:solidFill>
                  <a:srgbClr val="2A295C"/>
                </a:solidFill>
                <a:latin typeface="Arial"/>
                <a:cs typeface="+mn-cs"/>
              </a:rPr>
              <a:t>Your help is needed to increase our cash flow. To ensure that your AR payments, bank deposits, cash receipts, and cash balances are properly credited for Quarter 4, all deposits must be made on or before </a:t>
            </a:r>
            <a:r>
              <a:rPr lang="en-US" sz="2133" b="1" kern="0" dirty="0">
                <a:solidFill>
                  <a:srgbClr val="FF0000"/>
                </a:solidFill>
                <a:latin typeface="Arial"/>
                <a:cs typeface="+mn-cs"/>
              </a:rPr>
              <a:t>Thursday August 31</a:t>
            </a:r>
            <a:r>
              <a:rPr lang="en-US" sz="2133" b="1" kern="0" baseline="30000" dirty="0">
                <a:solidFill>
                  <a:srgbClr val="FF0000"/>
                </a:solidFill>
                <a:latin typeface="Arial"/>
                <a:cs typeface="+mn-cs"/>
              </a:rPr>
              <a:t>st</a:t>
            </a:r>
            <a:r>
              <a:rPr lang="en-US" sz="2133" b="1" kern="0" dirty="0">
                <a:solidFill>
                  <a:srgbClr val="2A295C"/>
                </a:solidFill>
                <a:latin typeface="Arial"/>
                <a:cs typeface="+mn-cs"/>
              </a:rPr>
              <a:t>.  </a:t>
            </a:r>
          </a:p>
          <a:p>
            <a:pPr defTabSz="1219170" eaLnBrk="1" fontAlgn="auto" hangingPunct="1">
              <a:spcBef>
                <a:spcPts val="0"/>
              </a:spcBef>
              <a:spcAft>
                <a:spcPts val="0"/>
              </a:spcAft>
              <a:defRPr/>
            </a:pPr>
            <a:endParaRPr lang="en-US" sz="2133" b="1" kern="0" dirty="0">
              <a:solidFill>
                <a:srgbClr val="2A295C"/>
              </a:solidFill>
              <a:latin typeface="Arial"/>
              <a:cs typeface="+mn-cs"/>
            </a:endParaRPr>
          </a:p>
          <a:p>
            <a:pPr defTabSz="1219170" eaLnBrk="1" fontAlgn="auto" hangingPunct="1">
              <a:spcBef>
                <a:spcPts val="0"/>
              </a:spcBef>
              <a:spcAft>
                <a:spcPts val="0"/>
              </a:spcAft>
              <a:defRPr/>
            </a:pPr>
            <a:r>
              <a:rPr lang="en-US" sz="2133" kern="0" dirty="0">
                <a:solidFill>
                  <a:srgbClr val="2A295C"/>
                </a:solidFill>
                <a:latin typeface="Arial"/>
                <a:cs typeface="+mn-cs"/>
              </a:rPr>
              <a:t>Please observe the following deadlines depending on your payment method.</a:t>
            </a:r>
          </a:p>
          <a:p>
            <a:pPr defTabSz="1219170" eaLnBrk="1" fontAlgn="auto" hangingPunct="1">
              <a:spcBef>
                <a:spcPts val="0"/>
              </a:spcBef>
              <a:spcAft>
                <a:spcPts val="0"/>
              </a:spcAft>
              <a:defRPr/>
            </a:pPr>
            <a:endParaRPr lang="en-US" sz="2133" kern="0" dirty="0">
              <a:solidFill>
                <a:srgbClr val="2A295C"/>
              </a:solidFill>
              <a:latin typeface="Arial"/>
              <a:cs typeface="+mn-cs"/>
            </a:endParaRPr>
          </a:p>
          <a:p>
            <a:pPr defTabSz="1219170" eaLnBrk="1" fontAlgn="auto" hangingPunct="1">
              <a:spcBef>
                <a:spcPts val="0"/>
              </a:spcBef>
              <a:spcAft>
                <a:spcPts val="0"/>
              </a:spcAft>
              <a:defRPr/>
            </a:pPr>
            <a:r>
              <a:rPr lang="en-US" sz="2133" kern="0" dirty="0">
                <a:solidFill>
                  <a:srgbClr val="2A295C"/>
                </a:solidFill>
                <a:latin typeface="Arial"/>
                <a:cs typeface="+mn-cs"/>
              </a:rPr>
              <a:t>Select the payment link(s) for your current payment method below for further details :</a:t>
            </a:r>
          </a:p>
          <a:p>
            <a:pPr defTabSz="1219170" eaLnBrk="1" fontAlgn="auto" hangingPunct="1">
              <a:spcBef>
                <a:spcPts val="0"/>
              </a:spcBef>
              <a:spcAft>
                <a:spcPts val="0"/>
              </a:spcAft>
              <a:defRPr/>
            </a:pPr>
            <a:endParaRPr lang="en-US" sz="1400" kern="0" dirty="0">
              <a:solidFill>
                <a:prstClr val="black"/>
              </a:solidFill>
              <a:latin typeface="Calibri"/>
              <a:cs typeface="+mn-cs"/>
            </a:endParaRPr>
          </a:p>
          <a:p>
            <a:pPr defTabSz="1219170" eaLnBrk="1" fontAlgn="auto" hangingPunct="1">
              <a:spcBef>
                <a:spcPts val="0"/>
              </a:spcBef>
              <a:spcAft>
                <a:spcPts val="0"/>
              </a:spcAft>
              <a:defRPr/>
            </a:pPr>
            <a:r>
              <a:rPr lang="en-US" sz="2400" b="1" kern="0" dirty="0">
                <a:solidFill>
                  <a:srgbClr val="FF0000"/>
                </a:solidFill>
                <a:latin typeface="Calibri"/>
                <a:cs typeface="+mn-cs"/>
                <a:hlinkClick r:id="rId2" action="ppaction://hlinksldjump">
                  <a:extLst>
                    <a:ext uri="{A12FA001-AC4F-418D-AE19-62706E023703}">
                      <ahyp:hlinkClr xmlns:ahyp="http://schemas.microsoft.com/office/drawing/2018/hyperlinkcolor" val="tx"/>
                    </a:ext>
                  </a:extLst>
                </a:hlinkClick>
              </a:rPr>
              <a:t>ELECTRONIC (ACH/WIRE) PAYMENTS</a:t>
            </a:r>
            <a:r>
              <a:rPr lang="en-US" sz="2400" b="1" kern="0" dirty="0">
                <a:solidFill>
                  <a:srgbClr val="FF0000"/>
                </a:solidFill>
                <a:latin typeface="Calibri"/>
                <a:cs typeface="+mn-cs"/>
              </a:rPr>
              <a:t> </a:t>
            </a:r>
          </a:p>
          <a:p>
            <a:pPr defTabSz="1219170" eaLnBrk="1" fontAlgn="auto" hangingPunct="1">
              <a:spcBef>
                <a:spcPts val="0"/>
              </a:spcBef>
              <a:spcAft>
                <a:spcPts val="0"/>
              </a:spcAft>
              <a:defRPr/>
            </a:pPr>
            <a:r>
              <a:rPr lang="en-US" sz="2400" b="1" kern="0" dirty="0">
                <a:solidFill>
                  <a:srgbClr val="FF0000"/>
                </a:solidFill>
                <a:latin typeface="Calibri"/>
                <a:cs typeface="+mn-cs"/>
                <a:hlinkClick r:id="rId3" action="ppaction://hlinksldjump">
                  <a:extLst>
                    <a:ext uri="{A12FA001-AC4F-418D-AE19-62706E023703}">
                      <ahyp:hlinkClr xmlns:ahyp="http://schemas.microsoft.com/office/drawing/2018/hyperlinkcolor" val="tx"/>
                    </a:ext>
                  </a:extLst>
                </a:hlinkClick>
              </a:rPr>
              <a:t>CHECK PAYMENTS</a:t>
            </a:r>
            <a:endParaRPr lang="en-US" sz="2400" b="1" kern="0" dirty="0">
              <a:solidFill>
                <a:srgbClr val="FF0000"/>
              </a:solidFill>
              <a:latin typeface="Calibri"/>
              <a:cs typeface="+mn-cs"/>
            </a:endParaRPr>
          </a:p>
          <a:p>
            <a:pPr defTabSz="1219170" eaLnBrk="1" fontAlgn="auto" hangingPunct="1">
              <a:spcBef>
                <a:spcPts val="0"/>
              </a:spcBef>
              <a:spcAft>
                <a:spcPts val="0"/>
              </a:spcAft>
              <a:defRPr/>
            </a:pPr>
            <a:endParaRPr lang="en-US" sz="2400" b="1" kern="0" dirty="0">
              <a:solidFill>
                <a:srgbClr val="FF0000"/>
              </a:solidFill>
              <a:latin typeface="Calibri"/>
              <a:cs typeface="+mn-cs"/>
            </a:endParaRPr>
          </a:p>
          <a:p>
            <a:pPr defTabSz="1088470" eaLnBrk="1" fontAlgn="auto" hangingPunct="1">
              <a:spcBef>
                <a:spcPts val="0"/>
              </a:spcBef>
              <a:spcAft>
                <a:spcPts val="0"/>
              </a:spcAft>
            </a:pPr>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eaLnBrk="1" fontAlgn="auto" hangingPunct="1">
              <a:spcBef>
                <a:spcPts val="0"/>
              </a:spcBef>
              <a:spcAft>
                <a:spcPts val="0"/>
              </a:spcAft>
            </a:pPr>
            <a:r>
              <a:rPr lang="en-US" sz="1867" dirty="0">
                <a:solidFill>
                  <a:srgbClr val="2A295C"/>
                </a:solidFill>
                <a:latin typeface="Arial"/>
                <a:ea typeface="Calibri" panose="020F0502020204030204" pitchFamily="34" charset="0"/>
                <a:cs typeface="+mn-cs"/>
              </a:rPr>
              <a:t>The preferred method of invoice payments is ACH. ACH payments are timely, more secure and less costly.</a:t>
            </a:r>
          </a:p>
          <a:p>
            <a:pPr defTabSz="1088470" eaLnBrk="1" fontAlgn="auto" hangingPunct="1">
              <a:spcBef>
                <a:spcPts val="0"/>
              </a:spcBef>
              <a:spcAft>
                <a:spcPts val="0"/>
              </a:spcAft>
            </a:pPr>
            <a:r>
              <a:rPr lang="en-US" sz="1867" dirty="0">
                <a:solidFill>
                  <a:srgbClr val="2A295C"/>
                </a:solidFill>
                <a:latin typeface="Arial"/>
                <a:ea typeface="Calibri" panose="020F0502020204030204" pitchFamily="34" charset="0"/>
                <a:cs typeface="+mn-cs"/>
              </a:rPr>
              <a:t>Please contact Accounts Receivable at </a:t>
            </a:r>
            <a:r>
              <a:rPr lang="en-US" sz="1867" dirty="0">
                <a:solidFill>
                  <a:srgbClr val="000000"/>
                </a:solidFill>
                <a:latin typeface="Arial"/>
                <a:cs typeface="+mn-cs"/>
                <a:hlinkClick r:id="rId4"/>
              </a:rPr>
              <a:t>AccountsReceivableNorAm@sodexo.com</a:t>
            </a:r>
            <a:r>
              <a:rPr lang="en-US" sz="1867" dirty="0">
                <a:solidFill>
                  <a:srgbClr val="000000"/>
                </a:solidFill>
                <a:latin typeface="Arial"/>
                <a:cs typeface="+mn-cs"/>
              </a:rPr>
              <a:t> or </a:t>
            </a:r>
            <a:r>
              <a:rPr lang="en-US" sz="1867" dirty="0">
                <a:solidFill>
                  <a:srgbClr val="2A295C"/>
                </a:solidFill>
                <a:latin typeface="Arial"/>
                <a:cs typeface="+mn-cs"/>
              </a:rPr>
              <a:t>1-800-828-7762, Option 2, Option 2</a:t>
            </a:r>
            <a:r>
              <a:rPr lang="en-US" sz="1867" dirty="0">
                <a:solidFill>
                  <a:srgbClr val="2A295C"/>
                </a:solidFill>
                <a:latin typeface="Arial"/>
                <a:ea typeface="Calibri" panose="020F0502020204030204" pitchFamily="34" charset="0"/>
                <a:cs typeface="+mn-cs"/>
              </a:rPr>
              <a:t> for more information and to request the ACH details for your client.</a:t>
            </a:r>
          </a:p>
          <a:p>
            <a:pPr defTabSz="1219170" eaLnBrk="1" fontAlgn="auto" hangingPunct="1">
              <a:spcBef>
                <a:spcPts val="0"/>
              </a:spcBef>
              <a:spcAft>
                <a:spcPts val="0"/>
              </a:spcAft>
              <a:defRPr/>
            </a:pPr>
            <a:endParaRPr lang="en-US" sz="2400" b="1" kern="0" dirty="0">
              <a:solidFill>
                <a:srgbClr val="FF0000"/>
              </a:solidFill>
              <a:latin typeface="Calibri"/>
              <a:cs typeface="+mn-cs"/>
            </a:endParaRPr>
          </a:p>
          <a:p>
            <a:pPr defTabSz="1219170" eaLnBrk="1" fontAlgn="auto" hangingPunct="1">
              <a:spcBef>
                <a:spcPts val="0"/>
              </a:spcBef>
              <a:spcAft>
                <a:spcPts val="0"/>
              </a:spcAft>
              <a:defRPr/>
            </a:pPr>
            <a:endParaRPr lang="en-US" sz="2400" b="1" kern="0" dirty="0">
              <a:solidFill>
                <a:srgbClr val="2A295C"/>
              </a:solidFill>
              <a:latin typeface="Calibri"/>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BF4ECA-E206-EE60-5CDE-9722A44ED11E}"/>
              </a:ext>
            </a:extLst>
          </p:cNvPr>
          <p:cNvSpPr>
            <a:spLocks noGrp="1"/>
          </p:cNvSpPr>
          <p:nvPr>
            <p:ph type="ftr" sz="quarter" idx="16"/>
          </p:nvPr>
        </p:nvSpPr>
        <p:spPr/>
        <p:txBody>
          <a:bodyPr/>
          <a:lstStyle/>
          <a:p>
            <a:pPr>
              <a:defRPr/>
            </a:pPr>
            <a:r>
              <a:rPr lang="en-US" dirty="0"/>
              <a:t>District Call Series © Sodexo July 2023. All rights Reserved</a:t>
            </a:r>
          </a:p>
        </p:txBody>
      </p:sp>
      <p:sp>
        <p:nvSpPr>
          <p:cNvPr id="5" name="TextBox 4">
            <a:extLst>
              <a:ext uri="{FF2B5EF4-FFF2-40B4-BE49-F238E27FC236}">
                <a16:creationId xmlns:a16="http://schemas.microsoft.com/office/drawing/2014/main" id="{42AFAD53-593F-B19E-901C-B44461124263}"/>
              </a:ext>
            </a:extLst>
          </p:cNvPr>
          <p:cNvSpPr txBox="1"/>
          <p:nvPr/>
        </p:nvSpPr>
        <p:spPr>
          <a:xfrm>
            <a:off x="2324100" y="318060"/>
            <a:ext cx="7734300" cy="646331"/>
          </a:xfrm>
          <a:prstGeom prst="rect">
            <a:avLst/>
          </a:prstGeom>
          <a:noFill/>
        </p:spPr>
        <p:txBody>
          <a:bodyPr wrap="square">
            <a:spAutoFit/>
          </a:bodyPr>
          <a:lstStyle/>
          <a:p>
            <a:pPr algn="ctr"/>
            <a:r>
              <a:rPr lang="en-US" sz="3600" b="1" kern="0" dirty="0">
                <a:solidFill>
                  <a:srgbClr val="FF0000"/>
                </a:solidFill>
              </a:rPr>
              <a:t>Lyme Disease Prevention</a:t>
            </a:r>
          </a:p>
        </p:txBody>
      </p:sp>
      <p:sp>
        <p:nvSpPr>
          <p:cNvPr id="6" name="Rectangle 5">
            <a:extLst>
              <a:ext uri="{FF2B5EF4-FFF2-40B4-BE49-F238E27FC236}">
                <a16:creationId xmlns:a16="http://schemas.microsoft.com/office/drawing/2014/main" id="{14105941-B5CF-D902-7BDF-9F400A412CC0}"/>
              </a:ext>
            </a:extLst>
          </p:cNvPr>
          <p:cNvSpPr/>
          <p:nvPr/>
        </p:nvSpPr>
        <p:spPr bwMode="auto">
          <a:xfrm>
            <a:off x="652303" y="969471"/>
            <a:ext cx="5458937" cy="5089354"/>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7" name="Rectangle 6">
            <a:extLst>
              <a:ext uri="{FF2B5EF4-FFF2-40B4-BE49-F238E27FC236}">
                <a16:creationId xmlns:a16="http://schemas.microsoft.com/office/drawing/2014/main" id="{6BF64301-CFB7-D0BF-7013-D29D7EC5DA6E}"/>
              </a:ext>
            </a:extLst>
          </p:cNvPr>
          <p:cNvSpPr/>
          <p:nvPr/>
        </p:nvSpPr>
        <p:spPr bwMode="auto">
          <a:xfrm>
            <a:off x="6191250" y="969471"/>
            <a:ext cx="5407193" cy="5089354"/>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8" name="TextBox 7">
            <a:extLst>
              <a:ext uri="{FF2B5EF4-FFF2-40B4-BE49-F238E27FC236}">
                <a16:creationId xmlns:a16="http://schemas.microsoft.com/office/drawing/2014/main" id="{4AA19D34-EF12-2982-40FA-5F6687EC2CEA}"/>
              </a:ext>
            </a:extLst>
          </p:cNvPr>
          <p:cNvSpPr txBox="1"/>
          <p:nvPr/>
        </p:nvSpPr>
        <p:spPr>
          <a:xfrm>
            <a:off x="914400" y="1371600"/>
            <a:ext cx="5029200" cy="4739759"/>
          </a:xfrm>
          <a:prstGeom prst="rect">
            <a:avLst/>
          </a:prstGeom>
          <a:noFill/>
        </p:spPr>
        <p:txBody>
          <a:bodyPr wrap="square" rtlCol="0">
            <a:spAutoFit/>
          </a:bodyPr>
          <a:lstStyle/>
          <a:p>
            <a:r>
              <a:rPr lang="en-US" sz="2200" dirty="0">
                <a:solidFill>
                  <a:srgbClr val="002060"/>
                </a:solidFill>
              </a:rPr>
              <a:t>Know where to expect ticks:</a:t>
            </a:r>
          </a:p>
          <a:p>
            <a:pPr marL="342900" indent="-342900">
              <a:buFont typeface="Arial" panose="020B0604020202020204" pitchFamily="34" charset="0"/>
              <a:buChar char="•"/>
            </a:pPr>
            <a:r>
              <a:rPr lang="en-US" sz="2000" dirty="0">
                <a:solidFill>
                  <a:srgbClr val="002060"/>
                </a:solidFill>
              </a:rPr>
              <a:t>Ticks live in </a:t>
            </a:r>
            <a:r>
              <a:rPr lang="en-US" sz="2000" b="1" dirty="0">
                <a:solidFill>
                  <a:srgbClr val="FF0000"/>
                </a:solidFill>
              </a:rPr>
              <a:t>moist and humid environments</a:t>
            </a:r>
            <a:r>
              <a:rPr lang="en-US" sz="2000" dirty="0">
                <a:solidFill>
                  <a:srgbClr val="002060"/>
                </a:solidFill>
              </a:rPr>
              <a:t>, particularly in or near </a:t>
            </a:r>
            <a:r>
              <a:rPr lang="en-US" sz="2000" b="1" dirty="0">
                <a:solidFill>
                  <a:srgbClr val="FF0000"/>
                </a:solidFill>
              </a:rPr>
              <a:t>wooded or grassy areas</a:t>
            </a:r>
          </a:p>
          <a:p>
            <a:pPr marL="342900" indent="-342900">
              <a:buFont typeface="Arial" panose="020B0604020202020204" pitchFamily="34" charset="0"/>
              <a:buChar char="•"/>
            </a:pPr>
            <a:r>
              <a:rPr lang="en-US" sz="2000" dirty="0">
                <a:solidFill>
                  <a:srgbClr val="002060"/>
                </a:solidFill>
              </a:rPr>
              <a:t>To avoid ticks, </a:t>
            </a:r>
            <a:r>
              <a:rPr lang="en-US" sz="2000" b="1" dirty="0">
                <a:solidFill>
                  <a:srgbClr val="FF0000"/>
                </a:solidFill>
              </a:rPr>
              <a:t>walk in the center of trails </a:t>
            </a:r>
            <a:r>
              <a:rPr lang="en-US" sz="2000" dirty="0">
                <a:solidFill>
                  <a:srgbClr val="002060"/>
                </a:solidFill>
              </a:rPr>
              <a:t>and avoid tall vegetation</a:t>
            </a:r>
          </a:p>
          <a:p>
            <a:endParaRPr lang="en-US" sz="2000" dirty="0">
              <a:solidFill>
                <a:srgbClr val="002060"/>
              </a:solidFill>
            </a:endParaRPr>
          </a:p>
          <a:p>
            <a:r>
              <a:rPr lang="en-US" sz="2200" dirty="0">
                <a:solidFill>
                  <a:srgbClr val="002060"/>
                </a:solidFill>
              </a:rPr>
              <a:t>Signs/Symptoms of Lyme Disease:</a:t>
            </a:r>
          </a:p>
          <a:p>
            <a:pPr marL="342900" indent="-342900">
              <a:buFont typeface="Arial" panose="020B0604020202020204" pitchFamily="34" charset="0"/>
              <a:buChar char="•"/>
            </a:pPr>
            <a:r>
              <a:rPr lang="en-US" sz="2000" dirty="0">
                <a:solidFill>
                  <a:srgbClr val="002060"/>
                </a:solidFill>
              </a:rPr>
              <a:t>Distinctive </a:t>
            </a:r>
            <a:r>
              <a:rPr lang="en-US" sz="2000" b="1" dirty="0">
                <a:solidFill>
                  <a:srgbClr val="FF0000"/>
                </a:solidFill>
              </a:rPr>
              <a:t>circular rash </a:t>
            </a:r>
            <a:r>
              <a:rPr lang="en-US" sz="2000" dirty="0">
                <a:solidFill>
                  <a:srgbClr val="002060"/>
                </a:solidFill>
              </a:rPr>
              <a:t>within three to 30 days of being bitten</a:t>
            </a:r>
          </a:p>
          <a:p>
            <a:pPr marL="342900" indent="-342900">
              <a:buFont typeface="Arial" panose="020B0604020202020204" pitchFamily="34" charset="0"/>
              <a:buChar char="•"/>
            </a:pPr>
            <a:r>
              <a:rPr lang="en-US" sz="2000" b="1" dirty="0">
                <a:solidFill>
                  <a:srgbClr val="FF0000"/>
                </a:solidFill>
              </a:rPr>
              <a:t>Early symptoms</a:t>
            </a:r>
            <a:r>
              <a:rPr lang="en-US" sz="2000" dirty="0">
                <a:solidFill>
                  <a:srgbClr val="002060"/>
                </a:solidFill>
              </a:rPr>
              <a:t> include rashes, fever, chills, fatigue, headache, muscle aches/pains</a:t>
            </a:r>
          </a:p>
          <a:p>
            <a:endParaRPr lang="en-US" sz="2000" dirty="0">
              <a:solidFill>
                <a:srgbClr val="002060"/>
              </a:solidFill>
            </a:endParaRPr>
          </a:p>
          <a:p>
            <a:endParaRPr lang="en-US" dirty="0"/>
          </a:p>
        </p:txBody>
      </p:sp>
      <p:sp>
        <p:nvSpPr>
          <p:cNvPr id="9" name="TextBox 8">
            <a:extLst>
              <a:ext uri="{FF2B5EF4-FFF2-40B4-BE49-F238E27FC236}">
                <a16:creationId xmlns:a16="http://schemas.microsoft.com/office/drawing/2014/main" id="{4A5D6057-4EE4-A71A-06A1-46FD6E91016F}"/>
              </a:ext>
            </a:extLst>
          </p:cNvPr>
          <p:cNvSpPr txBox="1"/>
          <p:nvPr/>
        </p:nvSpPr>
        <p:spPr>
          <a:xfrm>
            <a:off x="6304047" y="1282768"/>
            <a:ext cx="5181598" cy="4862870"/>
          </a:xfrm>
          <a:prstGeom prst="rect">
            <a:avLst/>
          </a:prstGeom>
          <a:noFill/>
        </p:spPr>
        <p:txBody>
          <a:bodyPr wrap="square" rtlCol="0">
            <a:spAutoFit/>
          </a:bodyPr>
          <a:lstStyle/>
          <a:p>
            <a:r>
              <a:rPr lang="en-US" sz="2200" dirty="0">
                <a:solidFill>
                  <a:schemeClr val="bg1"/>
                </a:solidFill>
              </a:rPr>
              <a:t>Repellent Usage:</a:t>
            </a:r>
          </a:p>
          <a:p>
            <a:pPr marL="342900" indent="-342900">
              <a:buFont typeface="Arial" panose="020B0604020202020204" pitchFamily="34" charset="0"/>
              <a:buChar char="•"/>
            </a:pPr>
            <a:r>
              <a:rPr lang="en-US" sz="2000" dirty="0">
                <a:solidFill>
                  <a:schemeClr val="bg1"/>
                </a:solidFill>
              </a:rPr>
              <a:t>Use a </a:t>
            </a:r>
            <a:r>
              <a:rPr lang="en-US" sz="2000" b="1" dirty="0">
                <a:solidFill>
                  <a:srgbClr val="FF0000"/>
                </a:solidFill>
              </a:rPr>
              <a:t>repellent with DEET </a:t>
            </a:r>
            <a:r>
              <a:rPr lang="en-US" sz="2000" dirty="0">
                <a:solidFill>
                  <a:schemeClr val="bg1"/>
                </a:solidFill>
              </a:rPr>
              <a:t>on skin or clothing:</a:t>
            </a:r>
          </a:p>
          <a:p>
            <a:pPr marL="800100" lvl="1" indent="-342900">
              <a:buFont typeface="Arial" panose="020B0604020202020204" pitchFamily="34" charset="0"/>
              <a:buChar char="•"/>
            </a:pPr>
            <a:r>
              <a:rPr lang="en-US" dirty="0">
                <a:solidFill>
                  <a:schemeClr val="bg1"/>
                </a:solidFill>
              </a:rPr>
              <a:t>Repellents containing </a:t>
            </a:r>
            <a:r>
              <a:rPr lang="en-US" b="1" dirty="0">
                <a:solidFill>
                  <a:srgbClr val="FF0000"/>
                </a:solidFill>
              </a:rPr>
              <a:t>20% or more DEET can be applied to the skin</a:t>
            </a:r>
            <a:r>
              <a:rPr lang="en-US" dirty="0">
                <a:solidFill>
                  <a:schemeClr val="bg1"/>
                </a:solidFill>
              </a:rPr>
              <a:t>, and they can protect up to several hours.</a:t>
            </a:r>
          </a:p>
          <a:p>
            <a:pPr marL="800100" lvl="1" indent="-342900">
              <a:buFont typeface="Arial" panose="020B0604020202020204" pitchFamily="34" charset="0"/>
              <a:buChar char="•"/>
            </a:pPr>
            <a:r>
              <a:rPr lang="en-US" dirty="0">
                <a:solidFill>
                  <a:schemeClr val="bg1"/>
                </a:solidFill>
              </a:rPr>
              <a:t>Parents should apply repellents to their children, taking care to </a:t>
            </a:r>
            <a:r>
              <a:rPr lang="en-US" b="1" dirty="0">
                <a:solidFill>
                  <a:srgbClr val="FF0000"/>
                </a:solidFill>
              </a:rPr>
              <a:t>avoid application to hands, eyes, and mouth</a:t>
            </a:r>
            <a:r>
              <a:rPr lang="en-US" dirty="0">
                <a:solidFill>
                  <a:schemeClr val="bg1"/>
                </a:solidFill>
              </a:rPr>
              <a:t>. </a:t>
            </a:r>
          </a:p>
          <a:p>
            <a:pPr marL="342900" indent="-342900">
              <a:buFont typeface="Arial" panose="020B0604020202020204" pitchFamily="34" charset="0"/>
              <a:buChar char="•"/>
            </a:pPr>
            <a:r>
              <a:rPr lang="en-US" sz="2000" dirty="0">
                <a:solidFill>
                  <a:schemeClr val="bg1"/>
                </a:solidFill>
              </a:rPr>
              <a:t>Use a </a:t>
            </a:r>
            <a:r>
              <a:rPr lang="en-US" sz="2000" b="1" dirty="0">
                <a:solidFill>
                  <a:srgbClr val="FF0000"/>
                </a:solidFill>
              </a:rPr>
              <a:t>repellent with permethrin</a:t>
            </a:r>
            <a:r>
              <a:rPr lang="en-US" sz="2000" dirty="0">
                <a:solidFill>
                  <a:schemeClr val="bg1"/>
                </a:solidFill>
              </a:rPr>
              <a:t> on clothing and gear</a:t>
            </a:r>
          </a:p>
          <a:p>
            <a:pPr marL="800100" lvl="1" indent="-342900">
              <a:buFont typeface="Arial" panose="020B0604020202020204" pitchFamily="34" charset="0"/>
              <a:buChar char="•"/>
            </a:pPr>
            <a:r>
              <a:rPr lang="en-US" dirty="0">
                <a:solidFill>
                  <a:schemeClr val="bg1"/>
                </a:solidFill>
              </a:rPr>
              <a:t>Products containing permethrin can be used to </a:t>
            </a:r>
            <a:r>
              <a:rPr lang="en-US" b="1" dirty="0">
                <a:solidFill>
                  <a:srgbClr val="FF0000"/>
                </a:solidFill>
              </a:rPr>
              <a:t>treat boots, clothing, and camping gear.</a:t>
            </a:r>
            <a:r>
              <a:rPr lang="en-US" dirty="0">
                <a:solidFill>
                  <a:schemeClr val="bg1"/>
                </a:solidFill>
              </a:rPr>
              <a:t> </a:t>
            </a:r>
          </a:p>
          <a:p>
            <a:pPr marL="342900" indent="-342900">
              <a:buFont typeface="Arial" panose="020B0604020202020204" pitchFamily="34" charset="0"/>
              <a:buChar char="•"/>
            </a:pPr>
            <a:endParaRPr lang="en-US" sz="2200" dirty="0">
              <a:solidFill>
                <a:schemeClr val="bg1"/>
              </a:solidFill>
            </a:endParaRPr>
          </a:p>
        </p:txBody>
      </p:sp>
      <p:sp>
        <p:nvSpPr>
          <p:cNvPr id="2" name="Slide Number Placeholder 1">
            <a:extLst>
              <a:ext uri="{FF2B5EF4-FFF2-40B4-BE49-F238E27FC236}">
                <a16:creationId xmlns:a16="http://schemas.microsoft.com/office/drawing/2014/main" id="{5E5971BE-D5C5-3319-D0AD-57DF585A5C51}"/>
              </a:ext>
            </a:extLst>
          </p:cNvPr>
          <p:cNvSpPr>
            <a:spLocks noGrp="1"/>
          </p:cNvSpPr>
          <p:nvPr>
            <p:ph type="sldNum" sz="quarter" idx="15"/>
          </p:nvPr>
        </p:nvSpPr>
        <p:spPr/>
        <p:txBody>
          <a:bodyPr/>
          <a:lstStyle/>
          <a:p>
            <a:pPr>
              <a:defRPr/>
            </a:pPr>
            <a:fld id="{F4F743D2-D29F-4CAA-A83C-67EF536139B4}" type="slidenum">
              <a:rPr lang="en-US" altLang="en-US" smtClean="0"/>
              <a:pPr>
                <a:defRPr/>
              </a:pPr>
              <a:t>4</a:t>
            </a:fld>
            <a:endParaRPr lang="en-US" altLang="en-US" dirty="0"/>
          </a:p>
        </p:txBody>
      </p:sp>
    </p:spTree>
    <p:extLst>
      <p:ext uri="{BB962C8B-B14F-4D97-AF65-F5344CB8AC3E}">
        <p14:creationId xmlns:p14="http://schemas.microsoft.com/office/powerpoint/2010/main" val="112356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3 Fiscal Year 2023">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4 FY23</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eaLnBrk="1" fontAlgn="auto" hangingPunct="1">
              <a:spcBef>
                <a:spcPts val="0"/>
              </a:spcBef>
              <a:spcAft>
                <a:spcPts val="0"/>
              </a:spcAft>
              <a:buClr>
                <a:srgbClr val="FF0000"/>
              </a:buClr>
              <a:buSzPct val="110000"/>
            </a:pPr>
            <a:r>
              <a:rPr lang="en-US" sz="2133" dirty="0">
                <a:solidFill>
                  <a:srgbClr val="2A295C"/>
                </a:solidFill>
                <a:latin typeface="Arial"/>
                <a:cs typeface="+mn-cs"/>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May 26th due to the Memorial Day holiday. It must have  a value date of May 31st.&#10;If the ACH is 1-day processing, ACH must be released from the client's bank on or before May 30th with a value date of May 31st.&#10;If the client is a doing a same day wire transfer on Wednesday May 31st, it must be released May 31st with a value date of May 31st.">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eaLnBrk="1" fontAlgn="auto" hangingPunct="1">
              <a:spcBef>
                <a:spcPts val="0"/>
              </a:spcBef>
              <a:spcAft>
                <a:spcPts val="0"/>
              </a:spcAft>
              <a:buClr>
                <a:srgbClr val="FF0000"/>
              </a:buClr>
              <a:buSzPct val="110000"/>
              <a:buFont typeface="Wingdings" panose="05000000000000000000" pitchFamily="2" charset="2"/>
              <a:buChar char="§"/>
            </a:pPr>
            <a:r>
              <a:rPr lang="en-US" sz="2400" dirty="0">
                <a:solidFill>
                  <a:srgbClr val="FF0000"/>
                </a:solidFill>
                <a:latin typeface="Arial"/>
                <a:cs typeface="+mn-cs"/>
              </a:rPr>
              <a:t>2 Day ACH: Tuesday August 29</a:t>
            </a:r>
            <a:r>
              <a:rPr lang="en-US" sz="2400" baseline="30000" dirty="0">
                <a:solidFill>
                  <a:srgbClr val="FF0000"/>
                </a:solidFill>
                <a:latin typeface="Arial"/>
                <a:cs typeface="+mn-cs"/>
              </a:rPr>
              <a:t>th</a:t>
            </a:r>
            <a:endParaRPr lang="en-US" sz="2400" dirty="0">
              <a:solidFill>
                <a:srgbClr val="FF0000"/>
              </a:solidFill>
              <a:latin typeface="Arial"/>
              <a:cs typeface="+mn-cs"/>
            </a:endParaRPr>
          </a:p>
          <a:p>
            <a:pPr defTabSz="1088470" eaLnBrk="1" fontAlgn="auto" hangingPunct="1">
              <a:spcBef>
                <a:spcPts val="0"/>
              </a:spcBef>
              <a:spcAft>
                <a:spcPts val="0"/>
              </a:spcAft>
            </a:pPr>
            <a:r>
              <a:rPr lang="en-US" sz="2400" dirty="0">
                <a:solidFill>
                  <a:srgbClr val="2A295C"/>
                </a:solidFill>
                <a:latin typeface="Arial"/>
                <a:cs typeface="+mn-cs"/>
              </a:rPr>
              <a:t>	If ACH is 2-day processing, ACH must be released from client’s bank 	on or before the 29</a:t>
            </a:r>
            <a:r>
              <a:rPr lang="en-US" sz="2400" baseline="30000" dirty="0">
                <a:solidFill>
                  <a:srgbClr val="2A295C"/>
                </a:solidFill>
                <a:latin typeface="Arial"/>
                <a:cs typeface="+mn-cs"/>
              </a:rPr>
              <a:t>th</a:t>
            </a:r>
            <a:r>
              <a:rPr lang="en-US" sz="2400" dirty="0">
                <a:solidFill>
                  <a:srgbClr val="2A295C"/>
                </a:solidFill>
                <a:latin typeface="Arial"/>
                <a:cs typeface="+mn-cs"/>
              </a:rPr>
              <a:t> with a value date of August 31</a:t>
            </a:r>
            <a:r>
              <a:rPr lang="en-US" sz="2400" baseline="30000" dirty="0">
                <a:solidFill>
                  <a:srgbClr val="2A295C"/>
                </a:solidFill>
                <a:latin typeface="Arial"/>
                <a:cs typeface="+mn-cs"/>
              </a:rPr>
              <a:t>st</a:t>
            </a:r>
            <a:endParaRPr lang="en-US" sz="2400" dirty="0">
              <a:solidFill>
                <a:srgbClr val="2A295C"/>
              </a:solidFill>
              <a:latin typeface="Arial"/>
              <a:cs typeface="+mn-cs"/>
            </a:endParaRPr>
          </a:p>
          <a:p>
            <a:pPr marL="380990" indent="-380990" defTabSz="1088470" eaLnBrk="1" fontAlgn="auto" hangingPunct="1">
              <a:spcBef>
                <a:spcPts val="0"/>
              </a:spcBef>
              <a:spcAft>
                <a:spcPts val="0"/>
              </a:spcAft>
              <a:buClr>
                <a:srgbClr val="FF0000"/>
              </a:buClr>
              <a:buSzPct val="110000"/>
              <a:buFont typeface="Wingdings" panose="05000000000000000000" pitchFamily="2" charset="2"/>
              <a:buChar char="§"/>
            </a:pPr>
            <a:r>
              <a:rPr lang="en-US" sz="2400" dirty="0">
                <a:solidFill>
                  <a:srgbClr val="FF0000"/>
                </a:solidFill>
                <a:latin typeface="Arial"/>
                <a:cs typeface="+mn-cs"/>
              </a:rPr>
              <a:t>1 Day ACH: Wednesday August 30</a:t>
            </a:r>
            <a:r>
              <a:rPr lang="en-US" sz="2400" baseline="30000" dirty="0">
                <a:solidFill>
                  <a:srgbClr val="FF0000"/>
                </a:solidFill>
                <a:latin typeface="Arial"/>
                <a:cs typeface="+mn-cs"/>
              </a:rPr>
              <a:t>th</a:t>
            </a:r>
            <a:r>
              <a:rPr lang="en-US" sz="2400" dirty="0">
                <a:solidFill>
                  <a:srgbClr val="FF0000"/>
                </a:solidFill>
                <a:latin typeface="Arial"/>
                <a:cs typeface="+mn-cs"/>
              </a:rPr>
              <a:t> </a:t>
            </a:r>
          </a:p>
          <a:p>
            <a:pPr marL="1088470" lvl="2" defTabSz="1088470" eaLnBrk="1" fontAlgn="auto" hangingPunct="1">
              <a:spcBef>
                <a:spcPts val="0"/>
              </a:spcBef>
              <a:spcAft>
                <a:spcPts val="0"/>
              </a:spcAft>
              <a:buClr>
                <a:srgbClr val="FF0000"/>
              </a:buClr>
              <a:buSzPct val="110000"/>
            </a:pPr>
            <a:r>
              <a:rPr lang="en-US" sz="2400" dirty="0">
                <a:solidFill>
                  <a:srgbClr val="2A295C"/>
                </a:solidFill>
                <a:latin typeface="Arial"/>
                <a:cs typeface="+mn-cs"/>
              </a:rPr>
              <a:t>If ACH is a 1-day processing, ACH must be released from client’s bank on or before the 30</a:t>
            </a:r>
            <a:r>
              <a:rPr lang="en-US" sz="2400" baseline="30000" dirty="0">
                <a:solidFill>
                  <a:srgbClr val="2A295C"/>
                </a:solidFill>
                <a:latin typeface="Arial"/>
                <a:cs typeface="+mn-cs"/>
              </a:rPr>
              <a:t>th</a:t>
            </a:r>
            <a:r>
              <a:rPr lang="en-US" sz="2400" dirty="0">
                <a:solidFill>
                  <a:srgbClr val="2A295C"/>
                </a:solidFill>
                <a:latin typeface="Arial"/>
                <a:cs typeface="+mn-cs"/>
              </a:rPr>
              <a:t> with a value date of August 31</a:t>
            </a:r>
            <a:r>
              <a:rPr lang="en-US" sz="2400" baseline="30000" dirty="0">
                <a:solidFill>
                  <a:srgbClr val="2A295C"/>
                </a:solidFill>
                <a:latin typeface="Arial"/>
                <a:cs typeface="+mn-cs"/>
              </a:rPr>
              <a:t>st</a:t>
            </a:r>
            <a:r>
              <a:rPr lang="en-US" sz="2400" dirty="0">
                <a:solidFill>
                  <a:srgbClr val="2A295C"/>
                </a:solidFill>
                <a:latin typeface="Arial"/>
                <a:cs typeface="+mn-cs"/>
              </a:rPr>
              <a:t> </a:t>
            </a:r>
          </a:p>
          <a:p>
            <a:pPr marL="380990" indent="-380990" defTabSz="1088470" eaLnBrk="1" fontAlgn="auto" hangingPunct="1">
              <a:spcBef>
                <a:spcPts val="0"/>
              </a:spcBef>
              <a:spcAft>
                <a:spcPts val="0"/>
              </a:spcAft>
              <a:buClr>
                <a:srgbClr val="FF0000"/>
              </a:buClr>
              <a:buSzPct val="110000"/>
              <a:buFont typeface="Wingdings" panose="05000000000000000000" pitchFamily="2" charset="2"/>
              <a:buChar char="§"/>
            </a:pPr>
            <a:r>
              <a:rPr lang="en-US" sz="2400" dirty="0">
                <a:solidFill>
                  <a:srgbClr val="FF0000"/>
                </a:solidFill>
                <a:latin typeface="Arial"/>
                <a:cs typeface="+mn-cs"/>
              </a:rPr>
              <a:t>Thursday August 31st</a:t>
            </a:r>
          </a:p>
          <a:p>
            <a:pPr marL="1088470" lvl="2" defTabSz="1088470" eaLnBrk="1" fontAlgn="auto" hangingPunct="1">
              <a:spcBef>
                <a:spcPts val="0"/>
              </a:spcBef>
              <a:spcAft>
                <a:spcPts val="0"/>
              </a:spcAft>
              <a:buClr>
                <a:srgbClr val="FF0000"/>
              </a:buClr>
              <a:buSzPct val="110000"/>
            </a:pPr>
            <a:r>
              <a:rPr lang="en-US" sz="2400" dirty="0">
                <a:solidFill>
                  <a:srgbClr val="2A295C"/>
                </a:solidFill>
                <a:latin typeface="Arial"/>
                <a:cs typeface="+mn-cs"/>
              </a:rPr>
              <a:t>For client payments to post to Sodexo’s bank account on Wednesday August 31</a:t>
            </a:r>
            <a:r>
              <a:rPr lang="en-US" sz="2400" baseline="30000" dirty="0">
                <a:solidFill>
                  <a:srgbClr val="2A295C"/>
                </a:solidFill>
                <a:latin typeface="Arial"/>
                <a:cs typeface="+mn-cs"/>
              </a:rPr>
              <a:t>st</a:t>
            </a:r>
            <a:r>
              <a:rPr lang="en-US" sz="2400" dirty="0">
                <a:solidFill>
                  <a:srgbClr val="2A295C"/>
                </a:solidFill>
                <a:latin typeface="Arial"/>
                <a:cs typeface="+mn-cs"/>
              </a:rPr>
              <a:t>, client must initiate a SAME DAY electronic funds transfer payment on the 31</a:t>
            </a:r>
            <a:r>
              <a:rPr lang="en-US" sz="2400" baseline="30000" dirty="0">
                <a:solidFill>
                  <a:srgbClr val="2A295C"/>
                </a:solidFill>
                <a:latin typeface="Arial"/>
                <a:cs typeface="+mn-cs"/>
              </a:rPr>
              <a:t>st</a:t>
            </a:r>
            <a:r>
              <a:rPr lang="en-US" sz="2400" dirty="0">
                <a:solidFill>
                  <a:srgbClr val="2A295C"/>
                </a:solidFill>
                <a:latin typeface="Arial"/>
                <a:cs typeface="+mn-cs"/>
              </a:rPr>
              <a:t> with a value date of August 31</a:t>
            </a:r>
            <a:r>
              <a:rPr lang="en-US" sz="2400" baseline="30000" dirty="0">
                <a:solidFill>
                  <a:srgbClr val="2A295C"/>
                </a:solidFill>
                <a:latin typeface="Arial"/>
                <a:cs typeface="+mn-cs"/>
              </a:rPr>
              <a:t>st</a:t>
            </a:r>
            <a:endParaRPr lang="en-US" sz="2400" dirty="0">
              <a:solidFill>
                <a:srgbClr val="2A295C"/>
              </a:solidFill>
              <a:latin typeface="Arial"/>
              <a:cs typeface="+mn-cs"/>
            </a:endParaRPr>
          </a:p>
        </p:txBody>
      </p:sp>
    </p:spTree>
    <p:extLst>
      <p:ext uri="{BB962C8B-B14F-4D97-AF65-F5344CB8AC3E}">
        <p14:creationId xmlns:p14="http://schemas.microsoft.com/office/powerpoint/2010/main" val="12920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3 FY23"/>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4 FY23</a:t>
            </a:r>
            <a:endParaRPr sz="2667" dirty="0">
              <a:solidFill>
                <a:schemeClr val="bg1"/>
              </a:solidFill>
            </a:endParaRPr>
          </a:p>
        </p:txBody>
      </p:sp>
      <p:sp>
        <p:nvSpPr>
          <p:cNvPr id="3" name="object 3" descr="Quarter 2 Deadline for AR Collections for CHECK payments sent to Lockbox must be deposited in the Lockbox by 10:30 AM (ET) Wednesday May 31st"/>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eaLnBrk="1" fontAlgn="auto" hangingPunct="1">
              <a:lnSpc>
                <a:spcPts val="1911"/>
              </a:lnSpc>
              <a:spcBef>
                <a:spcPts val="100"/>
              </a:spcBef>
              <a:spcAft>
                <a:spcPts val="0"/>
              </a:spcAft>
            </a:pPr>
            <a:r>
              <a:rPr lang="en-US" sz="1867" b="1" spc="-5" dirty="0">
                <a:solidFill>
                  <a:srgbClr val="2A295C"/>
                </a:solidFill>
                <a:latin typeface="Calibri"/>
                <a:cs typeface="Calibri"/>
              </a:rPr>
              <a:t>Quarter 4</a:t>
            </a: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dirty="0">
                <a:solidFill>
                  <a:srgbClr val="2A295C"/>
                </a:solidFill>
                <a:latin typeface="Calibri"/>
                <a:cs typeface="Calibri"/>
              </a:rPr>
              <a:t>for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Thursday August 31st</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eaLnBrk="1" fontAlgn="auto" hangingPunct="1">
              <a:spcBef>
                <a:spcPts val="0"/>
              </a:spcBef>
              <a:spcAft>
                <a:spcPts val="0"/>
              </a:spcAft>
            </a:pPr>
            <a:r>
              <a:rPr lang="en-US" sz="1400" b="1" u="sng" dirty="0">
                <a:solidFill>
                  <a:srgbClr val="FF0000"/>
                </a:solidFill>
                <a:latin typeface="Arial"/>
                <a:cs typeface="+mn-cs"/>
              </a:rPr>
              <a:t>Lock Box address: </a:t>
            </a:r>
          </a:p>
          <a:p>
            <a:pPr defTabSz="1088470" eaLnBrk="1" fontAlgn="auto" hangingPunct="1">
              <a:spcBef>
                <a:spcPts val="0"/>
              </a:spcBef>
              <a:spcAft>
                <a:spcPts val="0"/>
              </a:spcAft>
            </a:pPr>
            <a:r>
              <a:rPr lang="en-US" sz="1400" dirty="0">
                <a:solidFill>
                  <a:srgbClr val="FF0000"/>
                </a:solidFill>
                <a:latin typeface="Arial"/>
                <a:cs typeface="+mn-cs"/>
              </a:rPr>
              <a:t>Sodexo Inc &amp; Affiliates</a:t>
            </a:r>
          </a:p>
          <a:p>
            <a:pPr defTabSz="1088470" eaLnBrk="1" fontAlgn="auto" hangingPunct="1">
              <a:spcBef>
                <a:spcPts val="0"/>
              </a:spcBef>
              <a:spcAft>
                <a:spcPts val="0"/>
              </a:spcAft>
            </a:pPr>
            <a:r>
              <a:rPr lang="en-US" sz="1400" dirty="0">
                <a:solidFill>
                  <a:srgbClr val="FF0000"/>
                </a:solidFill>
                <a:latin typeface="Arial"/>
                <a:cs typeface="+mn-cs"/>
              </a:rPr>
              <a:t>Attn:  360170</a:t>
            </a:r>
          </a:p>
          <a:p>
            <a:pPr defTabSz="1088470" eaLnBrk="1" fontAlgn="auto" hangingPunct="1">
              <a:spcBef>
                <a:spcPts val="0"/>
              </a:spcBef>
              <a:spcAft>
                <a:spcPts val="0"/>
              </a:spcAft>
            </a:pPr>
            <a:r>
              <a:rPr lang="en-US" sz="1400" dirty="0">
                <a:solidFill>
                  <a:srgbClr val="FF0000"/>
                </a:solidFill>
                <a:latin typeface="Arial"/>
                <a:cs typeface="+mn-cs"/>
              </a:rPr>
              <a:t>500 Ross St 154-0455</a:t>
            </a:r>
          </a:p>
          <a:p>
            <a:pPr defTabSz="1088470" eaLnBrk="1" fontAlgn="auto" hangingPunct="1">
              <a:spcBef>
                <a:spcPts val="0"/>
              </a:spcBef>
              <a:spcAft>
                <a:spcPts val="0"/>
              </a:spcAft>
            </a:pPr>
            <a:r>
              <a:rPr lang="en-US" sz="1400" dirty="0">
                <a:solidFill>
                  <a:srgbClr val="FF0000"/>
                </a:solidFill>
                <a:latin typeface="Arial"/>
                <a:cs typeface="+mn-cs"/>
              </a:rPr>
              <a:t>Pittsburgh, PA   15262-0001</a:t>
            </a:r>
          </a:p>
          <a:p>
            <a:pPr defTabSz="1088470" eaLnBrk="1" fontAlgn="auto" hangingPunct="1">
              <a:spcBef>
                <a:spcPts val="0"/>
              </a:spcBef>
              <a:spcAft>
                <a:spcPts val="0"/>
              </a:spcAft>
            </a:pPr>
            <a:r>
              <a:rPr lang="en-US" sz="1400" dirty="0">
                <a:solidFill>
                  <a:srgbClr val="FF0000"/>
                </a:solidFill>
                <a:latin typeface="Arial"/>
                <a:cs typeface="+mn-cs"/>
              </a:rPr>
              <a:t>Telephone (412) 234-4381</a:t>
            </a:r>
          </a:p>
        </p:txBody>
      </p:sp>
      <p:graphicFrame>
        <p:nvGraphicFramePr>
          <p:cNvPr id="8" name="Table 7" descr="For checks received by Thursday May 25th and they are greater than $2,500,  overnight check to the lockbox address with next day delivery.  If your checks are received by Tuesday May 30th send the check(s) overnight to the lockbox with next day air early am delivery. For checks greater than $100,000 received on Wednesday May 31st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Tuesday August 29</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August 30</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August 31</a:t>
                      </a:r>
                      <a:r>
                        <a:rPr lang="en-US" sz="1600" b="1" baseline="30000" dirty="0">
                          <a:solidFill>
                            <a:srgbClr val="2A295C"/>
                          </a:solidFill>
                        </a:rPr>
                        <a:t>st</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Tree>
    <p:extLst>
      <p:ext uri="{BB962C8B-B14F-4D97-AF65-F5344CB8AC3E}">
        <p14:creationId xmlns:p14="http://schemas.microsoft.com/office/powerpoint/2010/main" val="347195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Tree>
    <p:extLst>
      <p:ext uri="{BB962C8B-B14F-4D97-AF65-F5344CB8AC3E}">
        <p14:creationId xmlns:p14="http://schemas.microsoft.com/office/powerpoint/2010/main" val="22645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285F"/>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p:txBody>
          <a:bodyPr/>
          <a:lstStyle/>
          <a:p>
            <a:r>
              <a:rPr lang="en-US" noProof="0" dirty="0">
                <a:solidFill>
                  <a:srgbClr val="28285F"/>
                </a:solidFill>
              </a:rPr>
              <a:t>Inclusion Spotlight</a:t>
            </a:r>
          </a:p>
          <a:p>
            <a:pPr lvl="1"/>
            <a:endParaRPr lang="en-US" noProof="0" dirty="0"/>
          </a:p>
        </p:txBody>
      </p:sp>
      <p:sp>
        <p:nvSpPr>
          <p:cNvPr id="3" name="Date Placeholder 2">
            <a:extLst>
              <a:ext uri="{FF2B5EF4-FFF2-40B4-BE49-F238E27FC236}">
                <a16:creationId xmlns:a16="http://schemas.microsoft.com/office/drawing/2014/main" id="{34A5C06A-1E39-4918-A710-3B06F89A6B40}"/>
              </a:ext>
            </a:extLst>
          </p:cNvPr>
          <p:cNvSpPr>
            <a:spLocks noGrp="1"/>
          </p:cNvSpPr>
          <p:nvPr>
            <p:ph type="title" idx="4294967295"/>
          </p:nvPr>
        </p:nvSpPr>
        <p:spPr>
          <a:xfrm>
            <a:off x="990600" y="2209800"/>
            <a:ext cx="3519488" cy="365125"/>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Tribal Nations in the United States</a:t>
            </a:r>
          </a:p>
        </p:txBody>
      </p:sp>
      <p:pic>
        <p:nvPicPr>
          <p:cNvPr id="8" name="Picture 7" descr="Many flags of various tribal nations">
            <a:extLst>
              <a:ext uri="{FF2B5EF4-FFF2-40B4-BE49-F238E27FC236}">
                <a16:creationId xmlns:a16="http://schemas.microsoft.com/office/drawing/2014/main" id="{F4BB25D4-A4F8-456E-A142-C0A298690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432" y="438150"/>
            <a:ext cx="7228589" cy="6078587"/>
          </a:xfrm>
          <a:prstGeom prst="rect">
            <a:avLst/>
          </a:prstGeom>
        </p:spPr>
      </p:pic>
      <p:sp>
        <p:nvSpPr>
          <p:cNvPr id="2" name="Footer Placeholder 1">
            <a:extLst>
              <a:ext uri="{FF2B5EF4-FFF2-40B4-BE49-F238E27FC236}">
                <a16:creationId xmlns:a16="http://schemas.microsoft.com/office/drawing/2014/main" id="{C524B66F-65A7-9120-79F0-54AD6621FB36}"/>
              </a:ext>
            </a:extLst>
          </p:cNvPr>
          <p:cNvSpPr>
            <a:spLocks noGrp="1"/>
          </p:cNvSpPr>
          <p:nvPr>
            <p:ph type="ftr" sz="quarter" idx="63"/>
          </p:nvPr>
        </p:nvSpPr>
        <p:spPr>
          <a:xfrm>
            <a:off x="6553200" y="6492875"/>
            <a:ext cx="6172200" cy="365125"/>
          </a:xfrm>
        </p:spPr>
        <p:txBody>
          <a:bodyPr/>
          <a:lstStyle/>
          <a:p>
            <a:r>
              <a:rPr lang="en-US" dirty="0"/>
              <a:t>District Call Series © Sodexo July 2023. All rights Reserved</a:t>
            </a:r>
          </a:p>
        </p:txBody>
      </p:sp>
    </p:spTree>
    <p:extLst>
      <p:ext uri="{BB962C8B-B14F-4D97-AF65-F5344CB8AC3E}">
        <p14:creationId xmlns:p14="http://schemas.microsoft.com/office/powerpoint/2010/main" val="38127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75B87A-B0E1-2643-65DC-E180C600DE42}"/>
              </a:ext>
            </a:extLst>
          </p:cNvPr>
          <p:cNvSpPr>
            <a:spLocks noGrp="1"/>
          </p:cNvSpPr>
          <p:nvPr>
            <p:ph type="ftr" sz="quarter" idx="16"/>
          </p:nvPr>
        </p:nvSpPr>
        <p:spPr>
          <a:xfrm>
            <a:off x="228600" y="6525895"/>
            <a:ext cx="8160000" cy="183852"/>
          </a:xfrm>
        </p:spPr>
        <p:txBody>
          <a:bodyPr/>
          <a:lstStyle/>
          <a:p>
            <a:pPr eaLnBrk="0" hangingPunct="0">
              <a:lnSpc>
                <a:spcPct val="90000"/>
              </a:lnSpc>
              <a:buClr>
                <a:srgbClr val="FF3333"/>
              </a:buClr>
              <a:buSzPct val="120000"/>
              <a:tabLst>
                <a:tab pos="1082675" algn="l"/>
                <a:tab pos="1616075" algn="l"/>
                <a:tab pos="2149475" algn="l"/>
                <a:tab pos="8077200" algn="r"/>
              </a:tabLst>
            </a:pPr>
            <a:r>
              <a:rPr lang="en-US" dirty="0">
                <a:solidFill>
                  <a:srgbClr val="000000"/>
                </a:solidFill>
              </a:rPr>
              <a:t>District Call Series © Sodexo July 2023. All rights Reserved</a:t>
            </a:r>
          </a:p>
        </p:txBody>
      </p:sp>
      <p:sp>
        <p:nvSpPr>
          <p:cNvPr id="9" name="TextBox 8">
            <a:extLst>
              <a:ext uri="{FF2B5EF4-FFF2-40B4-BE49-F238E27FC236}">
                <a16:creationId xmlns:a16="http://schemas.microsoft.com/office/drawing/2014/main" id="{074ADEE6-D53D-42D7-B0D6-648BE7090D30}"/>
              </a:ext>
            </a:extLst>
          </p:cNvPr>
          <p:cNvSpPr txBox="1"/>
          <p:nvPr/>
        </p:nvSpPr>
        <p:spPr>
          <a:xfrm>
            <a:off x="2324100" y="318060"/>
            <a:ext cx="7543799" cy="646331"/>
          </a:xfrm>
          <a:prstGeom prst="rect">
            <a:avLst/>
          </a:prstGeom>
          <a:noFill/>
        </p:spPr>
        <p:txBody>
          <a:bodyPr wrap="square">
            <a:spAutoFit/>
          </a:bodyPr>
          <a:lstStyle/>
          <a:p>
            <a:pPr algn="ctr"/>
            <a:r>
              <a:rPr lang="en-US" sz="3600" b="1" kern="0" dirty="0">
                <a:solidFill>
                  <a:srgbClr val="FF0000"/>
                </a:solidFill>
              </a:rPr>
              <a:t>Number of Tribes and Population</a:t>
            </a:r>
          </a:p>
        </p:txBody>
      </p:sp>
      <p:sp>
        <p:nvSpPr>
          <p:cNvPr id="10" name="Rectangle 9">
            <a:extLst>
              <a:ext uri="{FF2B5EF4-FFF2-40B4-BE49-F238E27FC236}">
                <a16:creationId xmlns:a16="http://schemas.microsoft.com/office/drawing/2014/main" id="{FC406EF6-F245-C680-240E-D7EAE440F65A}"/>
              </a:ext>
            </a:extLst>
          </p:cNvPr>
          <p:cNvSpPr/>
          <p:nvPr/>
        </p:nvSpPr>
        <p:spPr bwMode="auto">
          <a:xfrm>
            <a:off x="642852" y="1066800"/>
            <a:ext cx="5407193" cy="5089354"/>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11" name="Rectangle 10">
            <a:extLst>
              <a:ext uri="{FF2B5EF4-FFF2-40B4-BE49-F238E27FC236}">
                <a16:creationId xmlns:a16="http://schemas.microsoft.com/office/drawing/2014/main" id="{5821AF1F-2906-FF1B-E814-0B3B954D6C30}"/>
              </a:ext>
            </a:extLst>
          </p:cNvPr>
          <p:cNvSpPr/>
          <p:nvPr/>
        </p:nvSpPr>
        <p:spPr bwMode="auto">
          <a:xfrm>
            <a:off x="6050045" y="1066800"/>
            <a:ext cx="5407193" cy="5089354"/>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pic>
        <p:nvPicPr>
          <p:cNvPr id="12" name="Picture 11" descr="map of American Indian and Alaska Native population across the United States.">
            <a:extLst>
              <a:ext uri="{FF2B5EF4-FFF2-40B4-BE49-F238E27FC236}">
                <a16:creationId xmlns:a16="http://schemas.microsoft.com/office/drawing/2014/main" id="{CFB89305-5F2E-5E63-594C-A82B6F3698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5520" y="1508312"/>
            <a:ext cx="5391718" cy="4282888"/>
          </a:xfrm>
          <a:prstGeom prst="rect">
            <a:avLst/>
          </a:prstGeom>
          <a:noFill/>
        </p:spPr>
      </p:pic>
      <p:sp>
        <p:nvSpPr>
          <p:cNvPr id="14" name="TextBox 13">
            <a:extLst>
              <a:ext uri="{FF2B5EF4-FFF2-40B4-BE49-F238E27FC236}">
                <a16:creationId xmlns:a16="http://schemas.microsoft.com/office/drawing/2014/main" id="{BACAF2C8-B099-0F87-E09D-71C41A7BB368}"/>
              </a:ext>
            </a:extLst>
          </p:cNvPr>
          <p:cNvSpPr txBox="1"/>
          <p:nvPr/>
        </p:nvSpPr>
        <p:spPr>
          <a:xfrm>
            <a:off x="760162" y="1649208"/>
            <a:ext cx="4710998" cy="4001095"/>
          </a:xfrm>
          <a:prstGeom prst="rect">
            <a:avLst/>
          </a:prstGeom>
          <a:noFill/>
        </p:spPr>
        <p:txBody>
          <a:bodyPr wrap="square">
            <a:spAutoFit/>
          </a:bodyPr>
          <a:lstStyle/>
          <a:p>
            <a:pPr marR="0" lvl="0" algn="l" defTabSz="108847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srgbClr val="FFFFFF"/>
                </a:solidFill>
                <a:effectLst/>
                <a:uLnTx/>
                <a:uFillTx/>
                <a:latin typeface="+mn-lt"/>
                <a:ea typeface="+mn-ea"/>
                <a:cs typeface="Arial"/>
              </a:rPr>
              <a:t>There are </a:t>
            </a:r>
            <a:r>
              <a:rPr kumimoji="0" lang="en-US" sz="2000" b="1" i="0" u="none" strike="noStrike" kern="1200" cap="none" spc="0" normalizeH="0" baseline="0" noProof="0" dirty="0">
                <a:ln>
                  <a:noFill/>
                </a:ln>
                <a:solidFill>
                  <a:srgbClr val="FF0000"/>
                </a:solidFill>
                <a:effectLst/>
                <a:uLnTx/>
                <a:uFillTx/>
                <a:latin typeface="+mn-lt"/>
                <a:ea typeface="+mn-ea"/>
                <a:cs typeface="Arial"/>
              </a:rPr>
              <a:t>574 federally recognized tribal </a:t>
            </a:r>
            <a:r>
              <a:rPr lang="en-US" sz="2000" b="1" dirty="0">
                <a:solidFill>
                  <a:srgbClr val="FF0000"/>
                </a:solidFill>
                <a:latin typeface="+mn-lt"/>
                <a:cs typeface="Arial"/>
              </a:rPr>
              <a:t>n</a:t>
            </a:r>
            <a:r>
              <a:rPr kumimoji="0" lang="en-US" sz="2000" b="1" i="0" u="none" strike="noStrike" kern="1200" cap="none" spc="0" normalizeH="0" baseline="0" noProof="0" dirty="0">
                <a:ln>
                  <a:noFill/>
                </a:ln>
                <a:solidFill>
                  <a:srgbClr val="FF0000"/>
                </a:solidFill>
                <a:effectLst/>
                <a:uLnTx/>
                <a:uFillTx/>
                <a:latin typeface="+mn-lt"/>
                <a:ea typeface="+mn-ea"/>
                <a:cs typeface="Arial"/>
              </a:rPr>
              <a:t>ations</a:t>
            </a:r>
            <a:r>
              <a:rPr kumimoji="0" lang="en-US" sz="2000" b="0" i="0" u="none" strike="noStrike" kern="1200" cap="none" spc="0" normalizeH="0" baseline="0" noProof="0" dirty="0">
                <a:ln>
                  <a:noFill/>
                </a:ln>
                <a:solidFill>
                  <a:srgbClr val="FFFFFF"/>
                </a:solidFill>
                <a:effectLst/>
                <a:uLnTx/>
                <a:uFillTx/>
                <a:latin typeface="+mn-lt"/>
                <a:ea typeface="+mn-ea"/>
                <a:cs typeface="Arial"/>
              </a:rPr>
              <a:t> in the United States. Approximately 229 of these are located in Alaska.</a:t>
            </a:r>
          </a:p>
          <a:p>
            <a:pPr marL="0" marR="0" lvl="0" indent="0" algn="l" defTabSz="108847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n-lt"/>
              <a:ea typeface="+mn-ea"/>
              <a:cs typeface="Arial"/>
            </a:endParaRPr>
          </a:p>
          <a:p>
            <a:pPr marL="0" marR="0" lvl="0" indent="0" algn="l" defTabSz="108847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Arial"/>
              </a:rPr>
              <a:t>Native Americans and Alaska Natives now account for </a:t>
            </a:r>
            <a:r>
              <a:rPr kumimoji="0" lang="en-US" sz="2000" b="1" i="0" u="none" strike="noStrike" kern="1200" cap="none" spc="0" normalizeH="0" baseline="0" noProof="0" dirty="0">
                <a:ln>
                  <a:noFill/>
                </a:ln>
                <a:solidFill>
                  <a:srgbClr val="FF0000"/>
                </a:solidFill>
                <a:effectLst/>
                <a:uLnTx/>
                <a:uFillTx/>
                <a:latin typeface="+mn-lt"/>
                <a:ea typeface="+mn-ea"/>
                <a:cs typeface="Arial"/>
              </a:rPr>
              <a:t>6.79 million people</a:t>
            </a:r>
            <a:r>
              <a:rPr kumimoji="0" lang="en-US" sz="2000" b="0" i="0" u="none" strike="noStrike" kern="1200" cap="none" spc="0" normalizeH="0" baseline="0" noProof="0" dirty="0">
                <a:ln>
                  <a:noFill/>
                </a:ln>
                <a:solidFill>
                  <a:srgbClr val="FFFFFF"/>
                </a:solidFill>
                <a:effectLst/>
                <a:uLnTx/>
                <a:uFillTx/>
                <a:latin typeface="+mn-lt"/>
                <a:ea typeface="+mn-ea"/>
                <a:cs typeface="Arial"/>
              </a:rPr>
              <a:t>, more than 2% of the total U.S. population.</a:t>
            </a:r>
          </a:p>
          <a:p>
            <a:pPr marL="0" marR="0" lvl="0" indent="0" algn="l" defTabSz="108847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n-lt"/>
              <a:ea typeface="+mn-ea"/>
              <a:cs typeface="Arial"/>
            </a:endParaRPr>
          </a:p>
          <a:p>
            <a:pPr marL="0" marR="0" lvl="0" indent="0" algn="l" defTabSz="108847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Arial"/>
              </a:rPr>
              <a:t>The American Indian and Alaska Native </a:t>
            </a:r>
            <a:r>
              <a:rPr kumimoji="0" lang="en-US" sz="2000" b="1" i="0" u="none" strike="noStrike" kern="1200" cap="none" spc="0" normalizeH="0" baseline="0" noProof="0" dirty="0">
                <a:ln>
                  <a:noFill/>
                </a:ln>
                <a:solidFill>
                  <a:srgbClr val="FF0000"/>
                </a:solidFill>
                <a:effectLst/>
                <a:uLnTx/>
                <a:uFillTx/>
                <a:latin typeface="+mn-lt"/>
                <a:ea typeface="+mn-ea"/>
                <a:cs typeface="Arial"/>
              </a:rPr>
              <a:t>population grew by 27.1% </a:t>
            </a:r>
            <a:r>
              <a:rPr kumimoji="0" lang="en-US" sz="2000" b="0" i="0" u="none" strike="noStrike" kern="1200" cap="none" spc="0" normalizeH="0" baseline="0" noProof="0" dirty="0">
                <a:ln>
                  <a:noFill/>
                </a:ln>
                <a:solidFill>
                  <a:srgbClr val="FFFFFF"/>
                </a:solidFill>
                <a:effectLst/>
                <a:uLnTx/>
                <a:uFillTx/>
                <a:latin typeface="+mn-lt"/>
                <a:ea typeface="+mn-ea"/>
                <a:cs typeface="Arial"/>
              </a:rPr>
              <a:t>between 2010 and 2020.</a:t>
            </a:r>
          </a:p>
        </p:txBody>
      </p:sp>
      <p:sp>
        <p:nvSpPr>
          <p:cNvPr id="2" name="Slide Number Placeholder 1">
            <a:extLst>
              <a:ext uri="{FF2B5EF4-FFF2-40B4-BE49-F238E27FC236}">
                <a16:creationId xmlns:a16="http://schemas.microsoft.com/office/drawing/2014/main" id="{E46383D7-91CC-E7E9-202C-B9020620342D}"/>
              </a:ext>
            </a:extLst>
          </p:cNvPr>
          <p:cNvSpPr>
            <a:spLocks noGrp="1"/>
          </p:cNvSpPr>
          <p:nvPr>
            <p:ph type="sldNum" sz="quarter" idx="15"/>
          </p:nvPr>
        </p:nvSpPr>
        <p:spPr/>
        <p:txBody>
          <a:bodyPr/>
          <a:lstStyle/>
          <a:p>
            <a:pPr>
              <a:defRPr/>
            </a:pPr>
            <a:fld id="{B53C1ADB-240C-41DF-A72D-EB77EF26BF75}" type="slidenum">
              <a:rPr lang="en-US" altLang="en-US" smtClean="0"/>
              <a:pPr>
                <a:defRPr/>
              </a:pPr>
              <a:t>6</a:t>
            </a:fld>
            <a:endParaRPr lang="en-US" altLang="en-US" dirty="0"/>
          </a:p>
        </p:txBody>
      </p:sp>
    </p:spTree>
    <p:extLst>
      <p:ext uri="{BB962C8B-B14F-4D97-AF65-F5344CB8AC3E}">
        <p14:creationId xmlns:p14="http://schemas.microsoft.com/office/powerpoint/2010/main" val="363370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0D2D7D-ABFA-8D1E-BA1E-5AD9EC426B5E}"/>
              </a:ext>
            </a:extLst>
          </p:cNvPr>
          <p:cNvSpPr>
            <a:spLocks noGrp="1"/>
          </p:cNvSpPr>
          <p:nvPr>
            <p:ph type="ftr" sz="quarter" idx="16"/>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dirty="0">
                <a:solidFill>
                  <a:srgbClr val="000000"/>
                </a:solidFill>
              </a:rPr>
              <a:t>District Call Series © Sodexo July 2023. All rights Reserved</a:t>
            </a:r>
          </a:p>
        </p:txBody>
      </p:sp>
      <p:sp>
        <p:nvSpPr>
          <p:cNvPr id="5" name="Rectangle 4">
            <a:extLst>
              <a:ext uri="{FF2B5EF4-FFF2-40B4-BE49-F238E27FC236}">
                <a16:creationId xmlns:a16="http://schemas.microsoft.com/office/drawing/2014/main" id="{830C548E-1EE9-8582-8512-BFE3F02F0EA1}"/>
              </a:ext>
            </a:extLst>
          </p:cNvPr>
          <p:cNvSpPr/>
          <p:nvPr/>
        </p:nvSpPr>
        <p:spPr bwMode="auto">
          <a:xfrm>
            <a:off x="6111240" y="1066800"/>
            <a:ext cx="5407193" cy="5089354"/>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6" name="Rectangle 5">
            <a:extLst>
              <a:ext uri="{FF2B5EF4-FFF2-40B4-BE49-F238E27FC236}">
                <a16:creationId xmlns:a16="http://schemas.microsoft.com/office/drawing/2014/main" id="{39A245FE-27CE-761A-C767-C1B1526011B2}"/>
              </a:ext>
            </a:extLst>
          </p:cNvPr>
          <p:cNvSpPr/>
          <p:nvPr/>
        </p:nvSpPr>
        <p:spPr bwMode="auto">
          <a:xfrm>
            <a:off x="683727" y="1066800"/>
            <a:ext cx="5782787" cy="5089354"/>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9" name="TextBox 8">
            <a:extLst>
              <a:ext uri="{FF2B5EF4-FFF2-40B4-BE49-F238E27FC236}">
                <a16:creationId xmlns:a16="http://schemas.microsoft.com/office/drawing/2014/main" id="{A57EF997-F614-BDCB-F4E7-07071DB7E16D}"/>
              </a:ext>
            </a:extLst>
          </p:cNvPr>
          <p:cNvSpPr txBox="1"/>
          <p:nvPr/>
        </p:nvSpPr>
        <p:spPr>
          <a:xfrm>
            <a:off x="2324100" y="318060"/>
            <a:ext cx="7543799" cy="646331"/>
          </a:xfrm>
          <a:prstGeom prst="rect">
            <a:avLst/>
          </a:prstGeom>
          <a:noFill/>
        </p:spPr>
        <p:txBody>
          <a:bodyPr wrap="square">
            <a:spAutoFit/>
          </a:bodyPr>
          <a:lstStyle/>
          <a:p>
            <a:pPr algn="ctr"/>
            <a:r>
              <a:rPr lang="en-US" sz="3600" b="1" kern="0" dirty="0">
                <a:solidFill>
                  <a:srgbClr val="FF0000"/>
                </a:solidFill>
              </a:rPr>
              <a:t>Tribal Land Ownership</a:t>
            </a:r>
          </a:p>
        </p:txBody>
      </p:sp>
      <p:pic>
        <p:nvPicPr>
          <p:cNvPr id="10" name="Content Placeholder 2" descr="A map of Indian Lands of Federally Recognized Tribes of the United States">
            <a:extLst>
              <a:ext uri="{FF2B5EF4-FFF2-40B4-BE49-F238E27FC236}">
                <a16:creationId xmlns:a16="http://schemas.microsoft.com/office/drawing/2014/main" id="{A0ECCF1F-116A-387E-5514-5D97D8DDC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87" y="1504435"/>
            <a:ext cx="5772627" cy="4214083"/>
          </a:xfrm>
          <a:prstGeom prst="rect">
            <a:avLst/>
          </a:prstGeom>
          <a:noFill/>
        </p:spPr>
      </p:pic>
      <p:sp>
        <p:nvSpPr>
          <p:cNvPr id="12" name="TextBox 11">
            <a:extLst>
              <a:ext uri="{FF2B5EF4-FFF2-40B4-BE49-F238E27FC236}">
                <a16:creationId xmlns:a16="http://schemas.microsoft.com/office/drawing/2014/main" id="{56D59730-A9AA-64D9-3FA9-2E1B2A985BF5}"/>
              </a:ext>
            </a:extLst>
          </p:cNvPr>
          <p:cNvSpPr txBox="1"/>
          <p:nvPr/>
        </p:nvSpPr>
        <p:spPr>
          <a:xfrm>
            <a:off x="6807449" y="1472429"/>
            <a:ext cx="4533901" cy="4278094"/>
          </a:xfrm>
          <a:prstGeom prst="rect">
            <a:avLst/>
          </a:prstGeom>
          <a:noFill/>
        </p:spPr>
        <p:txBody>
          <a:bodyPr wrap="square">
            <a:spAutoFit/>
          </a:bodyPr>
          <a:lstStyle/>
          <a:p>
            <a:pPr marL="0" marR="0" lvl="0" indent="0" algn="r" defTabSz="108847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Arial"/>
              </a:rPr>
              <a:t>Of the 574 Tribal Nations, </a:t>
            </a:r>
            <a:r>
              <a:rPr kumimoji="0" lang="en-US" sz="2000" b="1" i="0" u="none" strike="noStrike" kern="1200" cap="none" spc="0" normalizeH="0" baseline="0" noProof="0" dirty="0">
                <a:ln>
                  <a:noFill/>
                </a:ln>
                <a:solidFill>
                  <a:srgbClr val="FF0000"/>
                </a:solidFill>
                <a:effectLst/>
                <a:uLnTx/>
                <a:uFillTx/>
                <a:latin typeface="+mn-lt"/>
                <a:ea typeface="+mn-ea"/>
                <a:cs typeface="Arial"/>
              </a:rPr>
              <a:t>326 have reservations</a:t>
            </a:r>
            <a:r>
              <a:rPr kumimoji="0" lang="en-US" sz="2000" b="0" i="0" u="none" strike="noStrike" kern="1200" cap="none" spc="0" normalizeH="0" baseline="0" noProof="0" dirty="0">
                <a:ln>
                  <a:noFill/>
                </a:ln>
                <a:solidFill>
                  <a:srgbClr val="FFFFFF"/>
                </a:solidFill>
                <a:effectLst/>
                <a:uLnTx/>
                <a:uFillTx/>
                <a:latin typeface="+mn-lt"/>
                <a:ea typeface="+mn-ea"/>
                <a:cs typeface="Arial"/>
              </a:rPr>
              <a:t> and 248 do not.</a:t>
            </a:r>
          </a:p>
          <a:p>
            <a:pPr marL="0" marR="0" lvl="0" indent="0" algn="r" defTabSz="108847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n-lt"/>
              <a:ea typeface="+mn-ea"/>
              <a:cs typeface="Arial"/>
            </a:endParaRPr>
          </a:p>
          <a:p>
            <a:pPr marL="0" marR="0" lvl="0" indent="0" algn="r" defTabSz="108847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Arial"/>
              </a:rPr>
              <a:t>The </a:t>
            </a:r>
            <a:r>
              <a:rPr kumimoji="0" lang="en-US" sz="2000" b="1" i="0" u="none" strike="noStrike" kern="1200" cap="none" spc="0" normalizeH="0" baseline="0" noProof="0" dirty="0">
                <a:ln>
                  <a:noFill/>
                </a:ln>
                <a:solidFill>
                  <a:srgbClr val="FF0000"/>
                </a:solidFill>
                <a:effectLst/>
                <a:uLnTx/>
                <a:uFillTx/>
                <a:latin typeface="+mn-lt"/>
                <a:ea typeface="+mn-ea"/>
                <a:cs typeface="Arial"/>
              </a:rPr>
              <a:t>Navajo Nation is the largest land area retained by a Native American Tribe</a:t>
            </a:r>
            <a:r>
              <a:rPr kumimoji="0" lang="en-US" sz="2000" b="0" i="0" u="none" strike="noStrike" kern="1200" cap="none" spc="0" normalizeH="0" baseline="0" noProof="0" dirty="0">
                <a:ln>
                  <a:noFill/>
                </a:ln>
                <a:solidFill>
                  <a:srgbClr val="FFFFFF"/>
                </a:solidFill>
                <a:effectLst/>
                <a:uLnTx/>
                <a:uFillTx/>
                <a:latin typeface="+mn-lt"/>
                <a:ea typeface="+mn-ea"/>
                <a:cs typeface="Arial"/>
              </a:rPr>
              <a:t> in the United States and covers an area of 27,425 square miles (17,552,000 acres).</a:t>
            </a:r>
          </a:p>
          <a:p>
            <a:pPr marL="0" marR="0" lvl="0" indent="0" algn="r" defTabSz="108847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mn-lt"/>
              <a:ea typeface="+mn-ea"/>
              <a:cs typeface="Arial"/>
            </a:endParaRPr>
          </a:p>
          <a:p>
            <a:pPr marL="0" marR="0" lvl="0" indent="0" algn="r" defTabSz="108847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Arial"/>
              </a:rPr>
              <a:t>The </a:t>
            </a:r>
            <a:r>
              <a:rPr kumimoji="0" lang="en-US" sz="2000" b="1" i="0" u="none" strike="noStrike" kern="1200" cap="none" spc="0" normalizeH="0" baseline="0" noProof="0" dirty="0">
                <a:ln>
                  <a:noFill/>
                </a:ln>
                <a:solidFill>
                  <a:srgbClr val="FF0000"/>
                </a:solidFill>
                <a:effectLst/>
                <a:uLnTx/>
                <a:uFillTx/>
                <a:latin typeface="+mn-lt"/>
                <a:ea typeface="+mn-ea"/>
                <a:cs typeface="Arial"/>
              </a:rPr>
              <a:t>total land of all Tribal Nations combined is about 156,250 square miles (100 million acres) </a:t>
            </a:r>
            <a:r>
              <a:rPr kumimoji="0" lang="en-US" sz="2000" b="0" i="0" u="none" strike="noStrike" kern="1200" cap="none" spc="0" normalizeH="0" baseline="0" noProof="0" dirty="0">
                <a:ln>
                  <a:noFill/>
                </a:ln>
                <a:solidFill>
                  <a:srgbClr val="FFFFFF"/>
                </a:solidFill>
                <a:effectLst/>
                <a:uLnTx/>
                <a:uFillTx/>
                <a:latin typeface="+mn-lt"/>
                <a:ea typeface="+mn-ea"/>
                <a:cs typeface="Arial"/>
              </a:rPr>
              <a:t>and would make Indian Country the fourth largest state in the United States.</a:t>
            </a:r>
          </a:p>
        </p:txBody>
      </p:sp>
      <p:sp>
        <p:nvSpPr>
          <p:cNvPr id="2" name="Slide Number Placeholder 1">
            <a:extLst>
              <a:ext uri="{FF2B5EF4-FFF2-40B4-BE49-F238E27FC236}">
                <a16:creationId xmlns:a16="http://schemas.microsoft.com/office/drawing/2014/main" id="{928431D6-C4FD-7A06-66A3-BC958823F374}"/>
              </a:ext>
            </a:extLst>
          </p:cNvPr>
          <p:cNvSpPr>
            <a:spLocks noGrp="1"/>
          </p:cNvSpPr>
          <p:nvPr>
            <p:ph type="sldNum" sz="quarter" idx="15"/>
          </p:nvPr>
        </p:nvSpPr>
        <p:spPr/>
        <p:txBody>
          <a:bodyPr/>
          <a:lstStyle/>
          <a:p>
            <a:pPr>
              <a:defRPr/>
            </a:pPr>
            <a:fld id="{B53C1ADB-240C-41DF-A72D-EB77EF26BF75}" type="slidenum">
              <a:rPr lang="en-US" altLang="en-US" smtClean="0"/>
              <a:pPr>
                <a:defRPr/>
              </a:pPr>
              <a:t>7</a:t>
            </a:fld>
            <a:endParaRPr lang="en-US" altLang="en-US" dirty="0"/>
          </a:p>
        </p:txBody>
      </p:sp>
    </p:spTree>
    <p:extLst>
      <p:ext uri="{BB962C8B-B14F-4D97-AF65-F5344CB8AC3E}">
        <p14:creationId xmlns:p14="http://schemas.microsoft.com/office/powerpoint/2010/main" val="418823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6B958B-38B6-4975-7F86-8CF25A7F0405}"/>
              </a:ext>
            </a:extLst>
          </p:cNvPr>
          <p:cNvSpPr>
            <a:spLocks noGrp="1"/>
          </p:cNvSpPr>
          <p:nvPr>
            <p:ph type="ftr" sz="quarter" idx="16"/>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dirty="0">
                <a:solidFill>
                  <a:srgbClr val="000000"/>
                </a:solidFill>
              </a:rPr>
              <a:t>District Call Series © Sodexo July 2023. All rights Reserved</a:t>
            </a:r>
          </a:p>
        </p:txBody>
      </p:sp>
      <p:sp>
        <p:nvSpPr>
          <p:cNvPr id="5" name="Rectangle 4">
            <a:extLst>
              <a:ext uri="{FF2B5EF4-FFF2-40B4-BE49-F238E27FC236}">
                <a16:creationId xmlns:a16="http://schemas.microsoft.com/office/drawing/2014/main" id="{DCD082EF-8C26-DF87-5F23-A0BC49DB55CD}"/>
              </a:ext>
            </a:extLst>
          </p:cNvPr>
          <p:cNvSpPr/>
          <p:nvPr/>
        </p:nvSpPr>
        <p:spPr bwMode="auto">
          <a:xfrm>
            <a:off x="251784" y="677807"/>
            <a:ext cx="3101016" cy="4732866"/>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7" name="TextBox 6">
            <a:extLst>
              <a:ext uri="{FF2B5EF4-FFF2-40B4-BE49-F238E27FC236}">
                <a16:creationId xmlns:a16="http://schemas.microsoft.com/office/drawing/2014/main" id="{E56BBA9D-4DD8-1E14-29C8-6274C6A8B251}"/>
              </a:ext>
            </a:extLst>
          </p:cNvPr>
          <p:cNvSpPr txBox="1"/>
          <p:nvPr/>
        </p:nvSpPr>
        <p:spPr>
          <a:xfrm>
            <a:off x="2324099" y="157131"/>
            <a:ext cx="7543799" cy="646331"/>
          </a:xfrm>
          <a:prstGeom prst="rect">
            <a:avLst/>
          </a:prstGeom>
          <a:noFill/>
        </p:spPr>
        <p:txBody>
          <a:bodyPr wrap="square">
            <a:spAutoFit/>
          </a:bodyPr>
          <a:lstStyle/>
          <a:p>
            <a:pPr algn="ctr"/>
            <a:r>
              <a:rPr lang="en-US" sz="3600" b="1" kern="0" dirty="0">
                <a:solidFill>
                  <a:srgbClr val="FF0000"/>
                </a:solidFill>
              </a:rPr>
              <a:t>Learn More!</a:t>
            </a:r>
          </a:p>
        </p:txBody>
      </p:sp>
      <p:sp>
        <p:nvSpPr>
          <p:cNvPr id="10" name="Rectangle 9">
            <a:extLst>
              <a:ext uri="{FF2B5EF4-FFF2-40B4-BE49-F238E27FC236}">
                <a16:creationId xmlns:a16="http://schemas.microsoft.com/office/drawing/2014/main" id="{C2B9157A-7009-D820-847F-C7129A1C5DF7}"/>
              </a:ext>
            </a:extLst>
          </p:cNvPr>
          <p:cNvSpPr/>
          <p:nvPr/>
        </p:nvSpPr>
        <p:spPr bwMode="auto">
          <a:xfrm>
            <a:off x="1584805" y="1183757"/>
            <a:ext cx="3074905" cy="4731425"/>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pic>
        <p:nvPicPr>
          <p:cNvPr id="11" name="Picture 10" descr="Native American and Aboriginal Council logo">
            <a:extLst>
              <a:ext uri="{FF2B5EF4-FFF2-40B4-BE49-F238E27FC236}">
                <a16:creationId xmlns:a16="http://schemas.microsoft.com/office/drawing/2014/main" id="{06696474-A1AB-F2FB-A770-A6A44FD04B7E}"/>
              </a:ext>
            </a:extLst>
          </p:cNvPr>
          <p:cNvPicPr>
            <a:picLocks noChangeAspect="1"/>
          </p:cNvPicPr>
          <p:nvPr/>
        </p:nvPicPr>
        <p:blipFill rotWithShape="1">
          <a:blip r:embed="rId3">
            <a:extLst>
              <a:ext uri="{28A0092B-C50C-407E-A947-70E740481C1C}">
                <a14:useLocalDpi xmlns:a14="http://schemas.microsoft.com/office/drawing/2010/main" val="0"/>
              </a:ext>
            </a:extLst>
          </a:blip>
          <a:srcRect l="6338" t="3614" r="5685" b="6933"/>
          <a:stretch/>
        </p:blipFill>
        <p:spPr>
          <a:xfrm>
            <a:off x="471650" y="942818"/>
            <a:ext cx="3968194" cy="4732867"/>
          </a:xfrm>
          <a:prstGeom prst="rect">
            <a:avLst/>
          </a:prstGeom>
          <a:noFill/>
        </p:spPr>
      </p:pic>
      <p:sp>
        <p:nvSpPr>
          <p:cNvPr id="12" name="Rectangle 11">
            <a:extLst>
              <a:ext uri="{FF2B5EF4-FFF2-40B4-BE49-F238E27FC236}">
                <a16:creationId xmlns:a16="http://schemas.microsoft.com/office/drawing/2014/main" id="{8802AB42-0A83-58E3-909D-FF7C313265CF}"/>
              </a:ext>
            </a:extLst>
          </p:cNvPr>
          <p:cNvSpPr/>
          <p:nvPr/>
        </p:nvSpPr>
        <p:spPr bwMode="auto">
          <a:xfrm>
            <a:off x="4948680" y="994515"/>
            <a:ext cx="6918636" cy="736273"/>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14" name="TextBox 13">
            <a:extLst>
              <a:ext uri="{FF2B5EF4-FFF2-40B4-BE49-F238E27FC236}">
                <a16:creationId xmlns:a16="http://schemas.microsoft.com/office/drawing/2014/main" id="{010D0616-D229-41CA-F253-8AEDBF962596}"/>
              </a:ext>
            </a:extLst>
          </p:cNvPr>
          <p:cNvSpPr txBox="1"/>
          <p:nvPr/>
        </p:nvSpPr>
        <p:spPr>
          <a:xfrm>
            <a:off x="5435756" y="1054876"/>
            <a:ext cx="6097904" cy="615553"/>
          </a:xfrm>
          <a:prstGeom prst="rect">
            <a:avLst/>
          </a:prstGeom>
          <a:noFill/>
        </p:spPr>
        <p:txBody>
          <a:bodyPr wrap="square">
            <a:spAutoFit/>
          </a:bodyPr>
          <a:lstStyle/>
          <a:p>
            <a:pPr algn="ctr"/>
            <a:r>
              <a:rPr kumimoji="0" lang="en-US" sz="1700" b="1" i="0" u="none" strike="noStrike" cap="none" spc="0" normalizeH="0" baseline="0" noProof="0" dirty="0">
                <a:ln>
                  <a:noFill/>
                </a:ln>
                <a:solidFill>
                  <a:schemeClr val="accent1"/>
                </a:solidFill>
                <a:effectLst/>
                <a:uLnTx/>
                <a:uFillTx/>
              </a:rPr>
              <a:t>Engage</a:t>
            </a:r>
            <a:r>
              <a:rPr kumimoji="0" lang="en-US" sz="1700" b="1" i="0" u="none" strike="noStrike" cap="none" spc="0" normalizeH="0" baseline="0" noProof="0" dirty="0">
                <a:ln>
                  <a:noFill/>
                </a:ln>
                <a:effectLst/>
                <a:uLnTx/>
                <a:uFillTx/>
              </a:rPr>
              <a:t> with the</a:t>
            </a:r>
            <a:r>
              <a:rPr kumimoji="0" lang="en-US" sz="1700" b="1" i="0" u="none" strike="noStrike" cap="none" spc="0" normalizeH="0" baseline="0" noProof="0" dirty="0">
                <a:ln>
                  <a:noFill/>
                </a:ln>
                <a:solidFill>
                  <a:srgbClr val="FF0000"/>
                </a:solidFill>
                <a:effectLst/>
                <a:uLnTx/>
                <a:uFillTx/>
              </a:rPr>
              <a:t> </a:t>
            </a:r>
            <a:r>
              <a:rPr kumimoji="0" lang="en-US" sz="1700" b="1" i="0" u="none" strike="noStrike" cap="none" spc="0" normalizeH="0" baseline="0" noProof="0" dirty="0">
                <a:ln>
                  <a:noFill/>
                </a:ln>
                <a:solidFill>
                  <a:srgbClr val="28285F"/>
                </a:solidFill>
                <a:effectLst/>
                <a:uLnTx/>
                <a:uFillTx/>
                <a:hlinkClick r:id="rId4">
                  <a:extLst>
                    <a:ext uri="{A12FA001-AC4F-418D-AE19-62706E023703}">
                      <ahyp:hlinkClr xmlns:ahyp="http://schemas.microsoft.com/office/drawing/2018/hyperlinkcolor" val="tx"/>
                    </a:ext>
                  </a:extLst>
                </a:hlinkClick>
              </a:rPr>
              <a:t>NAAC</a:t>
            </a:r>
            <a:r>
              <a:rPr kumimoji="0" lang="en-US" sz="1700" b="1" i="0" u="none" strike="noStrike" cap="none" spc="0" normalizeH="0" baseline="0" noProof="0" dirty="0">
                <a:ln>
                  <a:noFill/>
                </a:ln>
                <a:solidFill>
                  <a:srgbClr val="FF0000"/>
                </a:solidFill>
                <a:effectLst/>
                <a:uLnTx/>
                <a:uFillTx/>
              </a:rPr>
              <a:t> </a:t>
            </a:r>
            <a:r>
              <a:rPr kumimoji="0" lang="en-US" sz="1700" b="1" i="0" u="none" strike="noStrike" cap="none" spc="0" normalizeH="0" baseline="0" noProof="0" dirty="0">
                <a:ln>
                  <a:noFill/>
                </a:ln>
                <a:effectLst/>
                <a:uLnTx/>
                <a:uFillTx/>
              </a:rPr>
              <a:t>Employee Business Resource Group.</a:t>
            </a:r>
            <a:endParaRPr lang="en-US" sz="1700" dirty="0"/>
          </a:p>
        </p:txBody>
      </p:sp>
      <p:sp>
        <p:nvSpPr>
          <p:cNvPr id="15" name="Rectangle 14">
            <a:extLst>
              <a:ext uri="{FF2B5EF4-FFF2-40B4-BE49-F238E27FC236}">
                <a16:creationId xmlns:a16="http://schemas.microsoft.com/office/drawing/2014/main" id="{D4890318-41C7-56BB-6E2B-1A93D060961C}"/>
              </a:ext>
            </a:extLst>
          </p:cNvPr>
          <p:cNvSpPr/>
          <p:nvPr/>
        </p:nvSpPr>
        <p:spPr bwMode="auto">
          <a:xfrm>
            <a:off x="4952490" y="3846961"/>
            <a:ext cx="6895776" cy="2249039"/>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0" lvl="0" fontAlgn="auto">
              <a:lnSpc>
                <a:spcPct val="120000"/>
              </a:lnSpc>
              <a:spcBef>
                <a:spcPts val="0"/>
              </a:spcBef>
              <a:buClr>
                <a:srgbClr val="FF0000"/>
              </a:buClr>
              <a:buSzTx/>
              <a:tabLst/>
              <a:defRPr/>
            </a:pPr>
            <a:r>
              <a:rPr kumimoji="0" lang="en-US" sz="1700" b="1" i="0" u="none" strike="noStrike" cap="none" spc="0" normalizeH="0" baseline="0" noProof="0" dirty="0">
                <a:ln>
                  <a:noFill/>
                </a:ln>
                <a:effectLst/>
                <a:uLnTx/>
                <a:uFillTx/>
              </a:rPr>
              <a:t> View these </a:t>
            </a:r>
            <a:r>
              <a:rPr kumimoji="0" lang="en-US" sz="1700" b="1" i="0" u="none" strike="noStrike" cap="none" spc="0" normalizeH="0" baseline="0" noProof="0" dirty="0">
                <a:ln>
                  <a:noFill/>
                </a:ln>
                <a:solidFill>
                  <a:srgbClr val="FF0000"/>
                </a:solidFill>
                <a:effectLst/>
                <a:uLnTx/>
                <a:uFillTx/>
              </a:rPr>
              <a:t>interactive resources</a:t>
            </a:r>
            <a:r>
              <a:rPr kumimoji="0" lang="en-US" sz="1700" b="1" i="0" u="none" strike="noStrike" cap="none" spc="0" normalizeH="0" baseline="0" noProof="0" dirty="0">
                <a:ln>
                  <a:noFill/>
                </a:ln>
                <a:effectLst/>
                <a:uLnTx/>
                <a:uFillTx/>
              </a:rPr>
              <a:t>:</a:t>
            </a:r>
          </a:p>
          <a:p>
            <a:pPr marR="0" lvl="0" fontAlgn="auto">
              <a:lnSpc>
                <a:spcPct val="120000"/>
              </a:lnSpc>
              <a:spcBef>
                <a:spcPts val="0"/>
              </a:spcBef>
              <a:buClr>
                <a:srgbClr val="FF0000"/>
              </a:buClr>
              <a:buSzTx/>
              <a:tabLst/>
              <a:defRPr/>
            </a:pPr>
            <a:endParaRPr kumimoji="0" lang="en-US" sz="1550" b="1" i="0" u="none" strike="noStrike" cap="none" spc="0" normalizeH="0" baseline="0" noProof="0" dirty="0">
              <a:ln>
                <a:noFill/>
              </a:ln>
              <a:effectLst/>
              <a:uLnTx/>
              <a:uFillTx/>
            </a:endParaRPr>
          </a:p>
          <a:p>
            <a:pPr lvl="1">
              <a:spcBef>
                <a:spcPts val="0"/>
              </a:spcBef>
              <a:buClr>
                <a:srgbClr val="FF0000"/>
              </a:buClr>
              <a:defRPr/>
            </a:pPr>
            <a:r>
              <a:rPr kumimoji="0" lang="en-US" sz="1550" b="1" i="0" u="none" strike="noStrike" cap="none" spc="0" normalizeH="0" baseline="0" noProof="0" dirty="0">
                <a:ln>
                  <a:noFill/>
                </a:ln>
                <a:effectLst/>
                <a:uLnTx/>
                <a:uFillTx/>
              </a:rPr>
              <a:t>Native Land Digital </a:t>
            </a:r>
            <a:r>
              <a:rPr kumimoji="0" lang="en-US" sz="1550" b="1" i="0" u="none" strike="noStrike" cap="none" spc="0" normalizeH="0" baseline="0" noProof="0" dirty="0">
                <a:ln>
                  <a:noFill/>
                </a:ln>
                <a:solidFill>
                  <a:srgbClr val="28285F"/>
                </a:solidFill>
                <a:effectLst/>
                <a:uLnTx/>
                <a:uFillTx/>
                <a:hlinkClick r:id="rId5">
                  <a:extLst>
                    <a:ext uri="{A12FA001-AC4F-418D-AE19-62706E023703}">
                      <ahyp:hlinkClr xmlns:ahyp="http://schemas.microsoft.com/office/drawing/2018/hyperlinkcolor" val="tx"/>
                    </a:ext>
                  </a:extLst>
                </a:hlinkClick>
              </a:rPr>
              <a:t>Land Acknowledgement Map</a:t>
            </a:r>
            <a:endParaRPr kumimoji="0" lang="en-US" sz="1550" b="0" i="0" u="none" strike="noStrike" cap="none" spc="0" normalizeH="0" baseline="0" noProof="0" dirty="0">
              <a:ln>
                <a:noFill/>
              </a:ln>
              <a:solidFill>
                <a:srgbClr val="28285F"/>
              </a:solidFill>
              <a:effectLst/>
              <a:uLnTx/>
              <a:uFillTx/>
            </a:endParaRPr>
          </a:p>
          <a:p>
            <a:pPr lvl="1">
              <a:spcBef>
                <a:spcPts val="0"/>
              </a:spcBef>
              <a:buClr>
                <a:srgbClr val="FF0000"/>
              </a:buClr>
              <a:defRPr/>
            </a:pPr>
            <a:endParaRPr lang="en-US" sz="1550" dirty="0"/>
          </a:p>
          <a:p>
            <a:pPr lvl="1">
              <a:spcBef>
                <a:spcPts val="0"/>
              </a:spcBef>
              <a:buClr>
                <a:srgbClr val="FF0000"/>
              </a:buClr>
              <a:defRPr/>
            </a:pPr>
            <a:r>
              <a:rPr lang="en-US" sz="1550" b="1" dirty="0"/>
              <a:t>U.S Department of Indian Affairs </a:t>
            </a:r>
            <a:r>
              <a:rPr lang="en-US" sz="1550" b="1" dirty="0">
                <a:solidFill>
                  <a:srgbClr val="28285F"/>
                </a:solidFill>
                <a:hlinkClick r:id="rId6">
                  <a:extLst>
                    <a:ext uri="{A12FA001-AC4F-418D-AE19-62706E023703}">
                      <ahyp:hlinkClr xmlns:ahyp="http://schemas.microsoft.com/office/drawing/2018/hyperlinkcolor" val="tx"/>
                    </a:ext>
                  </a:extLst>
                </a:hlinkClick>
              </a:rPr>
              <a:t>Land Areas of Federally-Recognized Tribes</a:t>
            </a:r>
            <a:endParaRPr lang="en-US" sz="1550" b="1" dirty="0">
              <a:solidFill>
                <a:srgbClr val="28285F"/>
              </a:solidFill>
            </a:endParaRPr>
          </a:p>
          <a:p>
            <a:pPr lvl="1">
              <a:spcBef>
                <a:spcPts val="0"/>
              </a:spcBef>
              <a:buClr>
                <a:srgbClr val="FF0000"/>
              </a:buClr>
              <a:defRPr/>
            </a:pPr>
            <a:endParaRPr lang="en-US" sz="1550" b="1" dirty="0"/>
          </a:p>
          <a:p>
            <a:pPr lvl="1">
              <a:spcBef>
                <a:spcPts val="0"/>
              </a:spcBef>
              <a:buClr>
                <a:srgbClr val="FF0000"/>
              </a:buClr>
              <a:defRPr/>
            </a:pPr>
            <a:r>
              <a:rPr lang="en-US" sz="1550" b="1" dirty="0"/>
              <a:t>Native Land </a:t>
            </a:r>
            <a:r>
              <a:rPr lang="en-US" sz="1550" b="1" dirty="0">
                <a:solidFill>
                  <a:srgbClr val="28285F"/>
                </a:solidFill>
                <a:hlinkClick r:id="rId7">
                  <a:extLst>
                    <a:ext uri="{A12FA001-AC4F-418D-AE19-62706E023703}">
                      <ahyp:hlinkClr xmlns:ahyp="http://schemas.microsoft.com/office/drawing/2018/hyperlinkcolor" val="tx"/>
                    </a:ext>
                  </a:extLst>
                </a:hlinkClick>
              </a:rPr>
              <a:t>Zip Code Search</a:t>
            </a:r>
            <a:endParaRPr lang="en-US" sz="1550" b="1" dirty="0">
              <a:solidFill>
                <a:srgbClr val="28285F"/>
              </a:solidFill>
            </a:endParaRPr>
          </a:p>
        </p:txBody>
      </p:sp>
      <p:sp>
        <p:nvSpPr>
          <p:cNvPr id="16" name="Rectangle 15">
            <a:extLst>
              <a:ext uri="{FF2B5EF4-FFF2-40B4-BE49-F238E27FC236}">
                <a16:creationId xmlns:a16="http://schemas.microsoft.com/office/drawing/2014/main" id="{D38EDACC-4394-C6B5-16A2-D7ED403991DB}"/>
              </a:ext>
            </a:extLst>
          </p:cNvPr>
          <p:cNvSpPr/>
          <p:nvPr/>
        </p:nvSpPr>
        <p:spPr bwMode="auto">
          <a:xfrm>
            <a:off x="4960110" y="1801123"/>
            <a:ext cx="6895776" cy="736273"/>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lnSpc>
                <a:spcPct val="120000"/>
              </a:lnSpc>
              <a:spcBef>
                <a:spcPts val="0"/>
              </a:spcBef>
              <a:buClr>
                <a:srgbClr val="FF0000"/>
              </a:buClr>
              <a:defRPr/>
            </a:pPr>
            <a:r>
              <a:rPr kumimoji="0" lang="en-US" sz="1700" b="1" i="0" u="none" strike="noStrike" cap="none" spc="0" normalizeH="0" baseline="0" noProof="0" dirty="0">
                <a:ln>
                  <a:noFill/>
                </a:ln>
                <a:solidFill>
                  <a:schemeClr val="accent1"/>
                </a:solidFill>
                <a:effectLst/>
                <a:uLnTx/>
                <a:uFillTx/>
              </a:rPr>
              <a:t>Watch</a:t>
            </a:r>
            <a:r>
              <a:rPr kumimoji="0" lang="en-US" sz="1700" b="1" i="0" u="none" strike="noStrike" cap="none" spc="0" normalizeH="0" baseline="0" noProof="0" dirty="0">
                <a:ln>
                  <a:noFill/>
                </a:ln>
                <a:effectLst/>
                <a:uLnTx/>
                <a:uFillTx/>
              </a:rPr>
              <a:t> </a:t>
            </a:r>
            <a:r>
              <a:rPr kumimoji="0" lang="en-US" sz="1700" b="1" i="0" u="none" strike="noStrike" cap="none" spc="0" normalizeH="0" baseline="0" noProof="0" dirty="0">
                <a:ln>
                  <a:noFill/>
                </a:ln>
                <a:solidFill>
                  <a:srgbClr val="28285F"/>
                </a:solidFill>
                <a:effectLst/>
                <a:uLnTx/>
                <a:uFillTx/>
                <a:hlinkClick r:id="rId8">
                  <a:extLst>
                    <a:ext uri="{A12FA001-AC4F-418D-AE19-62706E023703}">
                      <ahyp:hlinkClr xmlns:ahyp="http://schemas.microsoft.com/office/drawing/2018/hyperlinkcolor" val="tx"/>
                    </a:ext>
                  </a:extLst>
                </a:hlinkClick>
              </a:rPr>
              <a:t>“How the Navajo Nation Works (A Country Within a Country?)</a:t>
            </a:r>
            <a:r>
              <a:rPr kumimoji="0" lang="en-US" sz="1700" b="1" i="0" u="none" strike="noStrike" cap="none" spc="0" normalizeH="0" baseline="0" noProof="0" dirty="0">
                <a:ln>
                  <a:noFill/>
                </a:ln>
                <a:solidFill>
                  <a:srgbClr val="28285F"/>
                </a:solidFill>
                <a:effectLst/>
                <a:uLnTx/>
                <a:uFillTx/>
              </a:rPr>
              <a:t>”</a:t>
            </a:r>
          </a:p>
        </p:txBody>
      </p:sp>
      <p:sp>
        <p:nvSpPr>
          <p:cNvPr id="18" name="Rectangle 17">
            <a:extLst>
              <a:ext uri="{FF2B5EF4-FFF2-40B4-BE49-F238E27FC236}">
                <a16:creationId xmlns:a16="http://schemas.microsoft.com/office/drawing/2014/main" id="{902E8D96-6B45-46D2-DA5C-29BB1968C2D2}"/>
              </a:ext>
            </a:extLst>
          </p:cNvPr>
          <p:cNvSpPr/>
          <p:nvPr/>
        </p:nvSpPr>
        <p:spPr bwMode="auto">
          <a:xfrm>
            <a:off x="4960110" y="2663331"/>
            <a:ext cx="6888156" cy="994270"/>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1" hangingPunct="1"/>
            <a:r>
              <a:rPr lang="en-US" sz="1700" b="1" dirty="0">
                <a:solidFill>
                  <a:schemeClr val="accent1"/>
                </a:solidFill>
              </a:rPr>
              <a:t>Watch</a:t>
            </a:r>
            <a:r>
              <a:rPr lang="en-US" sz="1700" b="1" dirty="0"/>
              <a:t> TED Talks by Native American thought leaders such as </a:t>
            </a:r>
            <a:r>
              <a:rPr lang="en-US" sz="1700" b="1" dirty="0">
                <a:solidFill>
                  <a:srgbClr val="28285F"/>
                </a:solidFill>
                <a:hlinkClick r:id="rId9">
                  <a:extLst>
                    <a:ext uri="{A12FA001-AC4F-418D-AE19-62706E023703}">
                      <ahyp:hlinkClr xmlns:ahyp="http://schemas.microsoft.com/office/drawing/2018/hyperlinkcolor" val="tx"/>
                    </a:ext>
                  </a:extLst>
                </a:hlinkClick>
              </a:rPr>
              <a:t>Ron (Muqsahkwat) Corn, Jr.</a:t>
            </a:r>
            <a:r>
              <a:rPr lang="en-US" sz="1700" b="1" dirty="0">
                <a:solidFill>
                  <a:srgbClr val="28285F"/>
                </a:solidFill>
              </a:rPr>
              <a:t>, </a:t>
            </a:r>
            <a:r>
              <a:rPr lang="en-US" sz="1700" b="1" dirty="0">
                <a:solidFill>
                  <a:srgbClr val="28285F"/>
                </a:solidFill>
                <a:hlinkClick r:id="rId10">
                  <a:extLst>
                    <a:ext uri="{A12FA001-AC4F-418D-AE19-62706E023703}">
                      <ahyp:hlinkClr xmlns:ahyp="http://schemas.microsoft.com/office/drawing/2018/hyperlinkcolor" val="tx"/>
                    </a:ext>
                  </a:extLst>
                </a:hlinkClick>
              </a:rPr>
              <a:t>Matika Wilbur</a:t>
            </a:r>
            <a:r>
              <a:rPr lang="en-US" sz="1700" b="1" dirty="0"/>
              <a:t>, </a:t>
            </a:r>
            <a:r>
              <a:rPr lang="en-US" sz="1700" b="1" dirty="0">
                <a:solidFill>
                  <a:srgbClr val="28285F"/>
                </a:solidFill>
                <a:hlinkClick r:id="rId11">
                  <a:extLst>
                    <a:ext uri="{A12FA001-AC4F-418D-AE19-62706E023703}">
                      <ahyp:hlinkClr xmlns:ahyp="http://schemas.microsoft.com/office/drawing/2018/hyperlinkcolor" val="tx"/>
                    </a:ext>
                  </a:extLst>
                </a:hlinkClick>
              </a:rPr>
              <a:t>LoVina Louie</a:t>
            </a:r>
            <a:r>
              <a:rPr lang="en-US" sz="1700" b="1" dirty="0"/>
              <a:t>, and </a:t>
            </a:r>
            <a:r>
              <a:rPr lang="en-US" sz="1700" b="1" dirty="0">
                <a:solidFill>
                  <a:srgbClr val="28285F"/>
                </a:solidFill>
                <a:hlinkClick r:id="rId12">
                  <a:extLst>
                    <a:ext uri="{A12FA001-AC4F-418D-AE19-62706E023703}">
                      <ahyp:hlinkClr xmlns:ahyp="http://schemas.microsoft.com/office/drawing/2018/hyperlinkcolor" val="tx"/>
                    </a:ext>
                  </a:extLst>
                </a:hlinkClick>
              </a:rPr>
              <a:t>Gregg Deal</a:t>
            </a:r>
            <a:r>
              <a:rPr lang="en-US" sz="1700" b="1" dirty="0"/>
              <a:t>.</a:t>
            </a:r>
            <a:endParaRPr kumimoji="0" lang="en-US" sz="1700" b="1" i="0" u="none" strike="noStrike" cap="none" spc="0" normalizeH="0" baseline="0" noProof="0" dirty="0">
              <a:ln>
                <a:noFill/>
              </a:ln>
              <a:effectLst/>
              <a:uLnTx/>
              <a:uFillTx/>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charset="0"/>
            </a:endParaRPr>
          </a:p>
        </p:txBody>
      </p:sp>
      <p:sp>
        <p:nvSpPr>
          <p:cNvPr id="2" name="Slide Number Placeholder 1">
            <a:extLst>
              <a:ext uri="{FF2B5EF4-FFF2-40B4-BE49-F238E27FC236}">
                <a16:creationId xmlns:a16="http://schemas.microsoft.com/office/drawing/2014/main" id="{5D6144C3-8F7B-6B83-530F-45F7390DEE17}"/>
              </a:ext>
            </a:extLst>
          </p:cNvPr>
          <p:cNvSpPr>
            <a:spLocks noGrp="1"/>
          </p:cNvSpPr>
          <p:nvPr>
            <p:ph type="sldNum" sz="quarter" idx="15"/>
          </p:nvPr>
        </p:nvSpPr>
        <p:spPr/>
        <p:txBody>
          <a:bodyPr/>
          <a:lstStyle/>
          <a:p>
            <a:pPr>
              <a:defRPr/>
            </a:pPr>
            <a:fld id="{B53C1ADB-240C-41DF-A72D-EB77EF26BF75}" type="slidenum">
              <a:rPr lang="en-US" altLang="en-US" smtClean="0"/>
              <a:pPr>
                <a:defRPr/>
              </a:pPr>
              <a:t>8</a:t>
            </a:fld>
            <a:endParaRPr lang="en-US" altLang="en-US" dirty="0"/>
          </a:p>
        </p:txBody>
      </p:sp>
    </p:spTree>
    <p:extLst>
      <p:ext uri="{BB962C8B-B14F-4D97-AF65-F5344CB8AC3E}">
        <p14:creationId xmlns:p14="http://schemas.microsoft.com/office/powerpoint/2010/main" val="3080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B134-F1E5-F411-F21B-D069DF20C263}"/>
              </a:ext>
            </a:extLst>
          </p:cNvPr>
          <p:cNvSpPr>
            <a:spLocks noGrp="1"/>
          </p:cNvSpPr>
          <p:nvPr>
            <p:ph type="title"/>
          </p:nvPr>
        </p:nvSpPr>
        <p:spPr>
          <a:xfrm>
            <a:off x="596900" y="352425"/>
            <a:ext cx="10998200" cy="661308"/>
          </a:xfrm>
          <a:solidFill>
            <a:srgbClr val="28285F"/>
          </a:solidFill>
        </p:spPr>
        <p:txBody>
          <a:bodyPr/>
          <a:lstStyle/>
          <a:p>
            <a:pPr algn="ctr"/>
            <a:r>
              <a:rPr lang="en-US" sz="3200" b="1" dirty="0">
                <a:solidFill>
                  <a:schemeClr val="bg1"/>
                </a:solidFill>
                <a:latin typeface="Arial" panose="020B0604020202020204" pitchFamily="34" charset="0"/>
                <a:cs typeface="Arial" panose="020B0604020202020204" pitchFamily="34" charset="0"/>
              </a:rPr>
              <a:t>References</a:t>
            </a:r>
          </a:p>
        </p:txBody>
      </p:sp>
      <p:sp>
        <p:nvSpPr>
          <p:cNvPr id="3" name="Text Placeholder 2">
            <a:extLst>
              <a:ext uri="{FF2B5EF4-FFF2-40B4-BE49-F238E27FC236}">
                <a16:creationId xmlns:a16="http://schemas.microsoft.com/office/drawing/2014/main" id="{8D23BA05-7483-CDEF-C58B-D786098D8D08}"/>
              </a:ext>
            </a:extLst>
          </p:cNvPr>
          <p:cNvSpPr>
            <a:spLocks noGrp="1"/>
          </p:cNvSpPr>
          <p:nvPr>
            <p:ph type="body" sz="quarter" idx="12"/>
          </p:nvPr>
        </p:nvSpPr>
        <p:spPr>
          <a:xfrm>
            <a:off x="596900" y="1143000"/>
            <a:ext cx="10998200" cy="4953000"/>
          </a:xfrm>
        </p:spPr>
        <p: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Tribal Nations &amp; the United States: An Introduction</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Navajo Nation Becomes Largest Tribe in U.S. After Pandemic Enrollment Surge</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10 Biggest Native American Tribes Today</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Navajo Nation Profile</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National (U.S.) States: Size in Square Miles</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Census Shows Increase in Native Population</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World Population Review: Native American Population 2022</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What Are Tribal Nations and Reservations?</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Law Insider: Tribal Nation definition</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American Indian Tribes in North Carolina</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Native Americans: The Nation's Invisible Minority</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Invisibility, Disappearance, and the Native American Future</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Emerging Ideas: The near invisibility of Native Americans and their families within the flagship journals of family science</a:t>
            </a:r>
            <a:endParaRPr kumimoji="0" lang="en-US" sz="1550" b="0" i="0" u="none" strike="noStrike" kern="1200" cap="none" spc="0" normalizeH="0" baseline="0" noProof="0" dirty="0">
              <a:ln>
                <a:noFill/>
              </a:ln>
              <a:solidFill>
                <a:srgbClr val="28285F"/>
              </a:solidFill>
              <a:effectLst/>
              <a:uLnTx/>
              <a:uFillTx/>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FCA98DC-A220-1C72-9E41-501A3DBA617C}"/>
              </a:ext>
            </a:extLst>
          </p:cNvPr>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dirty="0">
                <a:solidFill>
                  <a:srgbClr val="000000"/>
                </a:solidFill>
              </a:rPr>
              <a:t>District Call Series © Sodexo July 2023. All rights Reserved</a:t>
            </a:r>
          </a:p>
        </p:txBody>
      </p:sp>
      <p:sp>
        <p:nvSpPr>
          <p:cNvPr id="5" name="Slide Number Placeholder 4">
            <a:extLst>
              <a:ext uri="{FF2B5EF4-FFF2-40B4-BE49-F238E27FC236}">
                <a16:creationId xmlns:a16="http://schemas.microsoft.com/office/drawing/2014/main" id="{C1A7B996-61A4-EB47-C6D1-9314943B26E5}"/>
              </a:ext>
            </a:extLst>
          </p:cNvPr>
          <p:cNvSpPr>
            <a:spLocks noGrp="1"/>
          </p:cNvSpPr>
          <p:nvPr>
            <p:ph type="sldNum" sz="quarter" idx="13"/>
          </p:nvPr>
        </p:nvSpPr>
        <p:spPr/>
        <p:txBody>
          <a:bodyPr/>
          <a:lstStyle/>
          <a:p>
            <a:pPr>
              <a:defRPr/>
            </a:pPr>
            <a:fld id="{68C91F14-1393-449E-8309-4411DFCC3055}" type="slidenum">
              <a:rPr lang="en-US" altLang="en-US" smtClean="0"/>
              <a:pPr>
                <a:defRPr/>
              </a:pPr>
              <a:t>9</a:t>
            </a:fld>
            <a:endParaRPr lang="en-US" altLang="en-US" dirty="0"/>
          </a:p>
        </p:txBody>
      </p:sp>
    </p:spTree>
    <p:extLst>
      <p:ext uri="{BB962C8B-B14F-4D97-AF65-F5344CB8AC3E}">
        <p14:creationId xmlns:p14="http://schemas.microsoft.com/office/powerpoint/2010/main" val="2915006906"/>
      </p:ext>
    </p:extLst>
  </p:cSld>
  <p:clrMapOvr>
    <a:masterClrMapping/>
  </p:clrMapOvr>
</p:sld>
</file>

<file path=ppt/theme/theme1.xml><?xml version="1.0" encoding="utf-8"?>
<a:theme xmlns:a="http://schemas.openxmlformats.org/drawingml/2006/main" name="Internal%20OnScreen%20PPT%20Master[1]">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6.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7.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15892</TotalTime>
  <Words>9166</Words>
  <Application>Microsoft Office PowerPoint</Application>
  <PresentationFormat>Widescreen</PresentationFormat>
  <Paragraphs>799</Paragraphs>
  <Slides>42</Slides>
  <Notes>38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42</vt:i4>
      </vt:variant>
    </vt:vector>
  </HeadingPairs>
  <TitlesOfParts>
    <vt:vector size="60" baseType="lpstr">
      <vt:lpstr>-apple-system</vt:lpstr>
      <vt:lpstr>Arial</vt:lpstr>
      <vt:lpstr>Calibri</vt:lpstr>
      <vt:lpstr>Calibri Light</vt:lpstr>
      <vt:lpstr>Courier New</vt:lpstr>
      <vt:lpstr>Lato</vt:lpstr>
      <vt:lpstr>ScalaSansPro</vt:lpstr>
      <vt:lpstr>Symbol</vt:lpstr>
      <vt:lpstr>Verdana</vt:lpstr>
      <vt:lpstr>Wingdings</vt:lpstr>
      <vt:lpstr>YouTube Sans</vt:lpstr>
      <vt:lpstr>Internal%20OnScreen%20PPT%20Master[1]</vt:lpstr>
      <vt:lpstr>1_Office Theme</vt:lpstr>
      <vt:lpstr>Sodexo Template</vt:lpstr>
      <vt:lpstr>Office Theme</vt:lpstr>
      <vt:lpstr>Theme1</vt:lpstr>
      <vt:lpstr>161213_Saffron_Sodexo_PPT_Template</vt:lpstr>
      <vt:lpstr>2_Sodexo Template</vt:lpstr>
      <vt:lpstr>PowerPoint Presentation</vt:lpstr>
      <vt:lpstr>Agenda</vt:lpstr>
      <vt:lpstr>Lyme Disease Prevention</vt:lpstr>
      <vt:lpstr>PowerPoint Presentation</vt:lpstr>
      <vt:lpstr>Tribal Nations in the United States</vt:lpstr>
      <vt:lpstr>PowerPoint Presentation</vt:lpstr>
      <vt:lpstr>PowerPoint Presentation</vt:lpstr>
      <vt:lpstr>PowerPoint Presentation</vt:lpstr>
      <vt:lpstr>References</vt:lpstr>
      <vt:lpstr>PowerPoint Presentation</vt:lpstr>
      <vt:lpstr>PowerPoint Presentation</vt:lpstr>
      <vt:lpstr>FY2023 PD12 Monthly Deadlines Highlighted</vt:lpstr>
      <vt:lpstr>FY2023 PD12 Monthly Deadlines Highlighted</vt:lpstr>
      <vt:lpstr>Have You Completed?</vt:lpstr>
      <vt:lpstr>Best Practices</vt:lpstr>
      <vt:lpstr>Year End Collections</vt:lpstr>
      <vt:lpstr>Appendix Contents</vt:lpstr>
      <vt:lpstr>Questions</vt:lpstr>
      <vt:lpstr>Thank you</vt:lpstr>
      <vt:lpstr>PowerPoint Presentation</vt:lpstr>
      <vt:lpstr>Helpful Information</vt:lpstr>
      <vt:lpstr>What to do if you miss a deadline</vt:lpstr>
      <vt:lpstr>What to do if you miss a deadline</vt:lpstr>
      <vt:lpstr>Fixed Assets</vt:lpstr>
      <vt:lpstr>Contracts/Amendments</vt:lpstr>
      <vt:lpstr>Expense Reports and P-Cards</vt:lpstr>
      <vt:lpstr>Accounts Receivable/Credit Collections</vt:lpstr>
      <vt:lpstr>Accounts Payable Invoices</vt:lpstr>
      <vt:lpstr>Revenue Accounting</vt:lpstr>
      <vt:lpstr>Inventory</vt:lpstr>
      <vt:lpstr>Billing</vt:lpstr>
      <vt:lpstr>Specific Bad Debt Provisions</vt:lpstr>
      <vt:lpstr>Payroll – Kronos and Labor Transfers</vt:lpstr>
      <vt:lpstr>Year-End Temp Labor Expense Posting and Accrual</vt:lpstr>
      <vt:lpstr>Year-End Temp Labor Expense Posting and Accrual</vt:lpstr>
      <vt:lpstr>Operations Accounting</vt:lpstr>
      <vt:lpstr>PD 1 FY 2024 Activities </vt:lpstr>
      <vt:lpstr>AR Collections deadline for Q4 FY23</vt:lpstr>
      <vt:lpstr> Year End Deadline for Quarter 4, FY23</vt:lpstr>
      <vt:lpstr>Electronic Payments – Deadline for Quarter 4 FY23</vt:lpstr>
      <vt:lpstr>Check Payments – Deadline for Quarter 4 FY23</vt:lpstr>
      <vt:lpstr>Payment Fraud</vt:lpstr>
    </vt:vector>
  </TitlesOfParts>
  <Manager>Laurie Kelly</Manager>
  <Company>HLSilver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Sodexo 2008</dc:title>
  <dc:subject>Template</dc:subject>
  <dc:creator>Jason Courtemanche</dc:creator>
  <cp:keywords>Presentations, PPT</cp:keywords>
  <cp:lastModifiedBy>Szabo, Corinne</cp:lastModifiedBy>
  <cp:revision>673</cp:revision>
  <cp:lastPrinted>2022-07-21T12:52:58Z</cp:lastPrinted>
  <dcterms:created xsi:type="dcterms:W3CDTF">2008-08-29T18:07:23Z</dcterms:created>
  <dcterms:modified xsi:type="dcterms:W3CDTF">2023-07-25T17:24:45Z</dcterms:modified>
  <cp:category>Meetings and Events</cp:category>
</cp:coreProperties>
</file>