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85" autoAdjust="0"/>
    <p:restoredTop sz="94660"/>
  </p:normalViewPr>
  <p:slideViewPr>
    <p:cSldViewPr snapToGrid="0">
      <p:cViewPr varScale="1">
        <p:scale>
          <a:sx n="92" d="100"/>
          <a:sy n="92" d="100"/>
        </p:scale>
        <p:origin x="120" y="5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1D8614-2FA3-EE52-B5E6-57A713216D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E16C88B-6318-B49D-CB4F-6EEABF12DC3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5F8B291-FF62-A957-6126-2A6783DD23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FDFF-B1A8-462A-AC27-4E3D0283414A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1CC2E9-B731-D0A8-A350-D1C502BD8F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940C37-D4B5-9E4C-DEFD-122CBFE7D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911F6-E0B5-460D-BADE-395870B31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55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6C8A6D-A66D-062B-8105-978FA8E8F5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C3B572-75E6-5CDB-5CDB-68914B9633B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1D9D5-2713-7DF7-555E-93843B362D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FDFF-B1A8-462A-AC27-4E3D0283414A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85D5409-C6AC-757E-2406-A75C52388C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436A4FC-0AC2-832D-E5CE-3BED82D625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911F6-E0B5-460D-BADE-395870B31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5284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183B935-3BDB-3DA1-75F1-591F7AC67C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DBFD346-0542-51E9-BCA8-394767CB1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68CCA4-5EC9-0A0E-1EC8-E5D68A03A6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FDFF-B1A8-462A-AC27-4E3D0283414A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94BED8-1FC0-8B7C-D6FA-8A9AD0EAF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3E34A0-63AA-6E66-5146-107F519D1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911F6-E0B5-460D-BADE-395870B31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5927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F0D2FF-3B00-0F2F-15D8-2EC02D368E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9CEFB4-4C87-E21A-7F12-3AD490939B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34F32-429B-3499-98AA-1285FE3F36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FDFF-B1A8-462A-AC27-4E3D0283414A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D70462-AC94-013F-082A-25FFC19EF8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36A6B4-F7F1-A221-22F7-5B99CBFBDB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911F6-E0B5-460D-BADE-395870B31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7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B8452-E1B2-24E4-A621-5D14C50C2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F748A7-F371-E242-312E-0D649FD91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17992-9BCB-18E2-F693-F3027B783E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FDFF-B1A8-462A-AC27-4E3D0283414A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7E1F9A-B7BB-9233-61D9-06C18F19A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059823-1BF9-FE7A-AFA8-58E8B63511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911F6-E0B5-460D-BADE-395870B31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8215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785E8A-732F-6A8C-30FE-92C21FBA45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B89914-C6C8-13D6-FFDD-DF58A1999F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1C674B-F2DA-1BBF-E6D7-045C7010FF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AB20CD-6A2A-6279-387A-9427135DA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FDFF-B1A8-462A-AC27-4E3D0283414A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FE2F42-33A3-C245-794B-C1C0FF1B3E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6BE9F0-9B2A-EF4F-64B1-D2F312FFD4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911F6-E0B5-460D-BADE-395870B31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9506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37164C-11B2-C135-D066-DCF176EC63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8BDAB2-E1EA-6F1C-ED2B-C48921999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D4BD4F6-F5A5-948E-02B9-955480A6DA0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E24A8E7-1AE7-9A4F-2DC3-F6CC10B07AA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125985-36E7-277C-515E-CE7C2A9CAB2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36457B1-45DC-D368-7D09-E778E4CC91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FDFF-B1A8-462A-AC27-4E3D0283414A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40BCB55-A173-FF88-6DF6-097E37928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60BA32B-0E80-2921-92B1-536ED9B99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911F6-E0B5-460D-BADE-395870B31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8418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BD218B-D6A3-D577-E9BE-8489F96E2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5B3B67-221A-8B01-C176-3D8B8473B4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FDFF-B1A8-462A-AC27-4E3D0283414A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0A78A1-F300-DFC5-F27A-9C55FA6379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6CBB8DA-E5D7-C965-A19D-92985449EE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911F6-E0B5-460D-BADE-395870B31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2861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78F1C76-6526-F516-9C09-7C55B96732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FDFF-B1A8-462A-AC27-4E3D0283414A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70EA81-4E9B-F1B8-BC42-875C2ED209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0CFC090-3E89-6EC3-4D02-2959818FB2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911F6-E0B5-460D-BADE-395870B31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1334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9FDF19-7AC0-358F-4167-194854AD1A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15DC58-2C0A-5E33-41C2-57FB3A1509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74D3DB-F477-950A-EA5A-B1672B1448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F4D43E-D51C-06DF-7836-147AFF8670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FDFF-B1A8-462A-AC27-4E3D0283414A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AE12E7-CDC5-D4A1-D242-FF185CA10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EBEAAC-34DB-D4F9-EE5F-B131D80225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911F6-E0B5-460D-BADE-395870B31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1881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71C69A-C2C6-CA27-B7CB-D3C46EEE2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2B6402-3D39-2FF0-BBD1-240BA409A60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D42677-4E7F-EF5F-92E3-1271894830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740EF77-5A64-265B-7AEB-9CCDF4A0F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91FDFF-B1A8-462A-AC27-4E3D0283414A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969EEA-9BE0-C43F-AC09-049080BDB2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5B3E53-D53E-945E-F2E5-6E201F3FBF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F911F6-E0B5-460D-BADE-395870B31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1830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D386BC2-9542-7D69-E2E0-3C7D69C7E9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0345CF-720F-20D4-48C0-22B89F87F3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538889-74BD-325B-6595-A34CAB7166F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91FDFF-B1A8-462A-AC27-4E3D0283414A}" type="datetimeFigureOut">
              <a:rPr lang="en-US" smtClean="0"/>
              <a:t>12/15/2023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D4362-77A1-C227-9109-9155EA77F2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845B68-7534-C0F3-9F1A-027138A3AD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911F6-E0B5-460D-BADE-395870B31E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30188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ca.sodexonet.com/home/tools-x0026-resources/finance-x0026-travel/Financial%20Close.html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EBD35858-B616-B7BC-669D-4ED63509464E}"/>
              </a:ext>
            </a:extLst>
          </p:cNvPr>
          <p:cNvSpPr txBox="1">
            <a:spLocks/>
          </p:cNvSpPr>
          <p:nvPr/>
        </p:nvSpPr>
        <p:spPr bwMode="gray">
          <a:xfrm>
            <a:off x="303877" y="185965"/>
            <a:ext cx="11504942" cy="439567"/>
          </a:xfrm>
          <a:prstGeom prst="rect">
            <a:avLst/>
          </a:prstGeom>
          <a:solidFill>
            <a:srgbClr val="C00000"/>
          </a:solidFill>
          <a:ln>
            <a:noFill/>
          </a:ln>
          <a:effectLst/>
        </p:spPr>
        <p:txBody>
          <a:bodyPr vert="horz" wrap="square" lIns="107930" tIns="107930" rIns="71955" bIns="107930" numCol="1" anchor="b" anchorCtr="0" compatLnSpc="1">
            <a:prstTxWarp prst="textNoShape">
              <a:avLst/>
            </a:prstTxWarp>
            <a:spAutoFit/>
          </a:bodyPr>
          <a:lstStyle>
            <a:lvl1pPr algn="ctr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6000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2pPr>
            <a:lvl3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3pPr>
            <a:lvl4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4pPr>
            <a:lvl5pPr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5pPr>
            <a:lvl6pPr marL="456907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6pPr>
            <a:lvl7pPr marL="913814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7pPr>
            <a:lvl8pPr marL="1370721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8pPr>
            <a:lvl9pPr marL="1827628" algn="l" rtl="0" eaLnBrk="1" fontAlgn="base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400">
                <a:solidFill>
                  <a:schemeClr val="bg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j-ea"/>
                <a:cs typeface="+mj-cs"/>
              </a:rPr>
              <a:t>Dates importantes de décembre 2023</a:t>
            </a:r>
            <a:endParaRPr kumimoji="0" lang="en-US" sz="16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j-ea"/>
              <a:cs typeface="+mj-cs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52544A7-0D59-65A2-274C-9E5A19910811}"/>
              </a:ext>
            </a:extLst>
          </p:cNvPr>
          <p:cNvSpPr txBox="1"/>
          <p:nvPr/>
        </p:nvSpPr>
        <p:spPr>
          <a:xfrm>
            <a:off x="4331988" y="4189257"/>
            <a:ext cx="7447799" cy="584775"/>
          </a:xfrm>
          <a:prstGeom prst="rect">
            <a:avLst/>
          </a:prstGeom>
          <a:solidFill>
            <a:srgbClr val="C00000"/>
          </a:solidFill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6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RAPPEL :  L'inventaire ne peut être transmis qu'une seule fois par nœud, par date de fin de semaine UFS.</a:t>
            </a:r>
            <a:endParaRPr kumimoji="0" lang="en-US" sz="1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1" name="Rectangle 10" descr="Kronos data must be updated and saved by noon ET 4/4 (BD+2) for data to be captured for the automatic payroll accrual&#10;Fiori (client invoices) finalized and approved by 5:00 pm ET on 4/4 (BD+2) will post on the “Settlement To” date&#10;Unit level adjustments will be processed on 4/5 (BD+3) and 4/6 (BD+4)&#10;Review financial reports and data available on Brio and E=Vision on 4/5 (BD+3) and 4/6 (BD+4). A NOC alert will be sent by 6:30 a.m. ET when financial results are delayed&#10;">
            <a:extLst>
              <a:ext uri="{FF2B5EF4-FFF2-40B4-BE49-F238E27FC236}">
                <a16:creationId xmlns:a16="http://schemas.microsoft.com/office/drawing/2014/main" id="{85291EDE-253C-0D77-8DA5-CF36E82DF8C0}"/>
              </a:ext>
            </a:extLst>
          </p:cNvPr>
          <p:cNvSpPr/>
          <p:nvPr/>
        </p:nvSpPr>
        <p:spPr bwMode="auto">
          <a:xfrm>
            <a:off x="303877" y="4851130"/>
            <a:ext cx="11504942" cy="1193334"/>
          </a:xfrm>
          <a:prstGeom prst="rect">
            <a:avLst/>
          </a:prstGeom>
          <a:solidFill>
            <a:srgbClr val="FFD1D1">
              <a:alpha val="67059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ctr" anchorCtr="0" compatLnSpc="1">
            <a:prstTxWarp prst="textNoShape">
              <a:avLst/>
            </a:prstTxWarp>
          </a:bodyPr>
          <a:lstStyle/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Rappel - Les factures électroniques approuvées après midi (HE) le 1/3 (BD+2) seront retardées pour être publiées au lendemain.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Fiori (factures clients) finalisées et approuvées avant 17h00 HE le 1/3 (BD+2) seront publiées à la date du « Règlement jusqu’à »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Les ajustements au niveau de l'unité seront traités sur 1/4 (BD+3) et 1/5 (BD+4)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40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Consultez les rapports financiers et les données disponibles sur Brio et E=Vision au 1/4 (BD+3) et 1/5 (BD+4). Une alerte NOC sera envoyée avant 6 h 30 HE lorsque les résultats financiers sont retardés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Rectangle 11" descr="Visit the Financial Close – All U.S. Segments Sodexo_Net page for more financial close deadline details.">
            <a:extLst>
              <a:ext uri="{FF2B5EF4-FFF2-40B4-BE49-F238E27FC236}">
                <a16:creationId xmlns:a16="http://schemas.microsoft.com/office/drawing/2014/main" id="{4EAD4906-E1E2-F2F7-260E-DEE7942563E2}"/>
              </a:ext>
            </a:extLst>
          </p:cNvPr>
          <p:cNvSpPr/>
          <p:nvPr/>
        </p:nvSpPr>
        <p:spPr>
          <a:xfrm>
            <a:off x="286458" y="6135450"/>
            <a:ext cx="11522361" cy="307777"/>
          </a:xfrm>
          <a:prstGeom prst="rect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txBody>
          <a:bodyPr wrap="square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Visitez 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la page Sodexo_Net Clôture financière </a:t>
            </a:r>
            <a:r>
              <a:rPr kumimoji="0" lang="fr-FR" sz="1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– Tous les segments américains pour plus de détails sur les délais de clôture financière.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CC1C445B-93C5-B080-A4EE-572DAE5AE9DB}"/>
              </a:ext>
            </a:extLst>
          </p:cNvPr>
          <p:cNvGraphicFramePr>
            <a:graphicFrameLocks noGrp="1"/>
          </p:cNvGraphicFramePr>
          <p:nvPr/>
        </p:nvGraphicFramePr>
        <p:xfrm>
          <a:off x="4317474" y="2658956"/>
          <a:ext cx="4759998" cy="147256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759998">
                  <a:extLst>
                    <a:ext uri="{9D8B030D-6E8A-4147-A177-3AD203B41FA5}">
                      <a16:colId xmlns:a16="http://schemas.microsoft.com/office/drawing/2014/main" val="2567443328"/>
                    </a:ext>
                  </a:extLst>
                </a:gridCol>
              </a:tblGrid>
              <a:tr h="1292958">
                <a:tc>
                  <a:txBody>
                    <a:bodyPr/>
                    <a:lstStyle/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en-US" sz="12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All units MUST take a full physical inventory in accordance with AF Topic, 832-01 and enter results into UFS</a:t>
                      </a:r>
                      <a:br>
                        <a:rPr lang="en-US" sz="12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</a:br>
                      <a:r>
                        <a:rPr lang="fr-FR" sz="12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Toutes les unités DOIVENT faire un inventaire physique complet conformément au sujet AF, 832-01 et saisir les résultats dans UFS.</a:t>
                      </a:r>
                    </a:p>
                    <a:p>
                      <a:pPr marL="171450" indent="-171450" algn="l" fontAlgn="ctr">
                        <a:buFont typeface="Arial" panose="020B0604020202020204" pitchFamily="34" charset="0"/>
                        <a:buChar char="•"/>
                      </a:pPr>
                      <a:r>
                        <a:rPr lang="fr-FR" sz="1200" u="none" strike="noStrike" dirty="0">
                          <a:solidFill>
                            <a:srgbClr val="0000FF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 aucune saisie n'est effectuée avec de nouvelles valeurs de stock pour la semaine 1 de la nouvelle période, les stocks de fin de mois seront automatiquement reportés et affichés sur les rapports de la semaine 1.</a:t>
                      </a:r>
                      <a:endParaRPr lang="en-US" sz="1200" b="0" i="0" u="none" strike="noStrike" dirty="0">
                        <a:solidFill>
                          <a:srgbClr val="0000FF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806564716"/>
                  </a:ext>
                </a:extLst>
              </a:tr>
            </a:tbl>
          </a:graphicData>
        </a:graphic>
      </p:graphicFrame>
      <p:sp>
        <p:nvSpPr>
          <p:cNvPr id="18" name="Oval 17" descr="Circle as icon on calendar for final month end transmission (BD+1)">
            <a:extLst>
              <a:ext uri="{FF2B5EF4-FFF2-40B4-BE49-F238E27FC236}">
                <a16:creationId xmlns:a16="http://schemas.microsoft.com/office/drawing/2014/main" id="{43440E10-E17A-0415-2E44-D3E59D2ED812}"/>
              </a:ext>
            </a:extLst>
          </p:cNvPr>
          <p:cNvSpPr/>
          <p:nvPr/>
        </p:nvSpPr>
        <p:spPr bwMode="auto">
          <a:xfrm>
            <a:off x="9176293" y="847378"/>
            <a:ext cx="275411" cy="308029"/>
          </a:xfrm>
          <a:prstGeom prst="ellipse">
            <a:avLst/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82026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02CD423-2ECC-83B3-1147-C2CF4F3931DA}"/>
              </a:ext>
            </a:extLst>
          </p:cNvPr>
          <p:cNvSpPr txBox="1"/>
          <p:nvPr/>
        </p:nvSpPr>
        <p:spPr>
          <a:xfrm>
            <a:off x="9466218" y="682980"/>
            <a:ext cx="2299059" cy="636827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Date limite de transmission de fin de mois 23 h 45 (HE), 1er jour ouvrable du mois (BD+1).</a:t>
            </a:r>
            <a:endParaRPr kumimoji="0" lang="en-US" sz="1200" b="0" i="1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Rectangle 19" descr="Square grey filled shape as icon on calendar for financial close day 1 (BD+3)">
            <a:extLst>
              <a:ext uri="{FF2B5EF4-FFF2-40B4-BE49-F238E27FC236}">
                <a16:creationId xmlns:a16="http://schemas.microsoft.com/office/drawing/2014/main" id="{5DB0C43E-5E93-FC31-52DB-EDE1A6123F40}"/>
              </a:ext>
            </a:extLst>
          </p:cNvPr>
          <p:cNvSpPr/>
          <p:nvPr/>
        </p:nvSpPr>
        <p:spPr bwMode="auto">
          <a:xfrm>
            <a:off x="9176290" y="1584711"/>
            <a:ext cx="275411" cy="308029"/>
          </a:xfrm>
          <a:prstGeom prst="rect">
            <a:avLst/>
          </a:prstGeom>
          <a:solidFill>
            <a:schemeClr val="bg1">
              <a:lumMod val="85000"/>
            </a:schemeClr>
          </a:solid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82026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4183B85-F711-BB2B-C8AA-9A6F1E76703B}"/>
              </a:ext>
            </a:extLst>
          </p:cNvPr>
          <p:cNvSpPr txBox="1"/>
          <p:nvPr/>
        </p:nvSpPr>
        <p:spPr>
          <a:xfrm>
            <a:off x="9466214" y="1387359"/>
            <a:ext cx="2551615" cy="636827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Clôture financière - Jour 1 (BD+3) Examen des rapports préliminaires Tous les ajustements dus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Rectangle 21" descr="Square dot texture filled shape as icon on calendar for financial close day 2 (BD+4)">
            <a:extLst>
              <a:ext uri="{FF2B5EF4-FFF2-40B4-BE49-F238E27FC236}">
                <a16:creationId xmlns:a16="http://schemas.microsoft.com/office/drawing/2014/main" id="{DE4DFB40-74EA-F99A-819A-5993FA0B05C7}"/>
              </a:ext>
            </a:extLst>
          </p:cNvPr>
          <p:cNvSpPr/>
          <p:nvPr/>
        </p:nvSpPr>
        <p:spPr bwMode="auto">
          <a:xfrm>
            <a:off x="9176290" y="2309944"/>
            <a:ext cx="275411" cy="308029"/>
          </a:xfrm>
          <a:prstGeom prst="rect">
            <a:avLst/>
          </a:prstGeom>
          <a:pattFill prst="pct20">
            <a:fgClr>
              <a:srgbClr val="000000"/>
            </a:fgClr>
            <a:bgClr>
              <a:srgbClr val="FFFFFF"/>
            </a:bgClr>
          </a:pattFill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82026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BFB301C-86CA-6E04-058F-97360C2C4036}"/>
              </a:ext>
            </a:extLst>
          </p:cNvPr>
          <p:cNvSpPr txBox="1"/>
          <p:nvPr/>
        </p:nvSpPr>
        <p:spPr>
          <a:xfrm>
            <a:off x="9480728" y="2145544"/>
            <a:ext cx="2428259" cy="636827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Clôture financière - Jour 2 (BD+4) - Analyser les résultats financiers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4" name="Hexagon 23" descr="Hexagon shape as icon on calendar for final settlement invoices available 1 (BD+5)">
            <a:extLst>
              <a:ext uri="{FF2B5EF4-FFF2-40B4-BE49-F238E27FC236}">
                <a16:creationId xmlns:a16="http://schemas.microsoft.com/office/drawing/2014/main" id="{C9D0C6E5-2EDF-A3F2-D485-3E81A0F3FB88}"/>
              </a:ext>
            </a:extLst>
          </p:cNvPr>
          <p:cNvSpPr/>
          <p:nvPr/>
        </p:nvSpPr>
        <p:spPr>
          <a:xfrm>
            <a:off x="9176290" y="2935163"/>
            <a:ext cx="275411" cy="271583"/>
          </a:xfrm>
          <a:prstGeom prst="hexagon">
            <a:avLst/>
          </a:prstGeom>
          <a:noFill/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DB46DC5-E85B-4C75-2AD7-CE7C2CF61C4A}"/>
              </a:ext>
            </a:extLst>
          </p:cNvPr>
          <p:cNvSpPr txBox="1"/>
          <p:nvPr/>
        </p:nvSpPr>
        <p:spPr>
          <a:xfrm>
            <a:off x="9480728" y="2849925"/>
            <a:ext cx="2299059" cy="452161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Factures de règlement final de fin de période disponibles (J+5)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Rectangle 25" descr="Square yellow filled shape as icon on calendar indicating weekly transmissions due">
            <a:extLst>
              <a:ext uri="{FF2B5EF4-FFF2-40B4-BE49-F238E27FC236}">
                <a16:creationId xmlns:a16="http://schemas.microsoft.com/office/drawing/2014/main" id="{EC576C21-DDA4-C0CE-09BD-AD3A0169BBF3}"/>
              </a:ext>
            </a:extLst>
          </p:cNvPr>
          <p:cNvSpPr/>
          <p:nvPr/>
        </p:nvSpPr>
        <p:spPr bwMode="auto">
          <a:xfrm>
            <a:off x="9176290" y="3467660"/>
            <a:ext cx="275411" cy="252181"/>
          </a:xfrm>
          <a:prstGeom prst="rect">
            <a:avLst/>
          </a:prstGeom>
          <a:solidFill>
            <a:srgbClr val="FFFF00"/>
          </a:solidFill>
          <a:ln w="12700" cap="flat" cmpd="sng" algn="ctr">
            <a:solidFill>
              <a:srgbClr val="FFFF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82026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AD1F166-88D7-B617-456E-0C3D71A3E1CA}"/>
              </a:ext>
            </a:extLst>
          </p:cNvPr>
          <p:cNvSpPr txBox="1"/>
          <p:nvPr/>
        </p:nvSpPr>
        <p:spPr>
          <a:xfrm>
            <a:off x="9480728" y="3375266"/>
            <a:ext cx="2284549" cy="452161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fr-FR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Transmissions de données hebdomadaires dues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Rectangle 27" descr="Square orange filled shape as icon on calendar indicating window you must conduct physical inventory">
            <a:extLst>
              <a:ext uri="{FF2B5EF4-FFF2-40B4-BE49-F238E27FC236}">
                <a16:creationId xmlns:a16="http://schemas.microsoft.com/office/drawing/2014/main" id="{18D8AFE1-AEDF-41A4-D76C-94822821E59C}"/>
              </a:ext>
            </a:extLst>
          </p:cNvPr>
          <p:cNvSpPr/>
          <p:nvPr/>
        </p:nvSpPr>
        <p:spPr bwMode="auto">
          <a:xfrm>
            <a:off x="9176290" y="3880974"/>
            <a:ext cx="275411" cy="266762"/>
          </a:xfrm>
          <a:prstGeom prst="rect">
            <a:avLst/>
          </a:prstGeom>
          <a:solidFill>
            <a:srgbClr val="FFC000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82027" tIns="41014" rIns="82027" bIns="41014" numCol="1" rtlCol="0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82026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AC83CFD-2CF0-CC12-EA3B-7079D5731F86}"/>
              </a:ext>
            </a:extLst>
          </p:cNvPr>
          <p:cNvSpPr txBox="1"/>
          <p:nvPr/>
        </p:nvSpPr>
        <p:spPr>
          <a:xfrm>
            <a:off x="9480728" y="3872920"/>
            <a:ext cx="2357572" cy="267495"/>
          </a:xfrm>
          <a:prstGeom prst="rect">
            <a:avLst/>
          </a:prstGeom>
          <a:noFill/>
        </p:spPr>
        <p:txBody>
          <a:bodyPr wrap="square" lIns="82027" tIns="41014" rIns="82027" bIns="41014" rtlCol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Effectuer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un </a:t>
            </a:r>
            <a:r>
              <a:rPr kumimoji="0" lang="en-US" sz="1200" b="0" i="0" u="none" strike="noStrike" kern="1200" cap="none" spc="0" normalizeH="0" baseline="0" noProof="0" dirty="0" err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inventaire</a:t>
            </a: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physique</a:t>
            </a:r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A8A81E1-C7A7-0B4B-0B36-E00FD439063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31988" y="645749"/>
            <a:ext cx="4774512" cy="19169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DBF0273-D408-B21E-2EF9-157C27228F1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3877" y="625532"/>
            <a:ext cx="3958318" cy="4138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14142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332</Words>
  <Application>Microsoft Office PowerPoint</Application>
  <PresentationFormat>Widescreen</PresentationFormat>
  <Paragraphs>15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Sodexo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Helms, Jill</dc:creator>
  <cp:lastModifiedBy>Helms, Jill</cp:lastModifiedBy>
  <cp:revision>2</cp:revision>
  <dcterms:created xsi:type="dcterms:W3CDTF">2023-12-15T17:03:15Z</dcterms:created>
  <dcterms:modified xsi:type="dcterms:W3CDTF">2023-12-15T17:04:02Z</dcterms:modified>
</cp:coreProperties>
</file>