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55BC5-DBB7-73C1-6A9A-B4F264D702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A593D-2A2B-D502-6786-0AFF10D8C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92A95-920A-861B-C89A-1A65EFD76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43A-2813-4B8D-94BD-BD235C80E5A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1CFEB-DB3C-95E3-BAB8-E19E79FD9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C66A6-26B6-CAFF-81B2-3DECE2B5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5BE8-0F40-4114-A81E-EA71205E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8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E9899-4B4F-0359-A387-B0321FAAE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2BEF1B-6897-28CE-589A-07F34E5DF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4BBE6-CB39-A67F-5264-DE269B5F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43A-2813-4B8D-94BD-BD235C80E5A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F5818-D8E3-9D97-7D8B-0C03F6634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93662-F71B-D5CF-153A-5D59AB98D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5BE8-0F40-4114-A81E-EA71205E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B41C49-C782-BFDD-CCD8-DDF9E6F0E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1368D2-DDAF-C318-F4FB-4588B6999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9BC53-B03B-2095-6A12-804D2215B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43A-2813-4B8D-94BD-BD235C80E5A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B12D1-713D-8B85-4D58-8A252F330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8068A-3FF4-96E9-E6FA-7857D8F05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5BE8-0F40-4114-A81E-EA71205E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8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1C414-76E5-8BC8-9F3B-114FD50D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D5D0E-BB13-823C-BF5C-AC1DA0280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6610E-2729-47CA-07C4-FE56DAFC4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43A-2813-4B8D-94BD-BD235C80E5A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59A1E-DE6C-C806-912F-13A87984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1C026-6555-9BDE-A8B0-2874D344D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5BE8-0F40-4114-A81E-EA71205E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9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817C2-A54A-E424-215A-B291CAAE7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4C251-0C2E-B8D0-9B0A-C17FD5B5A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6BBD8-9F38-6512-0C30-E4DCEAE4D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43A-2813-4B8D-94BD-BD235C80E5A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9C715-A9A0-58C7-E5AC-6BF818CE3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D45EF-C1B4-79F1-E89D-1D584819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5BE8-0F40-4114-A81E-EA71205E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799C4-7C37-239C-B79E-655641CCE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B2A8C-6CD9-AD3D-8F2C-84E71C9EE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4F4AC-5B52-5286-0988-AB700650A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EF029-2BC0-F9D1-AFD2-25F51B67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43A-2813-4B8D-94BD-BD235C80E5A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D6B31-6C42-CAAC-947A-5FABB72E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450EA-EC88-5E6C-FB93-67A66C7B0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5BE8-0F40-4114-A81E-EA71205E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2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221FF-70E0-8D8F-7763-9D739BC9E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D73B64-FDA8-4A7F-F023-F852E632E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8A1EB-9B45-A62A-8C35-4DFB4429B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D99D7-3A67-7A0E-CAAB-319C9E4D0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5BF63A-86A9-4D47-D011-E0F142986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ECFA28-8569-C10D-30A0-D7B920FB0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43A-2813-4B8D-94BD-BD235C80E5A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C38D40-B433-5B78-498B-E311804AE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26ACC2-02A2-B82D-7027-3DA78255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5BE8-0F40-4114-A81E-EA71205E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E3770-59F2-6E3B-157E-8D5D8C9DE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A158-063C-F4F8-4F99-04FD7E82F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43A-2813-4B8D-94BD-BD235C80E5A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47501F-4358-C75B-851F-42F6BB05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1C194-1D95-67C0-78E7-A48B87A3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5BE8-0F40-4114-A81E-EA71205E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5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F14407-6E1A-4856-5529-B6364208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43A-2813-4B8D-94BD-BD235C80E5A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6DF300-CCB9-E1CD-6CD0-95BDF43D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7BC56-3D0A-60AE-79EF-388079D5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5BE8-0F40-4114-A81E-EA71205E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2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80B62-02EF-72E7-EFF5-8C393D7E6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49D96-3B98-4578-3C93-92BA3BE88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D1716B-4EFA-DE34-E484-31FE9DF3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F803E-2E64-89CE-4BCF-E2CB07EA4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43A-2813-4B8D-94BD-BD235C80E5A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F67-3CCA-1DA8-3E9B-A001EBC1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CB782-04BD-2A72-90F8-929CC1BB7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5BE8-0F40-4114-A81E-EA71205E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9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0F104-7494-0824-41A6-369A6595B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EEC0DE-B209-1FF3-C6A5-7CA02399B6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F9F5E-14D6-2C38-538E-E90C820FD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7EB31-9634-6115-970A-080D4BA2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9943A-2813-4B8D-94BD-BD235C80E5A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36A6B-7A2C-CA37-B539-A49DFB1B1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7EE14-BA61-741C-6559-8796A2539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5BE8-0F40-4114-A81E-EA71205E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3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0D486-E864-EB71-8CE5-95110E5C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2E045-24D8-4524-979F-C0D5CEA7A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11932-8987-25AD-922B-AAC2EBFEC0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69943A-2813-4B8D-94BD-BD235C80E5AC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19A508-3DC9-6711-14B8-733CB36324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3FB4D-D0F5-BB1F-2622-749E7B063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B55BE8-0F40-4114-A81E-EA71205E4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7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.sodexonet.com/home/tools-x0026-resources/finance-x0026-travel/Financial%20Close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B1D3A7-C771-BD00-70D0-8641A69AAE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343FB61-4E78-6B37-D836-6E98B612A204}"/>
              </a:ext>
            </a:extLst>
          </p:cNvPr>
          <p:cNvSpPr txBox="1">
            <a:spLocks/>
          </p:cNvSpPr>
          <p:nvPr/>
        </p:nvSpPr>
        <p:spPr bwMode="gray">
          <a:xfrm>
            <a:off x="303877" y="185965"/>
            <a:ext cx="11504942" cy="439567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107930" tIns="107930" rIns="71955" bIns="107930" numCol="1" anchor="b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5pPr>
            <a:lvl6pPr marL="45690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91381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1370721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182762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Dates importantes de avril 2024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55FF97-854B-27D8-BF12-36B7593199C5}"/>
              </a:ext>
            </a:extLst>
          </p:cNvPr>
          <p:cNvSpPr txBox="1"/>
          <p:nvPr/>
        </p:nvSpPr>
        <p:spPr>
          <a:xfrm>
            <a:off x="300972" y="4427276"/>
            <a:ext cx="11587151" cy="338554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RAPPEL :  L'inventaire ne peut être transmis qu'une seule fois par nœud, par date de fin de semaine UFS.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10" descr="Kronos data must be updated and saved by noon ET 4/4 (BD+2) for data to be captured for the automatic payroll accrual&#10;Fiori (client invoices) finalized and approved by 5:00 pm ET on 4/4 (BD+2) will post on the “Settlement To” date&#10;Unit level adjustments will be processed on 4/5 (BD+3) and 4/6 (BD+4)&#10;Review financial reports and data available on Brio and E=Vision on 4/5 (BD+3) and 4/6 (BD+4). A NOC alert will be sent by 6:30 a.m. ET when financial results are delayed&#10;">
            <a:extLst>
              <a:ext uri="{FF2B5EF4-FFF2-40B4-BE49-F238E27FC236}">
                <a16:creationId xmlns:a16="http://schemas.microsoft.com/office/drawing/2014/main" id="{1172B1D1-A5B8-26AF-BABC-99C2DA8FEA50}"/>
              </a:ext>
            </a:extLst>
          </p:cNvPr>
          <p:cNvSpPr/>
          <p:nvPr/>
        </p:nvSpPr>
        <p:spPr bwMode="auto">
          <a:xfrm>
            <a:off x="303877" y="4851130"/>
            <a:ext cx="11504942" cy="1193334"/>
          </a:xfrm>
          <a:prstGeom prst="rect">
            <a:avLst/>
          </a:prstGeom>
          <a:solidFill>
            <a:srgbClr val="FFD1D1">
              <a:alpha val="67059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ctr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Rappel - Les factures électroniques approuvées après-midi (HE) le 2/5 (BD+2) seront retardées pour être publiées au lendemain.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Fiori (factures clients) finalisées et approuvées avant 17h00 HE le 2/5 (BD+2) seront publiées à la date du « Règlement jusqu’à »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 ajustements au niveau de l'unité seront traités sur 3/5 (BD+3) et 6/5 (BD+4)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Consultez les rapports financiers et les données disponibles sur Brio et E=Vision au 3/5 (BD+3) et 6/5 (BD+4). Une alerte NOC sera envoyée avant 6 h 30 HE lorsque les résultats financiers sont retardés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11" descr="Visit the Financial Close – All U.S. Segments Sodexo_Net page for more financial close deadline details.">
            <a:extLst>
              <a:ext uri="{FF2B5EF4-FFF2-40B4-BE49-F238E27FC236}">
                <a16:creationId xmlns:a16="http://schemas.microsoft.com/office/drawing/2014/main" id="{6F7183C8-8061-11A6-5825-8AF42F77B5E6}"/>
              </a:ext>
            </a:extLst>
          </p:cNvPr>
          <p:cNvSpPr/>
          <p:nvPr/>
        </p:nvSpPr>
        <p:spPr>
          <a:xfrm>
            <a:off x="286458" y="6135450"/>
            <a:ext cx="11522361" cy="30777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Visitez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page Sodexo_Net Clôture financière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Tous les segments américains pour plus de détails sur les délais de clôture financière.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E785F35-2A2B-5158-DA3F-56887A717A59}"/>
              </a:ext>
            </a:extLst>
          </p:cNvPr>
          <p:cNvGraphicFramePr>
            <a:graphicFrameLocks noGrp="1"/>
          </p:cNvGraphicFramePr>
          <p:nvPr/>
        </p:nvGraphicFramePr>
        <p:xfrm>
          <a:off x="4331988" y="2777488"/>
          <a:ext cx="4583412" cy="1442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3412">
                  <a:extLst>
                    <a:ext uri="{9D8B030D-6E8A-4147-A177-3AD203B41FA5}">
                      <a16:colId xmlns:a16="http://schemas.microsoft.com/office/drawing/2014/main" val="2567443328"/>
                    </a:ext>
                  </a:extLst>
                </a:gridCol>
              </a:tblGrid>
              <a:tr h="1292958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fr-FR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Toutes les unités DOIVENT faire un inventaire physique complet conformément au sujet AF, 832-01 et saisir les résultats dans UFS.</a:t>
                      </a:r>
                      <a:endParaRPr lang="fr-FR" sz="100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endParaRPr lang="fr-FR" sz="100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fr-FR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aucune saisie n'est effectuée avec de nouvelles valeurs de stock pour la semaine 1 de la nouvelle période, les stocks de fin de mois seront automatiquement reportés et affichés sur les rapports de la semaine 1.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6564716"/>
                  </a:ext>
                </a:extLst>
              </a:tr>
            </a:tbl>
          </a:graphicData>
        </a:graphic>
      </p:graphicFrame>
      <p:sp>
        <p:nvSpPr>
          <p:cNvPr id="18" name="Oval 17" descr="Circle as icon on calendar for final month end transmission (BD+1)">
            <a:extLst>
              <a:ext uri="{FF2B5EF4-FFF2-40B4-BE49-F238E27FC236}">
                <a16:creationId xmlns:a16="http://schemas.microsoft.com/office/drawing/2014/main" id="{82D64172-5BC1-468A-E9F0-2F5F633CE08C}"/>
              </a:ext>
            </a:extLst>
          </p:cNvPr>
          <p:cNvSpPr/>
          <p:nvPr/>
        </p:nvSpPr>
        <p:spPr bwMode="auto">
          <a:xfrm>
            <a:off x="9176293" y="847378"/>
            <a:ext cx="275411" cy="308029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AAA465-D08A-0774-D606-4C1F5694E31B}"/>
              </a:ext>
            </a:extLst>
          </p:cNvPr>
          <p:cNvSpPr txBox="1"/>
          <p:nvPr/>
        </p:nvSpPr>
        <p:spPr>
          <a:xfrm>
            <a:off x="9466218" y="682980"/>
            <a:ext cx="2299059" cy="636827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Date limite de transmission de fin de mois 23 h 45 (HE), 1er jour ouvrable du mois (BD+1).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angle 19" descr="Square grey filled shape as icon on calendar for financial close day 1 (BD+3)">
            <a:extLst>
              <a:ext uri="{FF2B5EF4-FFF2-40B4-BE49-F238E27FC236}">
                <a16:creationId xmlns:a16="http://schemas.microsoft.com/office/drawing/2014/main" id="{BFC0A170-6748-F815-86F3-AAFFFDD84E92}"/>
              </a:ext>
            </a:extLst>
          </p:cNvPr>
          <p:cNvSpPr/>
          <p:nvPr/>
        </p:nvSpPr>
        <p:spPr bwMode="auto">
          <a:xfrm>
            <a:off x="9176290" y="1584711"/>
            <a:ext cx="275411" cy="3080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B1DADC-7AF9-CAAB-267A-CB16998F4949}"/>
              </a:ext>
            </a:extLst>
          </p:cNvPr>
          <p:cNvSpPr txBox="1"/>
          <p:nvPr/>
        </p:nvSpPr>
        <p:spPr>
          <a:xfrm>
            <a:off x="9466214" y="1387359"/>
            <a:ext cx="2551615" cy="636827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Clôture financière - Jour 1 (BD+3) Examen des rapports préliminaires Tous les ajustements dus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angle 21" descr="Square dot texture filled shape as icon on calendar for financial close day 2 (BD+4)">
            <a:extLst>
              <a:ext uri="{FF2B5EF4-FFF2-40B4-BE49-F238E27FC236}">
                <a16:creationId xmlns:a16="http://schemas.microsoft.com/office/drawing/2014/main" id="{C8718E57-4477-78FF-E179-D707283485BE}"/>
              </a:ext>
            </a:extLst>
          </p:cNvPr>
          <p:cNvSpPr/>
          <p:nvPr/>
        </p:nvSpPr>
        <p:spPr bwMode="auto">
          <a:xfrm>
            <a:off x="9176290" y="2309944"/>
            <a:ext cx="275411" cy="308029"/>
          </a:xfrm>
          <a:prstGeom prst="rect">
            <a:avLst/>
          </a:prstGeom>
          <a:pattFill prst="pct20">
            <a:fgClr>
              <a:srgbClr val="000000"/>
            </a:fgClr>
            <a:bgClr>
              <a:srgbClr val="FFFFFF"/>
            </a:bgClr>
          </a:patt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8A340F-694F-0A06-9139-ADF533B91FC7}"/>
              </a:ext>
            </a:extLst>
          </p:cNvPr>
          <p:cNvSpPr txBox="1"/>
          <p:nvPr/>
        </p:nvSpPr>
        <p:spPr>
          <a:xfrm>
            <a:off x="9480728" y="2145544"/>
            <a:ext cx="2428259" cy="636827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Clôture financière - Jour 2 (BD+4) - Analyser les résultats financiers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Hexagon 23" descr="Hexagon shape as icon on calendar for final settlement invoices available 1 (BD+5)">
            <a:extLst>
              <a:ext uri="{FF2B5EF4-FFF2-40B4-BE49-F238E27FC236}">
                <a16:creationId xmlns:a16="http://schemas.microsoft.com/office/drawing/2014/main" id="{9ECE16E7-FEB6-1941-E2A7-75B9EA34CB3E}"/>
              </a:ext>
            </a:extLst>
          </p:cNvPr>
          <p:cNvSpPr/>
          <p:nvPr/>
        </p:nvSpPr>
        <p:spPr>
          <a:xfrm>
            <a:off x="9176290" y="2935163"/>
            <a:ext cx="275411" cy="271583"/>
          </a:xfrm>
          <a:prstGeom prst="hexagon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B42C18-8523-1F7A-B4D7-E6DFADBCB0F3}"/>
              </a:ext>
            </a:extLst>
          </p:cNvPr>
          <p:cNvSpPr txBox="1"/>
          <p:nvPr/>
        </p:nvSpPr>
        <p:spPr>
          <a:xfrm>
            <a:off x="9480728" y="2849925"/>
            <a:ext cx="2299059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Factures de règlement final de fin de période disponibles (J+5)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tangle 25" descr="Square yellow filled shape as icon on calendar indicating weekly transmissions due">
            <a:extLst>
              <a:ext uri="{FF2B5EF4-FFF2-40B4-BE49-F238E27FC236}">
                <a16:creationId xmlns:a16="http://schemas.microsoft.com/office/drawing/2014/main" id="{2A8EA5D3-CFDB-177A-87C5-9F3BF20FC600}"/>
              </a:ext>
            </a:extLst>
          </p:cNvPr>
          <p:cNvSpPr/>
          <p:nvPr/>
        </p:nvSpPr>
        <p:spPr bwMode="auto">
          <a:xfrm>
            <a:off x="9176290" y="3467660"/>
            <a:ext cx="275411" cy="25218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E8C5F36-3EC1-21D0-4A16-10CBAA083C89}"/>
              </a:ext>
            </a:extLst>
          </p:cNvPr>
          <p:cNvSpPr txBox="1"/>
          <p:nvPr/>
        </p:nvSpPr>
        <p:spPr>
          <a:xfrm>
            <a:off x="9480728" y="3375266"/>
            <a:ext cx="2284549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Transmissions de données hebdomadaires dues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27" descr="Square orange filled shape as icon on calendar indicating window you must conduct physical inventory">
            <a:extLst>
              <a:ext uri="{FF2B5EF4-FFF2-40B4-BE49-F238E27FC236}">
                <a16:creationId xmlns:a16="http://schemas.microsoft.com/office/drawing/2014/main" id="{F57517F8-ED77-25CC-32FF-16AE02372783}"/>
              </a:ext>
            </a:extLst>
          </p:cNvPr>
          <p:cNvSpPr/>
          <p:nvPr/>
        </p:nvSpPr>
        <p:spPr bwMode="auto">
          <a:xfrm>
            <a:off x="9176290" y="3880974"/>
            <a:ext cx="275411" cy="2667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228CF7-4E94-80B2-C524-0DF2B2E45D0D}"/>
              </a:ext>
            </a:extLst>
          </p:cNvPr>
          <p:cNvSpPr txBox="1"/>
          <p:nvPr/>
        </p:nvSpPr>
        <p:spPr>
          <a:xfrm>
            <a:off x="9480728" y="3872920"/>
            <a:ext cx="2357572" cy="267495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Effectuer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inventaire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physique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E6078DD-A42A-41DC-BD82-C1269613D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77" y="647301"/>
            <a:ext cx="3964847" cy="36496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DC1BCA-0068-B1A3-405E-DC679A4318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9797" y="643548"/>
            <a:ext cx="4695056" cy="191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257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Sodexo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Helms, Jill</dc:creator>
  <cp:lastModifiedBy>Helms, Jill</cp:lastModifiedBy>
  <cp:revision>1</cp:revision>
  <dcterms:created xsi:type="dcterms:W3CDTF">2024-04-11T14:44:24Z</dcterms:created>
  <dcterms:modified xsi:type="dcterms:W3CDTF">2024-04-11T14:46:32Z</dcterms:modified>
</cp:coreProperties>
</file>